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xr"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11"/>
  </p:notesMasterIdLst>
  <p:sldIdLst>
    <p:sldId id="272" r:id="rId3"/>
    <p:sldId id="412" r:id="rId4"/>
    <p:sldId id="413" r:id="rId5"/>
    <p:sldId id="414" r:id="rId6"/>
    <p:sldId id="415" r:id="rId7"/>
    <p:sldId id="425" r:id="rId8"/>
    <p:sldId id="466" r:id="rId9"/>
    <p:sldId id="274" r:id="rId10"/>
    <p:sldId id="286" r:id="rId11"/>
    <p:sldId id="273" r:id="rId12"/>
    <p:sldId id="467" r:id="rId13"/>
    <p:sldId id="468" r:id="rId14"/>
    <p:sldId id="436" r:id="rId15"/>
    <p:sldId id="431" r:id="rId16"/>
    <p:sldId id="432" r:id="rId17"/>
    <p:sldId id="469" r:id="rId18"/>
    <p:sldId id="470" r:id="rId19"/>
    <p:sldId id="433" r:id="rId20"/>
    <p:sldId id="434" r:id="rId21"/>
    <p:sldId id="435" r:id="rId22"/>
    <p:sldId id="437" r:id="rId23"/>
    <p:sldId id="471" r:id="rId24"/>
    <p:sldId id="419"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421" r:id="rId52"/>
    <p:sldId id="417" r:id="rId53"/>
    <p:sldId id="420" r:id="rId54"/>
    <p:sldId id="439" r:id="rId55"/>
    <p:sldId id="440" r:id="rId56"/>
    <p:sldId id="441" r:id="rId57"/>
    <p:sldId id="442" r:id="rId58"/>
    <p:sldId id="443"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391" r:id="rId75"/>
    <p:sldId id="392" r:id="rId76"/>
    <p:sldId id="393" r:id="rId77"/>
    <p:sldId id="394" r:id="rId78"/>
    <p:sldId id="395" r:id="rId79"/>
    <p:sldId id="396" r:id="rId80"/>
    <p:sldId id="397" r:id="rId81"/>
    <p:sldId id="39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1" r:id="rId95"/>
    <p:sldId id="418" r:id="rId96"/>
    <p:sldId id="463" r:id="rId97"/>
    <p:sldId id="465" r:id="rId98"/>
    <p:sldId id="464" r:id="rId99"/>
    <p:sldId id="422" r:id="rId100"/>
    <p:sldId id="423" r:id="rId101"/>
    <p:sldId id="289" r:id="rId102"/>
    <p:sldId id="472" r:id="rId103"/>
    <p:sldId id="287" r:id="rId104"/>
    <p:sldId id="282" r:id="rId105"/>
    <p:sldId id="283" r:id="rId106"/>
    <p:sldId id="279" r:id="rId107"/>
    <p:sldId id="288" r:id="rId108"/>
    <p:sldId id="424" r:id="rId109"/>
    <p:sldId id="271" r:id="rId11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3245" autoAdjust="0"/>
  </p:normalViewPr>
  <p:slideViewPr>
    <p:cSldViewPr snapToGrid="0">
      <p:cViewPr varScale="1">
        <p:scale>
          <a:sx n="65" d="100"/>
          <a:sy n="65" d="100"/>
        </p:scale>
        <p:origin x="836" y="44"/>
      </p:cViewPr>
      <p:guideLst>
        <p:guide orient="horz" pos="2160"/>
        <p:guide pos="3840"/>
      </p:guideLst>
    </p:cSldViewPr>
  </p:slideViewPr>
  <p:notesTextViewPr>
    <p:cViewPr>
      <p:scale>
        <a:sx n="150" d="100"/>
        <a:sy n="150" d="100"/>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1" Type="http://schemas.openxmlformats.org/officeDocument/2006/relationships/hyperlink" Target="https://www.safeguardingchildren.co.uk/professionals/learning-for-professionals/"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safeguardingchildren.co.uk/resource-library/?search=schools+audit&amp;sort_by=dat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1" Type="http://schemas.openxmlformats.org/officeDocument/2006/relationships/hyperlink" Target="https://www.safeguardingchildren.co.uk/professionals/learning-for-professionals/"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safeguardingchildren.co.uk/resource-library/?search=schools+audit&amp;sort_by=date"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BF348-F475-4704-B3A2-24DC4865DE6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0B52CF45-53EF-45C4-BCE6-445D405D35E4}">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Mobiles and Tablets</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AA5F76F-8627-4AA5-865F-7201A4E62465}" type="parTrans" cxnId="{BF0A09B4-D2B2-4F57-AB20-2010FBEADAF0}">
      <dgm:prSet/>
      <dgm:spPr/>
      <dgm:t>
        <a:bodyPr/>
        <a:lstStyle/>
        <a:p>
          <a:endParaRPr lang="en-GB"/>
        </a:p>
      </dgm:t>
    </dgm:pt>
    <dgm:pt modelId="{F9A61466-4CC8-443E-8B7E-DB6DD599183B}" type="sibTrans" cxnId="{BF0A09B4-D2B2-4F57-AB20-2010FBEADAF0}">
      <dgm:prSet/>
      <dgm:spPr/>
      <dgm:t>
        <a:bodyPr/>
        <a:lstStyle/>
        <a:p>
          <a:endParaRPr lang="en-GB"/>
        </a:p>
      </dgm:t>
    </dgm:pt>
    <dgm:pt modelId="{ABBA448F-1A00-4017-ABCF-B56B7FB81716}">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Timekeeping</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FACF084-6C58-463D-AD20-68EEBFE5A07C}" type="parTrans" cxnId="{28280D42-8FAE-45B0-8A3A-A84D7D792DF1}">
      <dgm:prSet/>
      <dgm:spPr/>
      <dgm:t>
        <a:bodyPr/>
        <a:lstStyle/>
        <a:p>
          <a:endParaRPr lang="en-GB"/>
        </a:p>
      </dgm:t>
    </dgm:pt>
    <dgm:pt modelId="{C4DBF216-14FF-4380-84B1-CBA971110DC6}" type="sibTrans" cxnId="{28280D42-8FAE-45B0-8A3A-A84D7D792DF1}">
      <dgm:prSet/>
      <dgm:spPr/>
      <dgm:t>
        <a:bodyPr/>
        <a:lstStyle/>
        <a:p>
          <a:endParaRPr lang="en-GB"/>
        </a:p>
      </dgm:t>
    </dgm:pt>
    <dgm:pt modelId="{64E32E7C-5DF9-4720-A0CC-0A13068733D9}">
      <dgm:prSet phldrT="[Text]"/>
      <dgm:spPr/>
      <dgm:t>
        <a:bodyPr/>
        <a:lstStyle/>
        <a:p>
          <a:endParaRPr lang="en-GB" dirty="0">
            <a:solidFill>
              <a:schemeClr val="bg1"/>
            </a:solidFill>
          </a:endParaRPr>
        </a:p>
      </dgm:t>
    </dgm:pt>
    <dgm:pt modelId="{359ADCA0-B3CE-4501-B282-A20F2A46C6F0}" type="parTrans" cxnId="{A16229F2-EE1F-4EF7-895A-7F66D7F9B188}">
      <dgm:prSet/>
      <dgm:spPr/>
      <dgm:t>
        <a:bodyPr/>
        <a:lstStyle/>
        <a:p>
          <a:endParaRPr lang="en-GB"/>
        </a:p>
      </dgm:t>
    </dgm:pt>
    <dgm:pt modelId="{0C9CAF77-9DB4-45AA-BE3E-F3A2EAD023EC}" type="sibTrans" cxnId="{A16229F2-EE1F-4EF7-895A-7F66D7F9B188}">
      <dgm:prSet/>
      <dgm:spPr/>
      <dgm:t>
        <a:bodyPr/>
        <a:lstStyle/>
        <a:p>
          <a:endParaRPr lang="en-GB"/>
        </a:p>
      </dgm:t>
    </dgm:pt>
    <dgm:pt modelId="{7A0B09E6-5C16-4F27-ADBF-628FFF2BD7A2}">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Cancellation &amp; Charging Policy</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15DC696-5FF5-440F-B0D7-97C1CBF83CD9}" type="parTrans" cxnId="{980A3BAC-0015-4AB7-893C-5E6FA6BC35F6}">
      <dgm:prSet/>
      <dgm:spPr/>
      <dgm:t>
        <a:bodyPr/>
        <a:lstStyle/>
        <a:p>
          <a:endParaRPr lang="en-GB"/>
        </a:p>
      </dgm:t>
    </dgm:pt>
    <dgm:pt modelId="{0721159D-5DCE-4B1F-845B-37A768D3C1F8}" type="sibTrans" cxnId="{980A3BAC-0015-4AB7-893C-5E6FA6BC35F6}">
      <dgm:prSet/>
      <dgm:spPr/>
      <dgm:t>
        <a:bodyPr/>
        <a:lstStyle/>
        <a:p>
          <a:endParaRPr lang="en-GB"/>
        </a:p>
      </dgm:t>
    </dgm:pt>
    <dgm:pt modelId="{E5084F64-688C-4686-8AC5-6DEAF7271E19}">
      <dgm:prSet phldrT="[Text]"/>
      <dgm:spPr/>
      <dgm:t>
        <a:bodyPr/>
        <a:lstStyle/>
        <a:p>
          <a:endParaRPr lang="en-GB" dirty="0">
            <a:solidFill>
              <a:schemeClr val="bg1"/>
            </a:solidFill>
          </a:endParaRPr>
        </a:p>
      </dgm:t>
    </dgm:pt>
    <dgm:pt modelId="{E786186A-A9DA-4EA6-8CE6-9EE4C5A1FCB2}" type="parTrans" cxnId="{A98DEDA4-EE01-4F30-9ED1-487C1CC31D14}">
      <dgm:prSet/>
      <dgm:spPr/>
      <dgm:t>
        <a:bodyPr/>
        <a:lstStyle/>
        <a:p>
          <a:endParaRPr lang="en-GB"/>
        </a:p>
      </dgm:t>
    </dgm:pt>
    <dgm:pt modelId="{48B22D24-2401-4CA6-9016-7B4EB37DC5B4}" type="sibTrans" cxnId="{A98DEDA4-EE01-4F30-9ED1-487C1CC31D14}">
      <dgm:prSet/>
      <dgm:spPr/>
      <dgm:t>
        <a:bodyPr/>
        <a:lstStyle/>
        <a:p>
          <a:endParaRPr lang="en-GB"/>
        </a:p>
      </dgm:t>
    </dgm:pt>
    <dgm:pt modelId="{0782AE0D-E072-4AB6-A0EA-CE8DA57D1602}">
      <dgm:prSet phldrT="[Text]"/>
      <dgm:spPr/>
      <dgm:t>
        <a:bodyPr/>
        <a:lstStyle/>
        <a:p>
          <a:endParaRPr lang="en-GB" dirty="0">
            <a:solidFill>
              <a:schemeClr val="bg1"/>
            </a:solidFill>
          </a:endParaRPr>
        </a:p>
      </dgm:t>
    </dgm:pt>
    <dgm:pt modelId="{FCCEBDAD-96F0-42F4-9F32-A129FA3C2D5D}" type="parTrans" cxnId="{16E620CC-AFCF-4A30-8278-20C21DD91EB6}">
      <dgm:prSet/>
      <dgm:spPr/>
      <dgm:t>
        <a:bodyPr/>
        <a:lstStyle/>
        <a:p>
          <a:endParaRPr lang="en-GB"/>
        </a:p>
      </dgm:t>
    </dgm:pt>
    <dgm:pt modelId="{9C6A745A-5705-496D-B7D5-AD36C04212C4}" type="sibTrans" cxnId="{16E620CC-AFCF-4A30-8278-20C21DD91EB6}">
      <dgm:prSet/>
      <dgm:spPr/>
      <dgm:t>
        <a:bodyPr/>
        <a:lstStyle/>
        <a:p>
          <a:endParaRPr lang="en-GB"/>
        </a:p>
      </dgm:t>
    </dgm:pt>
    <dgm:pt modelId="{2D86E649-7A16-4483-971F-6BFF70287A52}">
      <dgm:prSet phldrT="[Text]"/>
      <dgm:spPr/>
      <dgm:t>
        <a:bodyPr/>
        <a:lstStyle/>
        <a:p>
          <a:endParaRPr lang="en-GB" dirty="0">
            <a:solidFill>
              <a:schemeClr val="bg1"/>
            </a:solidFill>
          </a:endParaRPr>
        </a:p>
      </dgm:t>
    </dgm:pt>
    <dgm:pt modelId="{F5BCBFDB-366A-4BC6-BE6E-D255E579E672}" type="parTrans" cxnId="{E50064A8-A6C4-4AF0-ACBB-4AF5768639F4}">
      <dgm:prSet/>
      <dgm:spPr/>
      <dgm:t>
        <a:bodyPr/>
        <a:lstStyle/>
        <a:p>
          <a:endParaRPr lang="en-GB"/>
        </a:p>
      </dgm:t>
    </dgm:pt>
    <dgm:pt modelId="{4F9C2BE4-B67F-4EC7-BEF1-0377E91C45FF}" type="sibTrans" cxnId="{E50064A8-A6C4-4AF0-ACBB-4AF5768639F4}">
      <dgm:prSet/>
      <dgm:spPr/>
      <dgm:t>
        <a:bodyPr/>
        <a:lstStyle/>
        <a:p>
          <a:endParaRPr lang="en-GB"/>
        </a:p>
      </dgm:t>
    </dgm:pt>
    <dgm:pt modelId="{124742D1-25EA-4101-B2B5-F7D56DE28802}">
      <dgm:prSet phldrT="[Text]"/>
      <dgm:spPr/>
      <dgm:t>
        <a:bodyPr/>
        <a:lstStyle/>
        <a:p>
          <a:endParaRPr lang="en-GB" dirty="0">
            <a:solidFill>
              <a:schemeClr val="bg1"/>
            </a:solidFill>
          </a:endParaRPr>
        </a:p>
      </dgm:t>
    </dgm:pt>
    <dgm:pt modelId="{A97DBE62-098F-46D6-A7F8-E6E9B37F9207}" type="parTrans" cxnId="{E994C63E-9E37-4E0D-B37B-48BC0DA5C33F}">
      <dgm:prSet/>
      <dgm:spPr/>
      <dgm:t>
        <a:bodyPr/>
        <a:lstStyle/>
        <a:p>
          <a:endParaRPr lang="en-GB"/>
        </a:p>
      </dgm:t>
    </dgm:pt>
    <dgm:pt modelId="{8FF62D87-1C1D-4D92-BB8F-174C3376A270}" type="sibTrans" cxnId="{E994C63E-9E37-4E0D-B37B-48BC0DA5C33F}">
      <dgm:prSet/>
      <dgm:spPr/>
      <dgm:t>
        <a:bodyPr/>
        <a:lstStyle/>
        <a:p>
          <a:endParaRPr lang="en-GB"/>
        </a:p>
      </dgm:t>
    </dgm:pt>
    <dgm:pt modelId="{D99402CA-144F-4B2C-99EB-1BBD13E84834}">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alarm</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4BDF4EC-AEB6-4CF9-8B44-40567D6247D7}" type="parTrans" cxnId="{9725F343-16B4-4AEF-AC2E-4140048F115A}">
      <dgm:prSet/>
      <dgm:spPr/>
      <dgm:t>
        <a:bodyPr/>
        <a:lstStyle/>
        <a:p>
          <a:endParaRPr lang="en-GB"/>
        </a:p>
      </dgm:t>
    </dgm:pt>
    <dgm:pt modelId="{746EA278-497F-4E6E-8857-2D391B1F8CC1}" type="sibTrans" cxnId="{9725F343-16B4-4AEF-AC2E-4140048F115A}">
      <dgm:prSet/>
      <dgm:spPr/>
      <dgm:t>
        <a:bodyPr/>
        <a:lstStyle/>
        <a:p>
          <a:endParaRPr lang="en-GB"/>
        </a:p>
      </dgm:t>
    </dgm:pt>
    <dgm:pt modelId="{4277996A-5A57-45A2-8F04-D882909C702F}">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Comfort</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5B2E67B-F21D-450D-919A-107F75991793}" type="parTrans" cxnId="{71DC5116-1125-4E82-9420-B6722A167AD4}">
      <dgm:prSet/>
      <dgm:spPr/>
      <dgm:t>
        <a:bodyPr/>
        <a:lstStyle/>
        <a:p>
          <a:endParaRPr lang="en-GB"/>
        </a:p>
      </dgm:t>
    </dgm:pt>
    <dgm:pt modelId="{88CC7346-E8F7-4143-89BD-4B8DFEB5CF7D}" type="sibTrans" cxnId="{71DC5116-1125-4E82-9420-B6722A167AD4}">
      <dgm:prSet/>
      <dgm:spPr/>
      <dgm:t>
        <a:bodyPr/>
        <a:lstStyle/>
        <a:p>
          <a:endParaRPr lang="en-GB"/>
        </a:p>
      </dgm:t>
    </dgm:pt>
    <dgm:pt modelId="{6B35EF7A-EA7F-471D-B0F3-965D32937A22}">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807CF1E-4E88-4CDB-88B4-1E2E3D486B8F}" type="parTrans" cxnId="{812378F3-95D6-4592-97FF-559FBCF1CC68}">
      <dgm:prSet/>
      <dgm:spPr/>
      <dgm:t>
        <a:bodyPr/>
        <a:lstStyle/>
        <a:p>
          <a:endParaRPr lang="en-GB"/>
        </a:p>
      </dgm:t>
    </dgm:pt>
    <dgm:pt modelId="{83677957-D311-4154-AAB5-4DAFF216193E}" type="sibTrans" cxnId="{812378F3-95D6-4592-97FF-559FBCF1CC68}">
      <dgm:prSet/>
      <dgm:spPr/>
      <dgm:t>
        <a:bodyPr/>
        <a:lstStyle/>
        <a:p>
          <a:endParaRPr lang="en-GB"/>
        </a:p>
      </dgm:t>
    </dgm:pt>
    <dgm:pt modelId="{941F86DF-5F73-4DA6-8E18-062E0AFBA479}">
      <dgm:prSet phldrT="[Text]" custT="1"/>
      <dgm:spPr/>
      <dgm:t>
        <a:bodyPr/>
        <a:lstStyle/>
        <a:p>
          <a:r>
            <a:rPr lang="en-GB"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&amp; website</a:t>
          </a: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AC427CF-1468-4F3B-AB2A-899C7EC635EA}" type="parTrans" cxnId="{48B03880-D951-4F79-976A-7DC485489BBE}">
      <dgm:prSet/>
      <dgm:spPr/>
      <dgm:t>
        <a:bodyPr/>
        <a:lstStyle/>
        <a:p>
          <a:endParaRPr lang="en-GB"/>
        </a:p>
      </dgm:t>
    </dgm:pt>
    <dgm:pt modelId="{FF2C9040-5EA8-4A6C-86BC-5E1974AC8426}" type="sibTrans" cxnId="{48B03880-D951-4F79-976A-7DC485489BBE}">
      <dgm:prSet/>
      <dgm:spPr/>
      <dgm:t>
        <a:bodyPr/>
        <a:lstStyle/>
        <a:p>
          <a:endParaRPr lang="en-GB"/>
        </a:p>
      </dgm:t>
    </dgm:pt>
    <dgm:pt modelId="{CFDC2695-01A8-4325-8404-090729891253}" type="pres">
      <dgm:prSet presAssocID="{2E1BF348-F475-4704-B3A2-24DC4865DE6E}" presName="Name0" presStyleCnt="0">
        <dgm:presLayoutVars>
          <dgm:chMax val="7"/>
          <dgm:chPref val="7"/>
          <dgm:dir/>
        </dgm:presLayoutVars>
      </dgm:prSet>
      <dgm:spPr/>
      <dgm:t>
        <a:bodyPr/>
        <a:lstStyle/>
        <a:p>
          <a:endParaRPr lang="en-GB"/>
        </a:p>
      </dgm:t>
    </dgm:pt>
    <dgm:pt modelId="{689BD07D-4DE3-4A2D-BB8C-3E9C37570F24}" type="pres">
      <dgm:prSet presAssocID="{2E1BF348-F475-4704-B3A2-24DC4865DE6E}" presName="Name1" presStyleCnt="0"/>
      <dgm:spPr/>
      <dgm:t>
        <a:bodyPr/>
        <a:lstStyle/>
        <a:p>
          <a:endParaRPr lang="en-GB"/>
        </a:p>
      </dgm:t>
    </dgm:pt>
    <dgm:pt modelId="{21523397-3FBE-4C6B-88AE-FB706B7D51CB}" type="pres">
      <dgm:prSet presAssocID="{2E1BF348-F475-4704-B3A2-24DC4865DE6E}" presName="cycle" presStyleCnt="0"/>
      <dgm:spPr/>
      <dgm:t>
        <a:bodyPr/>
        <a:lstStyle/>
        <a:p>
          <a:endParaRPr lang="en-GB"/>
        </a:p>
      </dgm:t>
    </dgm:pt>
    <dgm:pt modelId="{E2FC7599-4DE7-458B-8D8E-3D71F9CF591B}" type="pres">
      <dgm:prSet presAssocID="{2E1BF348-F475-4704-B3A2-24DC4865DE6E}" presName="srcNode" presStyleLbl="node1" presStyleIdx="0" presStyleCnt="7"/>
      <dgm:spPr/>
      <dgm:t>
        <a:bodyPr/>
        <a:lstStyle/>
        <a:p>
          <a:endParaRPr lang="en-GB"/>
        </a:p>
      </dgm:t>
    </dgm:pt>
    <dgm:pt modelId="{EFE1F70D-F170-477A-9B0E-4826675F3262}" type="pres">
      <dgm:prSet presAssocID="{2E1BF348-F475-4704-B3A2-24DC4865DE6E}" presName="conn" presStyleLbl="parChTrans1D2" presStyleIdx="0" presStyleCnt="1"/>
      <dgm:spPr/>
      <dgm:t>
        <a:bodyPr/>
        <a:lstStyle/>
        <a:p>
          <a:endParaRPr lang="en-GB"/>
        </a:p>
      </dgm:t>
    </dgm:pt>
    <dgm:pt modelId="{54F287FE-3A7A-4CA2-A4AE-0A2C68CD5989}" type="pres">
      <dgm:prSet presAssocID="{2E1BF348-F475-4704-B3A2-24DC4865DE6E}" presName="extraNode" presStyleLbl="node1" presStyleIdx="0" presStyleCnt="7"/>
      <dgm:spPr/>
      <dgm:t>
        <a:bodyPr/>
        <a:lstStyle/>
        <a:p>
          <a:endParaRPr lang="en-GB"/>
        </a:p>
      </dgm:t>
    </dgm:pt>
    <dgm:pt modelId="{8283C42F-2F57-4246-9F7C-8E599BA69F19}" type="pres">
      <dgm:prSet presAssocID="{2E1BF348-F475-4704-B3A2-24DC4865DE6E}" presName="dstNode" presStyleLbl="node1" presStyleIdx="0" presStyleCnt="7"/>
      <dgm:spPr/>
      <dgm:t>
        <a:bodyPr/>
        <a:lstStyle/>
        <a:p>
          <a:endParaRPr lang="en-GB"/>
        </a:p>
      </dgm:t>
    </dgm:pt>
    <dgm:pt modelId="{342A39A2-66F2-4BF0-A4D7-E5119FD73BF4}" type="pres">
      <dgm:prSet presAssocID="{0B52CF45-53EF-45C4-BCE6-445D405D35E4}" presName="text_1" presStyleLbl="node1" presStyleIdx="0" presStyleCnt="7" custLinFactNeighborX="-10" custLinFactNeighborY="-11532">
        <dgm:presLayoutVars>
          <dgm:bulletEnabled val="1"/>
        </dgm:presLayoutVars>
      </dgm:prSet>
      <dgm:spPr/>
      <dgm:t>
        <a:bodyPr/>
        <a:lstStyle/>
        <a:p>
          <a:endParaRPr lang="en-GB"/>
        </a:p>
      </dgm:t>
    </dgm:pt>
    <dgm:pt modelId="{87EAE1BD-155A-4F56-9D23-D942554104BD}" type="pres">
      <dgm:prSet presAssocID="{0B52CF45-53EF-45C4-BCE6-445D405D35E4}" presName="accent_1" presStyleCnt="0"/>
      <dgm:spPr/>
      <dgm:t>
        <a:bodyPr/>
        <a:lstStyle/>
        <a:p>
          <a:endParaRPr lang="en-GB"/>
        </a:p>
      </dgm:t>
    </dgm:pt>
    <dgm:pt modelId="{13E1FB9A-41CB-47E9-B9D0-BEF9DB8AF6D5}" type="pres">
      <dgm:prSet presAssocID="{0B52CF45-53EF-45C4-BCE6-445D405D35E4}" presName="accentRepeatNode" presStyleLbl="solidFgAcc1" presStyleIdx="0" presStyleCnt="7" custLinFactNeighborX="-11752" custLinFactNeighborY="5451"/>
      <dgm:spPr>
        <a:blipFill rotWithShape="0">
          <a:blip xmlns:r="http://schemas.openxmlformats.org/officeDocument/2006/relationships" r:embed="rId1"/>
          <a:stretch>
            <a:fillRect/>
          </a:stretch>
        </a:blipFill>
      </dgm:spPr>
      <dgm:t>
        <a:bodyPr/>
        <a:lstStyle/>
        <a:p>
          <a:endParaRPr lang="en-GB"/>
        </a:p>
      </dgm:t>
    </dgm:pt>
    <dgm:pt modelId="{AA536521-AD8D-4360-A3D2-84F1DC8B24E7}" type="pres">
      <dgm:prSet presAssocID="{ABBA448F-1A00-4017-ABCF-B56B7FB81716}" presName="text_2" presStyleLbl="node1" presStyleIdx="1" presStyleCnt="7" custLinFactNeighborX="-258" custLinFactNeighborY="-13838">
        <dgm:presLayoutVars>
          <dgm:bulletEnabled val="1"/>
        </dgm:presLayoutVars>
      </dgm:prSet>
      <dgm:spPr/>
      <dgm:t>
        <a:bodyPr/>
        <a:lstStyle/>
        <a:p>
          <a:endParaRPr lang="en-GB"/>
        </a:p>
      </dgm:t>
    </dgm:pt>
    <dgm:pt modelId="{AE20D2AD-CD89-4B8A-B51A-0E9E39C368D5}" type="pres">
      <dgm:prSet presAssocID="{ABBA448F-1A00-4017-ABCF-B56B7FB81716}" presName="accent_2" presStyleCnt="0"/>
      <dgm:spPr/>
      <dgm:t>
        <a:bodyPr/>
        <a:lstStyle/>
        <a:p>
          <a:endParaRPr lang="en-GB"/>
        </a:p>
      </dgm:t>
    </dgm:pt>
    <dgm:pt modelId="{C539E181-BA0D-48A1-BFFD-49DD738C4281}" type="pres">
      <dgm:prSet presAssocID="{ABBA448F-1A00-4017-ABCF-B56B7FB81716}" presName="accentRepeatNode" presStyleLbl="solidFgAcc1" presStyleIdx="1" presStyleCnt="7"/>
      <dgm:spPr>
        <a:blipFill rotWithShape="0">
          <a:blip xmlns:r="http://schemas.openxmlformats.org/officeDocument/2006/relationships" r:embed="rId2"/>
          <a:stretch>
            <a:fillRect/>
          </a:stretch>
        </a:blipFill>
      </dgm:spPr>
      <dgm:t>
        <a:bodyPr/>
        <a:lstStyle/>
        <a:p>
          <a:endParaRPr lang="en-GB"/>
        </a:p>
      </dgm:t>
    </dgm:pt>
    <dgm:pt modelId="{7D55E26C-8DCC-4C87-A287-2E70FF90EECF}" type="pres">
      <dgm:prSet presAssocID="{D99402CA-144F-4B2C-99EB-1BBD13E84834}" presName="text_3" presStyleLbl="node1" presStyleIdx="2" presStyleCnt="7" custLinFactNeighborX="-265" custLinFactNeighborY="-13838">
        <dgm:presLayoutVars>
          <dgm:bulletEnabled val="1"/>
        </dgm:presLayoutVars>
      </dgm:prSet>
      <dgm:spPr/>
      <dgm:t>
        <a:bodyPr/>
        <a:lstStyle/>
        <a:p>
          <a:endParaRPr lang="en-GB"/>
        </a:p>
      </dgm:t>
    </dgm:pt>
    <dgm:pt modelId="{4E84A17C-7685-477A-B024-571D3EE24601}" type="pres">
      <dgm:prSet presAssocID="{D99402CA-144F-4B2C-99EB-1BBD13E84834}" presName="accent_3" presStyleCnt="0"/>
      <dgm:spPr/>
      <dgm:t>
        <a:bodyPr/>
        <a:lstStyle/>
        <a:p>
          <a:endParaRPr lang="en-GB"/>
        </a:p>
      </dgm:t>
    </dgm:pt>
    <dgm:pt modelId="{961D7CB5-9F75-4C95-A2AE-AC304A9FE4E6}" type="pres">
      <dgm:prSet presAssocID="{D99402CA-144F-4B2C-99EB-1BBD13E84834}" presName="accentRepeatNode" presStyleLbl="solidFgAcc1" presStyleIdx="2" presStyleCnt="7"/>
      <dgm:spPr>
        <a:blipFill rotWithShape="0">
          <a:blip xmlns:r="http://schemas.openxmlformats.org/officeDocument/2006/relationships" r:embed="rId3"/>
          <a:stretch>
            <a:fillRect/>
          </a:stretch>
        </a:blipFill>
      </dgm:spPr>
      <dgm:t>
        <a:bodyPr/>
        <a:lstStyle/>
        <a:p>
          <a:endParaRPr lang="en-GB"/>
        </a:p>
      </dgm:t>
    </dgm:pt>
    <dgm:pt modelId="{8EF0F9E0-A12E-4523-BD35-89BA8CE9E936}" type="pres">
      <dgm:prSet presAssocID="{4277996A-5A57-45A2-8F04-D882909C702F}" presName="text_4" presStyleLbl="node1" presStyleIdx="3" presStyleCnt="7" custLinFactNeighborX="-267" custLinFactNeighborY="-13838">
        <dgm:presLayoutVars>
          <dgm:bulletEnabled val="1"/>
        </dgm:presLayoutVars>
      </dgm:prSet>
      <dgm:spPr/>
      <dgm:t>
        <a:bodyPr/>
        <a:lstStyle/>
        <a:p>
          <a:endParaRPr lang="en-GB"/>
        </a:p>
      </dgm:t>
    </dgm:pt>
    <dgm:pt modelId="{FC32D05A-6DC2-4C23-A952-0C9DCCB7AB96}" type="pres">
      <dgm:prSet presAssocID="{4277996A-5A57-45A2-8F04-D882909C702F}" presName="accent_4" presStyleCnt="0"/>
      <dgm:spPr/>
      <dgm:t>
        <a:bodyPr/>
        <a:lstStyle/>
        <a:p>
          <a:endParaRPr lang="en-GB"/>
        </a:p>
      </dgm:t>
    </dgm:pt>
    <dgm:pt modelId="{2DAA8EA9-E2FD-4B50-8F13-70E3F13407DD}" type="pres">
      <dgm:prSet presAssocID="{4277996A-5A57-45A2-8F04-D882909C702F}"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en-GB"/>
        </a:p>
      </dgm:t>
    </dgm:pt>
    <dgm:pt modelId="{9FD768C3-8945-4BD2-AC8F-7E76E6DD5D57}" type="pres">
      <dgm:prSet presAssocID="{6B35EF7A-EA7F-471D-B0F3-965D32937A22}" presName="text_5" presStyleLbl="node1" presStyleIdx="4" presStyleCnt="7" custLinFactNeighborX="-265" custLinFactNeighborY="-13838">
        <dgm:presLayoutVars>
          <dgm:bulletEnabled val="1"/>
        </dgm:presLayoutVars>
      </dgm:prSet>
      <dgm:spPr/>
      <dgm:t>
        <a:bodyPr/>
        <a:lstStyle/>
        <a:p>
          <a:endParaRPr lang="en-GB"/>
        </a:p>
      </dgm:t>
    </dgm:pt>
    <dgm:pt modelId="{E5BA41A2-7D78-4F21-957D-205C1FBD8147}" type="pres">
      <dgm:prSet presAssocID="{6B35EF7A-EA7F-471D-B0F3-965D32937A22}" presName="accent_5" presStyleCnt="0"/>
      <dgm:spPr/>
      <dgm:t>
        <a:bodyPr/>
        <a:lstStyle/>
        <a:p>
          <a:endParaRPr lang="en-GB"/>
        </a:p>
      </dgm:t>
    </dgm:pt>
    <dgm:pt modelId="{00CF7204-2C7E-4D39-A225-5A1F222B702F}" type="pres">
      <dgm:prSet presAssocID="{6B35EF7A-EA7F-471D-B0F3-965D32937A22}" presName="accentRepeatNode" presStyleLbl="solidFgAcc1" presStyleIdx="4" presStyleCnt="7"/>
      <dgm:spPr>
        <a:blipFill rotWithShape="0">
          <a:blip xmlns:r="http://schemas.openxmlformats.org/officeDocument/2006/relationships" r:embed="rId5"/>
          <a:stretch>
            <a:fillRect/>
          </a:stretch>
        </a:blipFill>
      </dgm:spPr>
      <dgm:t>
        <a:bodyPr/>
        <a:lstStyle/>
        <a:p>
          <a:endParaRPr lang="en-GB"/>
        </a:p>
      </dgm:t>
    </dgm:pt>
    <dgm:pt modelId="{B4012ABD-81D1-414D-BB63-16A9347951CC}" type="pres">
      <dgm:prSet presAssocID="{941F86DF-5F73-4DA6-8E18-062E0AFBA479}" presName="text_6" presStyleLbl="node1" presStyleIdx="5" presStyleCnt="7" custLinFactNeighborX="-258" custLinFactNeighborY="-13838">
        <dgm:presLayoutVars>
          <dgm:bulletEnabled val="1"/>
        </dgm:presLayoutVars>
      </dgm:prSet>
      <dgm:spPr/>
      <dgm:t>
        <a:bodyPr/>
        <a:lstStyle/>
        <a:p>
          <a:endParaRPr lang="en-GB"/>
        </a:p>
      </dgm:t>
    </dgm:pt>
    <dgm:pt modelId="{82E5C4B4-04EC-4339-8995-0C38BBD1D5D0}" type="pres">
      <dgm:prSet presAssocID="{941F86DF-5F73-4DA6-8E18-062E0AFBA479}" presName="accent_6" presStyleCnt="0"/>
      <dgm:spPr/>
      <dgm:t>
        <a:bodyPr/>
        <a:lstStyle/>
        <a:p>
          <a:endParaRPr lang="en-GB"/>
        </a:p>
      </dgm:t>
    </dgm:pt>
    <dgm:pt modelId="{7328D97D-241B-450C-A20E-ECDD66A4BD21}" type="pres">
      <dgm:prSet presAssocID="{941F86DF-5F73-4DA6-8E18-062E0AFBA479}" presName="accentRepeatNode" presStyleLbl="solidFgAcc1" presStyleIdx="5" presStyleCnt="7"/>
      <dgm:spPr>
        <a:blipFill rotWithShape="0">
          <a:blip xmlns:r="http://schemas.openxmlformats.org/officeDocument/2006/relationships" r:embed="rId6"/>
          <a:stretch>
            <a:fillRect/>
          </a:stretch>
        </a:blipFill>
      </dgm:spPr>
      <dgm:t>
        <a:bodyPr/>
        <a:lstStyle/>
        <a:p>
          <a:endParaRPr lang="en-GB"/>
        </a:p>
      </dgm:t>
    </dgm:pt>
    <dgm:pt modelId="{4879DA3B-EE05-4925-8ADC-D3349D7D43E7}" type="pres">
      <dgm:prSet presAssocID="{7A0B09E6-5C16-4F27-ADBF-628FFF2BD7A2}" presName="text_7" presStyleLbl="node1" presStyleIdx="6" presStyleCnt="7" custLinFactNeighborX="-246" custLinFactNeighborY="-13838">
        <dgm:presLayoutVars>
          <dgm:bulletEnabled val="1"/>
        </dgm:presLayoutVars>
      </dgm:prSet>
      <dgm:spPr/>
      <dgm:t>
        <a:bodyPr/>
        <a:lstStyle/>
        <a:p>
          <a:endParaRPr lang="en-GB"/>
        </a:p>
      </dgm:t>
    </dgm:pt>
    <dgm:pt modelId="{3C6D46BC-8094-42CB-A182-BE6FDD51B0E4}" type="pres">
      <dgm:prSet presAssocID="{7A0B09E6-5C16-4F27-ADBF-628FFF2BD7A2}" presName="accent_7" presStyleCnt="0"/>
      <dgm:spPr/>
      <dgm:t>
        <a:bodyPr/>
        <a:lstStyle/>
        <a:p>
          <a:endParaRPr lang="en-GB"/>
        </a:p>
      </dgm:t>
    </dgm:pt>
    <dgm:pt modelId="{CF1C773F-720B-49F9-BF7B-4B4B78183997}" type="pres">
      <dgm:prSet presAssocID="{7A0B09E6-5C16-4F27-ADBF-628FFF2BD7A2}" presName="accentRepeatNode" presStyleLbl="solidFgAcc1" presStyleIdx="6" presStyleCnt="7"/>
      <dgm:spPr>
        <a:blipFill rotWithShape="0">
          <a:blip xmlns:r="http://schemas.openxmlformats.org/officeDocument/2006/relationships" r:embed="rId7"/>
          <a:stretch>
            <a:fillRect/>
          </a:stretch>
        </a:blipFill>
      </dgm:spPr>
      <dgm:t>
        <a:bodyPr/>
        <a:lstStyle/>
        <a:p>
          <a:endParaRPr lang="en-GB"/>
        </a:p>
      </dgm:t>
    </dgm:pt>
  </dgm:ptLst>
  <dgm:cxnLst>
    <dgm:cxn modelId="{E50064A8-A6C4-4AF0-ACBB-4AF5768639F4}" srcId="{2E1BF348-F475-4704-B3A2-24DC4865DE6E}" destId="{2D86E649-7A16-4483-971F-6BFF70287A52}" srcOrd="9" destOrd="0" parTransId="{F5BCBFDB-366A-4BC6-BE6E-D255E579E672}" sibTransId="{4F9C2BE4-B67F-4EC7-BEF1-0377E91C45FF}"/>
    <dgm:cxn modelId="{9725F343-16B4-4AEF-AC2E-4140048F115A}" srcId="{2E1BF348-F475-4704-B3A2-24DC4865DE6E}" destId="{D99402CA-144F-4B2C-99EB-1BBD13E84834}" srcOrd="2" destOrd="0" parTransId="{A4BDF4EC-AEB6-4CF9-8B44-40567D6247D7}" sibTransId="{746EA278-497F-4E6E-8857-2D391B1F8CC1}"/>
    <dgm:cxn modelId="{C0CE4388-A7FA-4732-BC55-2409E7E45398}" type="presOf" srcId="{0B52CF45-53EF-45C4-BCE6-445D405D35E4}" destId="{342A39A2-66F2-4BF0-A4D7-E5119FD73BF4}" srcOrd="0" destOrd="0" presId="urn:microsoft.com/office/officeart/2008/layout/VerticalCurvedList"/>
    <dgm:cxn modelId="{4D049463-FEB8-4779-AAE5-7799036AAA0E}" type="presOf" srcId="{941F86DF-5F73-4DA6-8E18-062E0AFBA479}" destId="{B4012ABD-81D1-414D-BB63-16A9347951CC}" srcOrd="0" destOrd="0" presId="urn:microsoft.com/office/officeart/2008/layout/VerticalCurvedList"/>
    <dgm:cxn modelId="{28280D42-8FAE-45B0-8A3A-A84D7D792DF1}" srcId="{2E1BF348-F475-4704-B3A2-24DC4865DE6E}" destId="{ABBA448F-1A00-4017-ABCF-B56B7FB81716}" srcOrd="1" destOrd="0" parTransId="{8FACF084-6C58-463D-AD20-68EEBFE5A07C}" sibTransId="{C4DBF216-14FF-4380-84B1-CBA971110DC6}"/>
    <dgm:cxn modelId="{4ED1B287-BE95-4A92-9766-158D41783F87}" type="presOf" srcId="{4277996A-5A57-45A2-8F04-D882909C702F}" destId="{8EF0F9E0-A12E-4523-BD35-89BA8CE9E936}" srcOrd="0" destOrd="0" presId="urn:microsoft.com/office/officeart/2008/layout/VerticalCurvedList"/>
    <dgm:cxn modelId="{759A8956-07B2-4939-A529-B7B86992C250}" type="presOf" srcId="{F9A61466-4CC8-443E-8B7E-DB6DD599183B}" destId="{EFE1F70D-F170-477A-9B0E-4826675F3262}" srcOrd="0" destOrd="0" presId="urn:microsoft.com/office/officeart/2008/layout/VerticalCurvedList"/>
    <dgm:cxn modelId="{D3C03531-8F70-4BE5-8EB4-63469019F307}" type="presOf" srcId="{2E1BF348-F475-4704-B3A2-24DC4865DE6E}" destId="{CFDC2695-01A8-4325-8404-090729891253}" srcOrd="0" destOrd="0" presId="urn:microsoft.com/office/officeart/2008/layout/VerticalCurvedList"/>
    <dgm:cxn modelId="{E994C63E-9E37-4E0D-B37B-48BC0DA5C33F}" srcId="{2E1BF348-F475-4704-B3A2-24DC4865DE6E}" destId="{124742D1-25EA-4101-B2B5-F7D56DE28802}" srcOrd="10" destOrd="0" parTransId="{A97DBE62-098F-46D6-A7F8-E6E9B37F9207}" sibTransId="{8FF62D87-1C1D-4D92-BB8F-174C3376A270}"/>
    <dgm:cxn modelId="{ECCBC76D-6CAE-4586-A628-625CB29BD522}" type="presOf" srcId="{D99402CA-144F-4B2C-99EB-1BBD13E84834}" destId="{7D55E26C-8DCC-4C87-A287-2E70FF90EECF}" srcOrd="0" destOrd="0" presId="urn:microsoft.com/office/officeart/2008/layout/VerticalCurvedList"/>
    <dgm:cxn modelId="{BF0A09B4-D2B2-4F57-AB20-2010FBEADAF0}" srcId="{2E1BF348-F475-4704-B3A2-24DC4865DE6E}" destId="{0B52CF45-53EF-45C4-BCE6-445D405D35E4}" srcOrd="0" destOrd="0" parTransId="{CAA5F76F-8627-4AA5-865F-7201A4E62465}" sibTransId="{F9A61466-4CC8-443E-8B7E-DB6DD599183B}"/>
    <dgm:cxn modelId="{A53CCA93-9C7F-4281-8CE5-E58F7024BB82}" type="presOf" srcId="{7A0B09E6-5C16-4F27-ADBF-628FFF2BD7A2}" destId="{4879DA3B-EE05-4925-8ADC-D3349D7D43E7}" srcOrd="0" destOrd="0" presId="urn:microsoft.com/office/officeart/2008/layout/VerticalCurvedList"/>
    <dgm:cxn modelId="{980A3BAC-0015-4AB7-893C-5E6FA6BC35F6}" srcId="{2E1BF348-F475-4704-B3A2-24DC4865DE6E}" destId="{7A0B09E6-5C16-4F27-ADBF-628FFF2BD7A2}" srcOrd="6" destOrd="0" parTransId="{F15DC696-5FF5-440F-B0D7-97C1CBF83CD9}" sibTransId="{0721159D-5DCE-4B1F-845B-37A768D3C1F8}"/>
    <dgm:cxn modelId="{A0CBA5B7-986C-4DF1-8322-B0CF3C058B23}" type="presOf" srcId="{6B35EF7A-EA7F-471D-B0F3-965D32937A22}" destId="{9FD768C3-8945-4BD2-AC8F-7E76E6DD5D57}" srcOrd="0" destOrd="0" presId="urn:microsoft.com/office/officeart/2008/layout/VerticalCurvedList"/>
    <dgm:cxn modelId="{A98DEDA4-EE01-4F30-9ED1-487C1CC31D14}" srcId="{2E1BF348-F475-4704-B3A2-24DC4865DE6E}" destId="{E5084F64-688C-4686-8AC5-6DEAF7271E19}" srcOrd="7" destOrd="0" parTransId="{E786186A-A9DA-4EA6-8CE6-9EE4C5A1FCB2}" sibTransId="{48B22D24-2401-4CA6-9016-7B4EB37DC5B4}"/>
    <dgm:cxn modelId="{A16229F2-EE1F-4EF7-895A-7F66D7F9B188}" srcId="{2E1BF348-F475-4704-B3A2-24DC4865DE6E}" destId="{64E32E7C-5DF9-4720-A0CC-0A13068733D9}" srcOrd="11" destOrd="0" parTransId="{359ADCA0-B3CE-4501-B282-A20F2A46C6F0}" sibTransId="{0C9CAF77-9DB4-45AA-BE3E-F3A2EAD023EC}"/>
    <dgm:cxn modelId="{52E6AB2F-DC0B-4210-9822-1B7F481DD51F}" type="presOf" srcId="{ABBA448F-1A00-4017-ABCF-B56B7FB81716}" destId="{AA536521-AD8D-4360-A3D2-84F1DC8B24E7}" srcOrd="0" destOrd="0" presId="urn:microsoft.com/office/officeart/2008/layout/VerticalCurvedList"/>
    <dgm:cxn modelId="{16E620CC-AFCF-4A30-8278-20C21DD91EB6}" srcId="{2E1BF348-F475-4704-B3A2-24DC4865DE6E}" destId="{0782AE0D-E072-4AB6-A0EA-CE8DA57D1602}" srcOrd="8" destOrd="0" parTransId="{FCCEBDAD-96F0-42F4-9F32-A129FA3C2D5D}" sibTransId="{9C6A745A-5705-496D-B7D5-AD36C04212C4}"/>
    <dgm:cxn modelId="{812378F3-95D6-4592-97FF-559FBCF1CC68}" srcId="{2E1BF348-F475-4704-B3A2-24DC4865DE6E}" destId="{6B35EF7A-EA7F-471D-B0F3-965D32937A22}" srcOrd="4" destOrd="0" parTransId="{4807CF1E-4E88-4CDB-88B4-1E2E3D486B8F}" sibTransId="{83677957-D311-4154-AAB5-4DAFF216193E}"/>
    <dgm:cxn modelId="{71DC5116-1125-4E82-9420-B6722A167AD4}" srcId="{2E1BF348-F475-4704-B3A2-24DC4865DE6E}" destId="{4277996A-5A57-45A2-8F04-D882909C702F}" srcOrd="3" destOrd="0" parTransId="{A5B2E67B-F21D-450D-919A-107F75991793}" sibTransId="{88CC7346-E8F7-4143-89BD-4B8DFEB5CF7D}"/>
    <dgm:cxn modelId="{48B03880-D951-4F79-976A-7DC485489BBE}" srcId="{2E1BF348-F475-4704-B3A2-24DC4865DE6E}" destId="{941F86DF-5F73-4DA6-8E18-062E0AFBA479}" srcOrd="5" destOrd="0" parTransId="{0AC427CF-1468-4F3B-AB2A-899C7EC635EA}" sibTransId="{FF2C9040-5EA8-4A6C-86BC-5E1974AC8426}"/>
    <dgm:cxn modelId="{AD84D75E-46DD-4833-91BC-E0734E5C20CD}" type="presParOf" srcId="{CFDC2695-01A8-4325-8404-090729891253}" destId="{689BD07D-4DE3-4A2D-BB8C-3E9C37570F24}" srcOrd="0" destOrd="0" presId="urn:microsoft.com/office/officeart/2008/layout/VerticalCurvedList"/>
    <dgm:cxn modelId="{3C1FF26F-78A4-4B52-AD52-6273381B03B9}" type="presParOf" srcId="{689BD07D-4DE3-4A2D-BB8C-3E9C37570F24}" destId="{21523397-3FBE-4C6B-88AE-FB706B7D51CB}" srcOrd="0" destOrd="0" presId="urn:microsoft.com/office/officeart/2008/layout/VerticalCurvedList"/>
    <dgm:cxn modelId="{1F882653-B067-4ADF-A365-DAE87FA895B6}" type="presParOf" srcId="{21523397-3FBE-4C6B-88AE-FB706B7D51CB}" destId="{E2FC7599-4DE7-458B-8D8E-3D71F9CF591B}" srcOrd="0" destOrd="0" presId="urn:microsoft.com/office/officeart/2008/layout/VerticalCurvedList"/>
    <dgm:cxn modelId="{865DEEF9-AB4A-4334-B6B4-0E60794F3EE5}" type="presParOf" srcId="{21523397-3FBE-4C6B-88AE-FB706B7D51CB}" destId="{EFE1F70D-F170-477A-9B0E-4826675F3262}" srcOrd="1" destOrd="0" presId="urn:microsoft.com/office/officeart/2008/layout/VerticalCurvedList"/>
    <dgm:cxn modelId="{B897FE40-A756-4BE2-BB26-D9B7530C045C}" type="presParOf" srcId="{21523397-3FBE-4C6B-88AE-FB706B7D51CB}" destId="{54F287FE-3A7A-4CA2-A4AE-0A2C68CD5989}" srcOrd="2" destOrd="0" presId="urn:microsoft.com/office/officeart/2008/layout/VerticalCurvedList"/>
    <dgm:cxn modelId="{EF425721-C82F-4EBF-8E69-232A30DA6587}" type="presParOf" srcId="{21523397-3FBE-4C6B-88AE-FB706B7D51CB}" destId="{8283C42F-2F57-4246-9F7C-8E599BA69F19}" srcOrd="3" destOrd="0" presId="urn:microsoft.com/office/officeart/2008/layout/VerticalCurvedList"/>
    <dgm:cxn modelId="{EEB9C055-B5CB-4DF5-960A-B80E76132966}" type="presParOf" srcId="{689BD07D-4DE3-4A2D-BB8C-3E9C37570F24}" destId="{342A39A2-66F2-4BF0-A4D7-E5119FD73BF4}" srcOrd="1" destOrd="0" presId="urn:microsoft.com/office/officeart/2008/layout/VerticalCurvedList"/>
    <dgm:cxn modelId="{90C8D3F3-3169-4256-9925-3D0A0296F8DC}" type="presParOf" srcId="{689BD07D-4DE3-4A2D-BB8C-3E9C37570F24}" destId="{87EAE1BD-155A-4F56-9D23-D942554104BD}" srcOrd="2" destOrd="0" presId="urn:microsoft.com/office/officeart/2008/layout/VerticalCurvedList"/>
    <dgm:cxn modelId="{DB1E2746-057D-400B-BDCC-9E8D54142403}" type="presParOf" srcId="{87EAE1BD-155A-4F56-9D23-D942554104BD}" destId="{13E1FB9A-41CB-47E9-B9D0-BEF9DB8AF6D5}" srcOrd="0" destOrd="0" presId="urn:microsoft.com/office/officeart/2008/layout/VerticalCurvedList"/>
    <dgm:cxn modelId="{5E61304B-DFF6-4490-A508-1EF4A258AE0A}" type="presParOf" srcId="{689BD07D-4DE3-4A2D-BB8C-3E9C37570F24}" destId="{AA536521-AD8D-4360-A3D2-84F1DC8B24E7}" srcOrd="3" destOrd="0" presId="urn:microsoft.com/office/officeart/2008/layout/VerticalCurvedList"/>
    <dgm:cxn modelId="{6C92C4E5-6866-4D10-9797-DCA93D6D981A}" type="presParOf" srcId="{689BD07D-4DE3-4A2D-BB8C-3E9C37570F24}" destId="{AE20D2AD-CD89-4B8A-B51A-0E9E39C368D5}" srcOrd="4" destOrd="0" presId="urn:microsoft.com/office/officeart/2008/layout/VerticalCurvedList"/>
    <dgm:cxn modelId="{F321BE02-8A64-41DD-8ABC-21A4FAB25A53}" type="presParOf" srcId="{AE20D2AD-CD89-4B8A-B51A-0E9E39C368D5}" destId="{C539E181-BA0D-48A1-BFFD-49DD738C4281}" srcOrd="0" destOrd="0" presId="urn:microsoft.com/office/officeart/2008/layout/VerticalCurvedList"/>
    <dgm:cxn modelId="{44C326FA-63EE-4F7E-BE02-2F8B2919B418}" type="presParOf" srcId="{689BD07D-4DE3-4A2D-BB8C-3E9C37570F24}" destId="{7D55E26C-8DCC-4C87-A287-2E70FF90EECF}" srcOrd="5" destOrd="0" presId="urn:microsoft.com/office/officeart/2008/layout/VerticalCurvedList"/>
    <dgm:cxn modelId="{ECFA2771-AF5E-41E0-AB96-509EAD91EE93}" type="presParOf" srcId="{689BD07D-4DE3-4A2D-BB8C-3E9C37570F24}" destId="{4E84A17C-7685-477A-B024-571D3EE24601}" srcOrd="6" destOrd="0" presId="urn:microsoft.com/office/officeart/2008/layout/VerticalCurvedList"/>
    <dgm:cxn modelId="{109DC40D-09E5-4349-B856-48014058C6AC}" type="presParOf" srcId="{4E84A17C-7685-477A-B024-571D3EE24601}" destId="{961D7CB5-9F75-4C95-A2AE-AC304A9FE4E6}" srcOrd="0" destOrd="0" presId="urn:microsoft.com/office/officeart/2008/layout/VerticalCurvedList"/>
    <dgm:cxn modelId="{E90703D8-AAE4-4745-B25F-D01362BFA551}" type="presParOf" srcId="{689BD07D-4DE3-4A2D-BB8C-3E9C37570F24}" destId="{8EF0F9E0-A12E-4523-BD35-89BA8CE9E936}" srcOrd="7" destOrd="0" presId="urn:microsoft.com/office/officeart/2008/layout/VerticalCurvedList"/>
    <dgm:cxn modelId="{8B02AFE2-1B1A-4070-9FEF-61A603A47545}" type="presParOf" srcId="{689BD07D-4DE3-4A2D-BB8C-3E9C37570F24}" destId="{FC32D05A-6DC2-4C23-A952-0C9DCCB7AB96}" srcOrd="8" destOrd="0" presId="urn:microsoft.com/office/officeart/2008/layout/VerticalCurvedList"/>
    <dgm:cxn modelId="{8CAC0248-DAD5-4D74-80A9-5B1FEB7CFB36}" type="presParOf" srcId="{FC32D05A-6DC2-4C23-A952-0C9DCCB7AB96}" destId="{2DAA8EA9-E2FD-4B50-8F13-70E3F13407DD}" srcOrd="0" destOrd="0" presId="urn:microsoft.com/office/officeart/2008/layout/VerticalCurvedList"/>
    <dgm:cxn modelId="{EBD99FA9-E8B1-4ECE-87B2-DB1FBA5244E1}" type="presParOf" srcId="{689BD07D-4DE3-4A2D-BB8C-3E9C37570F24}" destId="{9FD768C3-8945-4BD2-AC8F-7E76E6DD5D57}" srcOrd="9" destOrd="0" presId="urn:microsoft.com/office/officeart/2008/layout/VerticalCurvedList"/>
    <dgm:cxn modelId="{00869B3C-15A0-49E4-ACEB-194507A14766}" type="presParOf" srcId="{689BD07D-4DE3-4A2D-BB8C-3E9C37570F24}" destId="{E5BA41A2-7D78-4F21-957D-205C1FBD8147}" srcOrd="10" destOrd="0" presId="urn:microsoft.com/office/officeart/2008/layout/VerticalCurvedList"/>
    <dgm:cxn modelId="{D43B2D41-C1D2-4079-BD21-C4B07C28B7DF}" type="presParOf" srcId="{E5BA41A2-7D78-4F21-957D-205C1FBD8147}" destId="{00CF7204-2C7E-4D39-A225-5A1F222B702F}" srcOrd="0" destOrd="0" presId="urn:microsoft.com/office/officeart/2008/layout/VerticalCurvedList"/>
    <dgm:cxn modelId="{66ECCC72-C523-4D5F-90E7-8DD43F0FC48E}" type="presParOf" srcId="{689BD07D-4DE3-4A2D-BB8C-3E9C37570F24}" destId="{B4012ABD-81D1-414D-BB63-16A9347951CC}" srcOrd="11" destOrd="0" presId="urn:microsoft.com/office/officeart/2008/layout/VerticalCurvedList"/>
    <dgm:cxn modelId="{AFF3E806-9DA0-4870-A4F1-8E9DD6416B2A}" type="presParOf" srcId="{689BD07D-4DE3-4A2D-BB8C-3E9C37570F24}" destId="{82E5C4B4-04EC-4339-8995-0C38BBD1D5D0}" srcOrd="12" destOrd="0" presId="urn:microsoft.com/office/officeart/2008/layout/VerticalCurvedList"/>
    <dgm:cxn modelId="{1F2C900F-BF29-468F-8D9B-7F88EF126496}" type="presParOf" srcId="{82E5C4B4-04EC-4339-8995-0C38BBD1D5D0}" destId="{7328D97D-241B-450C-A20E-ECDD66A4BD21}" srcOrd="0" destOrd="0" presId="urn:microsoft.com/office/officeart/2008/layout/VerticalCurvedList"/>
    <dgm:cxn modelId="{A65373FD-7DDC-4D44-9D7C-A34F4886A0C0}" type="presParOf" srcId="{689BD07D-4DE3-4A2D-BB8C-3E9C37570F24}" destId="{4879DA3B-EE05-4925-8ADC-D3349D7D43E7}" srcOrd="13" destOrd="0" presId="urn:microsoft.com/office/officeart/2008/layout/VerticalCurvedList"/>
    <dgm:cxn modelId="{4A3E959E-CBE5-4E4F-9B36-60957A226AC4}" type="presParOf" srcId="{689BD07D-4DE3-4A2D-BB8C-3E9C37570F24}" destId="{3C6D46BC-8094-42CB-A182-BE6FDD51B0E4}" srcOrd="14" destOrd="0" presId="urn:microsoft.com/office/officeart/2008/layout/VerticalCurvedList"/>
    <dgm:cxn modelId="{7A902A81-CD82-4EE8-A14B-683D23D23811}" type="presParOf" srcId="{3C6D46BC-8094-42CB-A182-BE6FDD51B0E4}" destId="{CF1C773F-720B-49F9-BF7B-4B4B781839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A9070-58B1-4587-AFC5-F297066F9F48}" type="doc">
      <dgm:prSet loTypeId="urn:microsoft.com/office/officeart/2005/8/layout/hierarchy4" loCatId="list" qsTypeId="urn:microsoft.com/office/officeart/2005/8/quickstyle/simple1" qsCatId="simple" csTypeId="urn:microsoft.com/office/officeart/2005/8/colors/accent3_2" csCatId="accent3" phldr="1"/>
      <dgm:spPr/>
      <dgm:t>
        <a:bodyPr/>
        <a:lstStyle/>
        <a:p>
          <a:endParaRPr lang="en-GB"/>
        </a:p>
      </dgm:t>
    </dgm:pt>
    <dgm:pt modelId="{7B18FC79-F1A3-487A-9754-C9BB6E4675FA}">
      <dgm:prSet phldrT="[Text]"/>
      <dgm:spPr/>
      <dgm:t>
        <a:bodyPr/>
        <a:lstStyle/>
        <a:p>
          <a:r>
            <a:rPr lang="en-GB" dirty="0" smtClean="0"/>
            <a:t>An update of current issues within child safeguarding and an overview of the current work taking place with North Yorkshire Safeguarding Children Partnership team.</a:t>
          </a:r>
        </a:p>
      </dgm:t>
    </dgm:pt>
    <dgm:pt modelId="{F680A4FF-BF06-48D2-B987-36A8F1E524EF}" type="parTrans" cxnId="{75D58998-F3AE-4327-9EF8-9CD49A7FB218}">
      <dgm:prSet/>
      <dgm:spPr/>
      <dgm:t>
        <a:bodyPr/>
        <a:lstStyle/>
        <a:p>
          <a:endParaRPr lang="en-GB"/>
        </a:p>
      </dgm:t>
    </dgm:pt>
    <dgm:pt modelId="{2656B540-D052-4CF0-8F6A-BDF2076ABCAA}" type="sibTrans" cxnId="{75D58998-F3AE-4327-9EF8-9CD49A7FB218}">
      <dgm:prSet/>
      <dgm:spPr/>
      <dgm:t>
        <a:bodyPr/>
        <a:lstStyle/>
        <a:p>
          <a:endParaRPr lang="en-GB"/>
        </a:p>
      </dgm:t>
    </dgm:pt>
    <dgm:pt modelId="{B762B7B9-17CA-44AC-9E6E-E5F6DE1B10E0}">
      <dgm:prSet phldrT="[Text]"/>
      <dgm:spPr/>
      <dgm:t>
        <a:bodyPr/>
        <a:lstStyle/>
        <a:p>
          <a:r>
            <a:rPr lang="en-GB" dirty="0" smtClean="0"/>
            <a:t>Be aware of relevant changes which impacts on safeguarding practice</a:t>
          </a:r>
        </a:p>
      </dgm:t>
    </dgm:pt>
    <dgm:pt modelId="{18B43278-A3D1-445E-8495-C1CB2EB7D4EB}" type="parTrans" cxnId="{F8ECACC2-AC9D-49A0-97A9-FE82FDFDDEFD}">
      <dgm:prSet/>
      <dgm:spPr/>
      <dgm:t>
        <a:bodyPr/>
        <a:lstStyle/>
        <a:p>
          <a:endParaRPr lang="en-GB"/>
        </a:p>
      </dgm:t>
    </dgm:pt>
    <dgm:pt modelId="{AA1DF3F3-E70A-4C62-8872-3E8D24217602}" type="sibTrans" cxnId="{F8ECACC2-AC9D-49A0-97A9-FE82FDFDDEFD}">
      <dgm:prSet/>
      <dgm:spPr/>
      <dgm:t>
        <a:bodyPr/>
        <a:lstStyle/>
        <a:p>
          <a:endParaRPr lang="en-GB"/>
        </a:p>
      </dgm:t>
    </dgm:pt>
    <dgm:pt modelId="{B4DB2DF6-6DAE-4E9D-8FC8-03270370AE84}">
      <dgm:prSet phldrT="[Text]"/>
      <dgm:spPr/>
      <dgm:t>
        <a:bodyPr/>
        <a:lstStyle/>
        <a:p>
          <a:r>
            <a:rPr lang="en-GB" dirty="0" smtClean="0"/>
            <a:t>To understand any changes in relevant legislation, procedures and consultations in place that impact upon the work of practitioners and managers.</a:t>
          </a:r>
        </a:p>
      </dgm:t>
    </dgm:pt>
    <dgm:pt modelId="{B9B91F22-C7C5-4FF8-9DF5-DB0AAA037A02}" type="parTrans" cxnId="{CA344C1E-C5BC-4588-AFAE-9474F3412B97}">
      <dgm:prSet/>
      <dgm:spPr/>
      <dgm:t>
        <a:bodyPr/>
        <a:lstStyle/>
        <a:p>
          <a:endParaRPr lang="en-GB"/>
        </a:p>
      </dgm:t>
    </dgm:pt>
    <dgm:pt modelId="{7C45EDA9-F132-453A-9E47-DFF6850009C1}" type="sibTrans" cxnId="{CA344C1E-C5BC-4588-AFAE-9474F3412B97}">
      <dgm:prSet/>
      <dgm:spPr/>
      <dgm:t>
        <a:bodyPr/>
        <a:lstStyle/>
        <a:p>
          <a:endParaRPr lang="en-GB"/>
        </a:p>
      </dgm:t>
    </dgm:pt>
    <dgm:pt modelId="{CBAABEE7-8DB2-4603-AEB5-ED371478BF87}" type="pres">
      <dgm:prSet presAssocID="{E74A9070-58B1-4587-AFC5-F297066F9F48}" presName="Name0" presStyleCnt="0">
        <dgm:presLayoutVars>
          <dgm:chPref val="1"/>
          <dgm:dir/>
          <dgm:animOne val="branch"/>
          <dgm:animLvl val="lvl"/>
          <dgm:resizeHandles/>
        </dgm:presLayoutVars>
      </dgm:prSet>
      <dgm:spPr/>
      <dgm:t>
        <a:bodyPr/>
        <a:lstStyle/>
        <a:p>
          <a:endParaRPr lang="en-US"/>
        </a:p>
      </dgm:t>
    </dgm:pt>
    <dgm:pt modelId="{42153213-3460-45BE-852F-C8930B5C2FC1}" type="pres">
      <dgm:prSet presAssocID="{7B18FC79-F1A3-487A-9754-C9BB6E4675FA}" presName="vertOne" presStyleCnt="0"/>
      <dgm:spPr/>
      <dgm:t>
        <a:bodyPr/>
        <a:lstStyle/>
        <a:p>
          <a:endParaRPr lang="en-US"/>
        </a:p>
      </dgm:t>
    </dgm:pt>
    <dgm:pt modelId="{995954F1-B829-4993-9FAD-176D0F75DEE1}" type="pres">
      <dgm:prSet presAssocID="{7B18FC79-F1A3-487A-9754-C9BB6E4675FA}" presName="txOne" presStyleLbl="node0" presStyleIdx="0" presStyleCnt="3">
        <dgm:presLayoutVars>
          <dgm:chPref val="3"/>
        </dgm:presLayoutVars>
      </dgm:prSet>
      <dgm:spPr/>
      <dgm:t>
        <a:bodyPr/>
        <a:lstStyle/>
        <a:p>
          <a:endParaRPr lang="en-US"/>
        </a:p>
      </dgm:t>
    </dgm:pt>
    <dgm:pt modelId="{B137C078-240A-4CEF-9875-78227D79A59F}" type="pres">
      <dgm:prSet presAssocID="{7B18FC79-F1A3-487A-9754-C9BB6E4675FA}" presName="horzOne" presStyleCnt="0"/>
      <dgm:spPr/>
      <dgm:t>
        <a:bodyPr/>
        <a:lstStyle/>
        <a:p>
          <a:endParaRPr lang="en-US"/>
        </a:p>
      </dgm:t>
    </dgm:pt>
    <dgm:pt modelId="{159F0B1B-B8A5-4255-8008-7C8E0747A5AD}" type="pres">
      <dgm:prSet presAssocID="{2656B540-D052-4CF0-8F6A-BDF2076ABCAA}" presName="sibSpaceOne" presStyleCnt="0"/>
      <dgm:spPr/>
      <dgm:t>
        <a:bodyPr/>
        <a:lstStyle/>
        <a:p>
          <a:endParaRPr lang="en-US"/>
        </a:p>
      </dgm:t>
    </dgm:pt>
    <dgm:pt modelId="{4D431920-BE67-49FD-A40C-1DCDE2DA4823}" type="pres">
      <dgm:prSet presAssocID="{B762B7B9-17CA-44AC-9E6E-E5F6DE1B10E0}" presName="vertOne" presStyleCnt="0"/>
      <dgm:spPr/>
      <dgm:t>
        <a:bodyPr/>
        <a:lstStyle/>
        <a:p>
          <a:endParaRPr lang="en-US"/>
        </a:p>
      </dgm:t>
    </dgm:pt>
    <dgm:pt modelId="{C08CC416-20FE-43A3-8BBA-430D69E25EC8}" type="pres">
      <dgm:prSet presAssocID="{B762B7B9-17CA-44AC-9E6E-E5F6DE1B10E0}" presName="txOne" presStyleLbl="node0" presStyleIdx="1" presStyleCnt="3">
        <dgm:presLayoutVars>
          <dgm:chPref val="3"/>
        </dgm:presLayoutVars>
      </dgm:prSet>
      <dgm:spPr/>
      <dgm:t>
        <a:bodyPr/>
        <a:lstStyle/>
        <a:p>
          <a:endParaRPr lang="en-US"/>
        </a:p>
      </dgm:t>
    </dgm:pt>
    <dgm:pt modelId="{FD7C4954-C219-415E-9504-839641B916D0}" type="pres">
      <dgm:prSet presAssocID="{B762B7B9-17CA-44AC-9E6E-E5F6DE1B10E0}" presName="horzOne" presStyleCnt="0"/>
      <dgm:spPr/>
      <dgm:t>
        <a:bodyPr/>
        <a:lstStyle/>
        <a:p>
          <a:endParaRPr lang="en-US"/>
        </a:p>
      </dgm:t>
    </dgm:pt>
    <dgm:pt modelId="{9FBB478E-FF88-452A-BC80-D472FB62E0B7}" type="pres">
      <dgm:prSet presAssocID="{AA1DF3F3-E70A-4C62-8872-3E8D24217602}" presName="sibSpaceOne" presStyleCnt="0"/>
      <dgm:spPr/>
      <dgm:t>
        <a:bodyPr/>
        <a:lstStyle/>
        <a:p>
          <a:endParaRPr lang="en-US"/>
        </a:p>
      </dgm:t>
    </dgm:pt>
    <dgm:pt modelId="{5CC514EC-647D-4FF9-9B31-C53820BBA4CA}" type="pres">
      <dgm:prSet presAssocID="{B4DB2DF6-6DAE-4E9D-8FC8-03270370AE84}" presName="vertOne" presStyleCnt="0"/>
      <dgm:spPr/>
      <dgm:t>
        <a:bodyPr/>
        <a:lstStyle/>
        <a:p>
          <a:endParaRPr lang="en-US"/>
        </a:p>
      </dgm:t>
    </dgm:pt>
    <dgm:pt modelId="{F37437C8-D88F-4C36-A2EE-EECAF3494797}" type="pres">
      <dgm:prSet presAssocID="{B4DB2DF6-6DAE-4E9D-8FC8-03270370AE84}" presName="txOne" presStyleLbl="node0" presStyleIdx="2" presStyleCnt="3">
        <dgm:presLayoutVars>
          <dgm:chPref val="3"/>
        </dgm:presLayoutVars>
      </dgm:prSet>
      <dgm:spPr/>
      <dgm:t>
        <a:bodyPr/>
        <a:lstStyle/>
        <a:p>
          <a:endParaRPr lang="en-US"/>
        </a:p>
      </dgm:t>
    </dgm:pt>
    <dgm:pt modelId="{038FADEA-7B33-4E10-8321-69C5A611C14A}" type="pres">
      <dgm:prSet presAssocID="{B4DB2DF6-6DAE-4E9D-8FC8-03270370AE84}" presName="horzOne" presStyleCnt="0"/>
      <dgm:spPr/>
      <dgm:t>
        <a:bodyPr/>
        <a:lstStyle/>
        <a:p>
          <a:endParaRPr lang="en-US"/>
        </a:p>
      </dgm:t>
    </dgm:pt>
  </dgm:ptLst>
  <dgm:cxnLst>
    <dgm:cxn modelId="{75D58998-F3AE-4327-9EF8-9CD49A7FB218}" srcId="{E74A9070-58B1-4587-AFC5-F297066F9F48}" destId="{7B18FC79-F1A3-487A-9754-C9BB6E4675FA}" srcOrd="0" destOrd="0" parTransId="{F680A4FF-BF06-48D2-B987-36A8F1E524EF}" sibTransId="{2656B540-D052-4CF0-8F6A-BDF2076ABCAA}"/>
    <dgm:cxn modelId="{F8ECACC2-AC9D-49A0-97A9-FE82FDFDDEFD}" srcId="{E74A9070-58B1-4587-AFC5-F297066F9F48}" destId="{B762B7B9-17CA-44AC-9E6E-E5F6DE1B10E0}" srcOrd="1" destOrd="0" parTransId="{18B43278-A3D1-445E-8495-C1CB2EB7D4EB}" sibTransId="{AA1DF3F3-E70A-4C62-8872-3E8D24217602}"/>
    <dgm:cxn modelId="{934E1740-EF5F-4F99-8EA4-C8629803EFAE}" type="presOf" srcId="{E74A9070-58B1-4587-AFC5-F297066F9F48}" destId="{CBAABEE7-8DB2-4603-AEB5-ED371478BF87}" srcOrd="0" destOrd="0" presId="urn:microsoft.com/office/officeart/2005/8/layout/hierarchy4"/>
    <dgm:cxn modelId="{CA344C1E-C5BC-4588-AFAE-9474F3412B97}" srcId="{E74A9070-58B1-4587-AFC5-F297066F9F48}" destId="{B4DB2DF6-6DAE-4E9D-8FC8-03270370AE84}" srcOrd="2" destOrd="0" parTransId="{B9B91F22-C7C5-4FF8-9DF5-DB0AAA037A02}" sibTransId="{7C45EDA9-F132-453A-9E47-DFF6850009C1}"/>
    <dgm:cxn modelId="{89E38FEF-B214-47C9-B419-4839F3C7D01A}" type="presOf" srcId="{B4DB2DF6-6DAE-4E9D-8FC8-03270370AE84}" destId="{F37437C8-D88F-4C36-A2EE-EECAF3494797}" srcOrd="0" destOrd="0" presId="urn:microsoft.com/office/officeart/2005/8/layout/hierarchy4"/>
    <dgm:cxn modelId="{8CFEB38F-7188-4DEA-BE05-58E86CB7BB75}" type="presOf" srcId="{7B18FC79-F1A3-487A-9754-C9BB6E4675FA}" destId="{995954F1-B829-4993-9FAD-176D0F75DEE1}" srcOrd="0" destOrd="0" presId="urn:microsoft.com/office/officeart/2005/8/layout/hierarchy4"/>
    <dgm:cxn modelId="{AE66DA4F-E98C-4812-87EB-24534C100BFA}" type="presOf" srcId="{B762B7B9-17CA-44AC-9E6E-E5F6DE1B10E0}" destId="{C08CC416-20FE-43A3-8BBA-430D69E25EC8}" srcOrd="0" destOrd="0" presId="urn:microsoft.com/office/officeart/2005/8/layout/hierarchy4"/>
    <dgm:cxn modelId="{E8C0F51F-8C10-4F1E-82F5-28315221B4CA}" type="presParOf" srcId="{CBAABEE7-8DB2-4603-AEB5-ED371478BF87}" destId="{42153213-3460-45BE-852F-C8930B5C2FC1}" srcOrd="0" destOrd="0" presId="urn:microsoft.com/office/officeart/2005/8/layout/hierarchy4"/>
    <dgm:cxn modelId="{FD8B9C86-10D4-4BB2-BA3B-D6B8B62BE466}" type="presParOf" srcId="{42153213-3460-45BE-852F-C8930B5C2FC1}" destId="{995954F1-B829-4993-9FAD-176D0F75DEE1}" srcOrd="0" destOrd="0" presId="urn:microsoft.com/office/officeart/2005/8/layout/hierarchy4"/>
    <dgm:cxn modelId="{5C001247-8F90-42E2-89E3-04A179E45F42}" type="presParOf" srcId="{42153213-3460-45BE-852F-C8930B5C2FC1}" destId="{B137C078-240A-4CEF-9875-78227D79A59F}" srcOrd="1" destOrd="0" presId="urn:microsoft.com/office/officeart/2005/8/layout/hierarchy4"/>
    <dgm:cxn modelId="{3EDEBD86-F164-4AA0-BA38-2A1904107242}" type="presParOf" srcId="{CBAABEE7-8DB2-4603-AEB5-ED371478BF87}" destId="{159F0B1B-B8A5-4255-8008-7C8E0747A5AD}" srcOrd="1" destOrd="0" presId="urn:microsoft.com/office/officeart/2005/8/layout/hierarchy4"/>
    <dgm:cxn modelId="{B764634F-FB63-4A22-8398-E4A8581C7638}" type="presParOf" srcId="{CBAABEE7-8DB2-4603-AEB5-ED371478BF87}" destId="{4D431920-BE67-49FD-A40C-1DCDE2DA4823}" srcOrd="2" destOrd="0" presId="urn:microsoft.com/office/officeart/2005/8/layout/hierarchy4"/>
    <dgm:cxn modelId="{D0A96181-94EF-4587-9C16-96EF4722EBC1}" type="presParOf" srcId="{4D431920-BE67-49FD-A40C-1DCDE2DA4823}" destId="{C08CC416-20FE-43A3-8BBA-430D69E25EC8}" srcOrd="0" destOrd="0" presId="urn:microsoft.com/office/officeart/2005/8/layout/hierarchy4"/>
    <dgm:cxn modelId="{EFE75B9D-9896-47C4-9DDE-BC156EE72CD5}" type="presParOf" srcId="{4D431920-BE67-49FD-A40C-1DCDE2DA4823}" destId="{FD7C4954-C219-415E-9504-839641B916D0}" srcOrd="1" destOrd="0" presId="urn:microsoft.com/office/officeart/2005/8/layout/hierarchy4"/>
    <dgm:cxn modelId="{C5C66F19-223D-4FE6-BDC8-CC49996ADBD3}" type="presParOf" srcId="{CBAABEE7-8DB2-4603-AEB5-ED371478BF87}" destId="{9FBB478E-FF88-452A-BC80-D472FB62E0B7}" srcOrd="3" destOrd="0" presId="urn:microsoft.com/office/officeart/2005/8/layout/hierarchy4"/>
    <dgm:cxn modelId="{1F1616CA-24E1-40BE-A759-48C17B98CE7A}" type="presParOf" srcId="{CBAABEE7-8DB2-4603-AEB5-ED371478BF87}" destId="{5CC514EC-647D-4FF9-9B31-C53820BBA4CA}" srcOrd="4" destOrd="0" presId="urn:microsoft.com/office/officeart/2005/8/layout/hierarchy4"/>
    <dgm:cxn modelId="{BF2DC625-FEB3-4326-97F4-B2969AC6A7E2}" type="presParOf" srcId="{5CC514EC-647D-4FF9-9B31-C53820BBA4CA}" destId="{F37437C8-D88F-4C36-A2EE-EECAF3494797}" srcOrd="0" destOrd="0" presId="urn:microsoft.com/office/officeart/2005/8/layout/hierarchy4"/>
    <dgm:cxn modelId="{83AF7FAB-0B12-41EB-ABDE-7EF2E6BB9ECC}" type="presParOf" srcId="{5CC514EC-647D-4FF9-9B31-C53820BBA4CA}" destId="{038FADEA-7B33-4E10-8321-69C5A611C14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672F7-9A90-455C-B5FE-75811F94126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AF0EB4B8-261C-4F3C-8D29-99DDC9D098C0}">
      <dgm:prSet phldrT="[Text]"/>
      <dgm:spPr/>
      <dgm:t>
        <a:bodyPr/>
        <a:lstStyle/>
        <a:p>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NYSCP Update</a:t>
          </a: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6498E16-E707-4BB5-BF7B-82F6A09B939F}" type="sibTrans" cxnId="{883BC1DD-5552-4ADF-A80B-EE11B4A5F587}">
      <dgm:prSet/>
      <dgm:spPr/>
      <dgm:t>
        <a:bodyPr/>
        <a:lstStyle/>
        <a:p>
          <a:endParaRPr lang="en-GB"/>
        </a:p>
      </dgm:t>
    </dgm:pt>
    <dgm:pt modelId="{26BB33CA-2FA3-4CFC-97F4-572D6884A6DB}" type="parTrans" cxnId="{883BC1DD-5552-4ADF-A80B-EE11B4A5F587}">
      <dgm:prSet/>
      <dgm:spPr/>
      <dgm:t>
        <a:bodyPr/>
        <a:lstStyle/>
        <a:p>
          <a:endParaRPr lang="en-GB"/>
        </a:p>
      </dgm:t>
    </dgm:pt>
    <dgm:pt modelId="{C353EE48-608E-48A5-A775-A24DCB8D18B4}">
      <dgm:prSet phldrT="[Text]"/>
      <dgm:spPr>
        <a:solidFill>
          <a:schemeClr val="tx2">
            <a:lumMod val="75000"/>
          </a:schemeClr>
        </a:solidFill>
      </dgm:spPr>
      <dgm:t>
        <a:bodyPr/>
        <a:lstStyle/>
        <a:p>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Break</a:t>
          </a: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D947B2C-BF51-4BDF-96E6-053F62A73CDE}" type="parTrans" cxnId="{2DBBED87-45D7-4598-B5AC-B7DF266C55FA}">
      <dgm:prSet/>
      <dgm:spPr/>
      <dgm:t>
        <a:bodyPr/>
        <a:lstStyle/>
        <a:p>
          <a:endParaRPr lang="en-GB"/>
        </a:p>
      </dgm:t>
    </dgm:pt>
    <dgm:pt modelId="{1415FAC1-1DD8-4D50-8A19-E6539E0DF23B}" type="sibTrans" cxnId="{2DBBED87-45D7-4598-B5AC-B7DF266C55FA}">
      <dgm:prSet/>
      <dgm:spPr/>
      <dgm:t>
        <a:bodyPr/>
        <a:lstStyle/>
        <a:p>
          <a:endParaRPr lang="en-GB"/>
        </a:p>
      </dgm:t>
    </dgm:pt>
    <dgm:pt modelId="{2AAB8867-0889-423D-9A29-9553703EC2AD}">
      <dgm:prSet phldrT="[Text]"/>
      <dgm:spPr/>
      <dgm:t>
        <a:bodyPr/>
        <a:lstStyle/>
        <a:p>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Domestic Abuse Update</a:t>
          </a:r>
          <a:endPar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CA99B99-7708-4B40-9F62-B02CC1EFB521}" type="parTrans" cxnId="{C14B6D92-DA0B-4654-B7E6-CB3BDDDA764E}">
      <dgm:prSet/>
      <dgm:spPr/>
      <dgm:t>
        <a:bodyPr/>
        <a:lstStyle/>
        <a:p>
          <a:endParaRPr lang="en-GB"/>
        </a:p>
      </dgm:t>
    </dgm:pt>
    <dgm:pt modelId="{2802A561-79F1-4447-91B2-79638E3BAF99}" type="sibTrans" cxnId="{C14B6D92-DA0B-4654-B7E6-CB3BDDDA764E}">
      <dgm:prSet/>
      <dgm:spPr/>
      <dgm:t>
        <a:bodyPr/>
        <a:lstStyle/>
        <a:p>
          <a:endParaRPr lang="en-GB"/>
        </a:p>
      </dgm:t>
    </dgm:pt>
    <dgm:pt modelId="{E87D9476-4BA2-435A-8C47-424428DBF71B}" type="pres">
      <dgm:prSet presAssocID="{F1F672F7-9A90-455C-B5FE-75811F941260}" presName="Name0" presStyleCnt="0">
        <dgm:presLayoutVars>
          <dgm:chMax val="7"/>
          <dgm:chPref val="7"/>
          <dgm:dir/>
        </dgm:presLayoutVars>
      </dgm:prSet>
      <dgm:spPr/>
      <dgm:t>
        <a:bodyPr/>
        <a:lstStyle/>
        <a:p>
          <a:endParaRPr lang="en-GB"/>
        </a:p>
      </dgm:t>
    </dgm:pt>
    <dgm:pt modelId="{B6E83705-41DF-4F3C-A6B5-03D7DFB326D6}" type="pres">
      <dgm:prSet presAssocID="{F1F672F7-9A90-455C-B5FE-75811F941260}" presName="Name1" presStyleCnt="0"/>
      <dgm:spPr/>
      <dgm:t>
        <a:bodyPr/>
        <a:lstStyle/>
        <a:p>
          <a:endParaRPr lang="en-GB"/>
        </a:p>
      </dgm:t>
    </dgm:pt>
    <dgm:pt modelId="{8ABFC84D-4BC1-46C2-B881-A19F21B8855D}" type="pres">
      <dgm:prSet presAssocID="{F1F672F7-9A90-455C-B5FE-75811F941260}" presName="cycle" presStyleCnt="0"/>
      <dgm:spPr/>
      <dgm:t>
        <a:bodyPr/>
        <a:lstStyle/>
        <a:p>
          <a:endParaRPr lang="en-GB"/>
        </a:p>
      </dgm:t>
    </dgm:pt>
    <dgm:pt modelId="{97E38EB1-8964-44A6-851A-E5FA53961B19}" type="pres">
      <dgm:prSet presAssocID="{F1F672F7-9A90-455C-B5FE-75811F941260}" presName="srcNode" presStyleLbl="node1" presStyleIdx="0" presStyleCnt="3"/>
      <dgm:spPr/>
      <dgm:t>
        <a:bodyPr/>
        <a:lstStyle/>
        <a:p>
          <a:endParaRPr lang="en-GB"/>
        </a:p>
      </dgm:t>
    </dgm:pt>
    <dgm:pt modelId="{DE8D9DF9-A8D2-45EA-B742-1296A2409647}" type="pres">
      <dgm:prSet presAssocID="{F1F672F7-9A90-455C-B5FE-75811F941260}" presName="conn" presStyleLbl="parChTrans1D2" presStyleIdx="0" presStyleCnt="1"/>
      <dgm:spPr/>
      <dgm:t>
        <a:bodyPr/>
        <a:lstStyle/>
        <a:p>
          <a:endParaRPr lang="en-GB"/>
        </a:p>
      </dgm:t>
    </dgm:pt>
    <dgm:pt modelId="{7429159B-7832-4848-AC44-9E1894EDA499}" type="pres">
      <dgm:prSet presAssocID="{F1F672F7-9A90-455C-B5FE-75811F941260}" presName="extraNode" presStyleLbl="node1" presStyleIdx="0" presStyleCnt="3"/>
      <dgm:spPr/>
      <dgm:t>
        <a:bodyPr/>
        <a:lstStyle/>
        <a:p>
          <a:endParaRPr lang="en-GB"/>
        </a:p>
      </dgm:t>
    </dgm:pt>
    <dgm:pt modelId="{FF92352E-0989-4BFA-B64C-58995B810C1F}" type="pres">
      <dgm:prSet presAssocID="{F1F672F7-9A90-455C-B5FE-75811F941260}" presName="dstNode" presStyleLbl="node1" presStyleIdx="0" presStyleCnt="3"/>
      <dgm:spPr/>
      <dgm:t>
        <a:bodyPr/>
        <a:lstStyle/>
        <a:p>
          <a:endParaRPr lang="en-GB"/>
        </a:p>
      </dgm:t>
    </dgm:pt>
    <dgm:pt modelId="{5E97A1B8-2953-4BE6-9676-E5AE81483902}" type="pres">
      <dgm:prSet presAssocID="{AF0EB4B8-261C-4F3C-8D29-99DDC9D098C0}" presName="text_1" presStyleLbl="node1" presStyleIdx="0" presStyleCnt="3">
        <dgm:presLayoutVars>
          <dgm:bulletEnabled val="1"/>
        </dgm:presLayoutVars>
      </dgm:prSet>
      <dgm:spPr/>
      <dgm:t>
        <a:bodyPr/>
        <a:lstStyle/>
        <a:p>
          <a:endParaRPr lang="en-GB"/>
        </a:p>
      </dgm:t>
    </dgm:pt>
    <dgm:pt modelId="{5AC1CC6F-D99E-424C-AAD6-9B58B450B053}" type="pres">
      <dgm:prSet presAssocID="{AF0EB4B8-261C-4F3C-8D29-99DDC9D098C0}" presName="accent_1" presStyleCnt="0"/>
      <dgm:spPr/>
      <dgm:t>
        <a:bodyPr/>
        <a:lstStyle/>
        <a:p>
          <a:endParaRPr lang="en-GB"/>
        </a:p>
      </dgm:t>
    </dgm:pt>
    <dgm:pt modelId="{AAFEACE6-2652-43D8-A37E-1D7C9A3A1DD1}" type="pres">
      <dgm:prSet presAssocID="{AF0EB4B8-261C-4F3C-8D29-99DDC9D098C0}" presName="accentRepeatNode" presStyleLbl="solidFgAcc1" presStyleIdx="0" presStyleCnt="3"/>
      <dgm:spPr/>
      <dgm:t>
        <a:bodyPr/>
        <a:lstStyle/>
        <a:p>
          <a:endParaRPr lang="en-GB"/>
        </a:p>
      </dgm:t>
    </dgm:pt>
    <dgm:pt modelId="{AE9FCFB9-B596-457D-9560-89F27829601D}" type="pres">
      <dgm:prSet presAssocID="{2AAB8867-0889-423D-9A29-9553703EC2AD}" presName="text_2" presStyleLbl="node1" presStyleIdx="1" presStyleCnt="3" custLinFactNeighborX="183" custLinFactNeighborY="2220">
        <dgm:presLayoutVars>
          <dgm:bulletEnabled val="1"/>
        </dgm:presLayoutVars>
      </dgm:prSet>
      <dgm:spPr/>
      <dgm:t>
        <a:bodyPr/>
        <a:lstStyle/>
        <a:p>
          <a:endParaRPr lang="en-GB"/>
        </a:p>
      </dgm:t>
    </dgm:pt>
    <dgm:pt modelId="{0ADBC9E7-29C5-4793-B605-B110ED31816F}" type="pres">
      <dgm:prSet presAssocID="{2AAB8867-0889-423D-9A29-9553703EC2AD}" presName="accent_2" presStyleCnt="0"/>
      <dgm:spPr/>
      <dgm:t>
        <a:bodyPr/>
        <a:lstStyle/>
        <a:p>
          <a:endParaRPr lang="en-GB"/>
        </a:p>
      </dgm:t>
    </dgm:pt>
    <dgm:pt modelId="{E0B54600-6956-4D28-9B91-5CC674D47A98}" type="pres">
      <dgm:prSet presAssocID="{2AAB8867-0889-423D-9A29-9553703EC2AD}" presName="accentRepeatNode" presStyleLbl="solidFgAcc1" presStyleIdx="1" presStyleCnt="3"/>
      <dgm:spPr/>
      <dgm:t>
        <a:bodyPr/>
        <a:lstStyle/>
        <a:p>
          <a:endParaRPr lang="en-GB"/>
        </a:p>
      </dgm:t>
    </dgm:pt>
    <dgm:pt modelId="{17540253-CF86-430C-AD5F-01D08E0A0FE3}" type="pres">
      <dgm:prSet presAssocID="{C353EE48-608E-48A5-A775-A24DCB8D18B4}" presName="text_3" presStyleLbl="node1" presStyleIdx="2" presStyleCnt="3">
        <dgm:presLayoutVars>
          <dgm:bulletEnabled val="1"/>
        </dgm:presLayoutVars>
      </dgm:prSet>
      <dgm:spPr/>
      <dgm:t>
        <a:bodyPr/>
        <a:lstStyle/>
        <a:p>
          <a:endParaRPr lang="en-GB"/>
        </a:p>
      </dgm:t>
    </dgm:pt>
    <dgm:pt modelId="{F47E231A-9917-41C0-A238-EE2C8AE77F40}" type="pres">
      <dgm:prSet presAssocID="{C353EE48-608E-48A5-A775-A24DCB8D18B4}" presName="accent_3" presStyleCnt="0"/>
      <dgm:spPr/>
    </dgm:pt>
    <dgm:pt modelId="{DAC9B312-1051-45DA-ACC0-7E17BF28FF11}" type="pres">
      <dgm:prSet presAssocID="{C353EE48-608E-48A5-A775-A24DCB8D18B4}" presName="accentRepeatNode" presStyleLbl="solidFgAcc1" presStyleIdx="2" presStyleCnt="3"/>
      <dgm:spPr/>
      <dgm:t>
        <a:bodyPr/>
        <a:lstStyle/>
        <a:p>
          <a:endParaRPr lang="en-GB"/>
        </a:p>
      </dgm:t>
    </dgm:pt>
  </dgm:ptLst>
  <dgm:cxnLst>
    <dgm:cxn modelId="{DA6CAD6F-53D7-4386-9D23-93628D3EBA4D}" type="presOf" srcId="{C353EE48-608E-48A5-A775-A24DCB8D18B4}" destId="{17540253-CF86-430C-AD5F-01D08E0A0FE3}" srcOrd="0" destOrd="0" presId="urn:microsoft.com/office/officeart/2008/layout/VerticalCurvedList"/>
    <dgm:cxn modelId="{2DBBED87-45D7-4598-B5AC-B7DF266C55FA}" srcId="{F1F672F7-9A90-455C-B5FE-75811F941260}" destId="{C353EE48-608E-48A5-A775-A24DCB8D18B4}" srcOrd="2" destOrd="0" parTransId="{9D947B2C-BF51-4BDF-96E6-053F62A73CDE}" sibTransId="{1415FAC1-1DD8-4D50-8A19-E6539E0DF23B}"/>
    <dgm:cxn modelId="{883BC1DD-5552-4ADF-A80B-EE11B4A5F587}" srcId="{F1F672F7-9A90-455C-B5FE-75811F941260}" destId="{AF0EB4B8-261C-4F3C-8D29-99DDC9D098C0}" srcOrd="0" destOrd="0" parTransId="{26BB33CA-2FA3-4CFC-97F4-572D6884A6DB}" sibTransId="{E6498E16-E707-4BB5-BF7B-82F6A09B939F}"/>
    <dgm:cxn modelId="{C14B6D92-DA0B-4654-B7E6-CB3BDDDA764E}" srcId="{F1F672F7-9A90-455C-B5FE-75811F941260}" destId="{2AAB8867-0889-423D-9A29-9553703EC2AD}" srcOrd="1" destOrd="0" parTransId="{FCA99B99-7708-4B40-9F62-B02CC1EFB521}" sibTransId="{2802A561-79F1-4447-91B2-79638E3BAF99}"/>
    <dgm:cxn modelId="{CAC758F7-95F7-4D60-9808-579FF3BB95BC}" type="presOf" srcId="{2AAB8867-0889-423D-9A29-9553703EC2AD}" destId="{AE9FCFB9-B596-457D-9560-89F27829601D}" srcOrd="0" destOrd="0" presId="urn:microsoft.com/office/officeart/2008/layout/VerticalCurvedList"/>
    <dgm:cxn modelId="{346E460E-39B3-4073-A8E7-92583D615848}" type="presOf" srcId="{F1F672F7-9A90-455C-B5FE-75811F941260}" destId="{E87D9476-4BA2-435A-8C47-424428DBF71B}" srcOrd="0" destOrd="0" presId="urn:microsoft.com/office/officeart/2008/layout/VerticalCurvedList"/>
    <dgm:cxn modelId="{C0177D63-67E6-4F11-A6B2-175ECAF87374}" type="presOf" srcId="{E6498E16-E707-4BB5-BF7B-82F6A09B939F}" destId="{DE8D9DF9-A8D2-45EA-B742-1296A2409647}" srcOrd="0" destOrd="0" presId="urn:microsoft.com/office/officeart/2008/layout/VerticalCurvedList"/>
    <dgm:cxn modelId="{7E259D37-0D99-48DD-9B87-CB64FF3D7CA3}" type="presOf" srcId="{AF0EB4B8-261C-4F3C-8D29-99DDC9D098C0}" destId="{5E97A1B8-2953-4BE6-9676-E5AE81483902}" srcOrd="0" destOrd="0" presId="urn:microsoft.com/office/officeart/2008/layout/VerticalCurvedList"/>
    <dgm:cxn modelId="{8331FA7E-8CAC-4B67-9B5E-AABE7AF1BE1B}" type="presParOf" srcId="{E87D9476-4BA2-435A-8C47-424428DBF71B}" destId="{B6E83705-41DF-4F3C-A6B5-03D7DFB326D6}" srcOrd="0" destOrd="0" presId="urn:microsoft.com/office/officeart/2008/layout/VerticalCurvedList"/>
    <dgm:cxn modelId="{25E04EFA-F81C-4FBF-A7F6-3D38D9DFC3FA}" type="presParOf" srcId="{B6E83705-41DF-4F3C-A6B5-03D7DFB326D6}" destId="{8ABFC84D-4BC1-46C2-B881-A19F21B8855D}" srcOrd="0" destOrd="0" presId="urn:microsoft.com/office/officeart/2008/layout/VerticalCurvedList"/>
    <dgm:cxn modelId="{55F2BE28-6A87-4585-85B1-AC1982CC3620}" type="presParOf" srcId="{8ABFC84D-4BC1-46C2-B881-A19F21B8855D}" destId="{97E38EB1-8964-44A6-851A-E5FA53961B19}" srcOrd="0" destOrd="0" presId="urn:microsoft.com/office/officeart/2008/layout/VerticalCurvedList"/>
    <dgm:cxn modelId="{EFECB910-5035-438C-B848-9CA5AB5875B1}" type="presParOf" srcId="{8ABFC84D-4BC1-46C2-B881-A19F21B8855D}" destId="{DE8D9DF9-A8D2-45EA-B742-1296A2409647}" srcOrd="1" destOrd="0" presId="urn:microsoft.com/office/officeart/2008/layout/VerticalCurvedList"/>
    <dgm:cxn modelId="{215C29FF-4451-416A-B970-CB63AD3B7F5E}" type="presParOf" srcId="{8ABFC84D-4BC1-46C2-B881-A19F21B8855D}" destId="{7429159B-7832-4848-AC44-9E1894EDA499}" srcOrd="2" destOrd="0" presId="urn:microsoft.com/office/officeart/2008/layout/VerticalCurvedList"/>
    <dgm:cxn modelId="{C6C1994C-5BC4-4F84-B099-12B1BBAB17B2}" type="presParOf" srcId="{8ABFC84D-4BC1-46C2-B881-A19F21B8855D}" destId="{FF92352E-0989-4BFA-B64C-58995B810C1F}" srcOrd="3" destOrd="0" presId="urn:microsoft.com/office/officeart/2008/layout/VerticalCurvedList"/>
    <dgm:cxn modelId="{0D2ABC30-5CFE-4B30-989A-60B98E41D6B7}" type="presParOf" srcId="{B6E83705-41DF-4F3C-A6B5-03D7DFB326D6}" destId="{5E97A1B8-2953-4BE6-9676-E5AE81483902}" srcOrd="1" destOrd="0" presId="urn:microsoft.com/office/officeart/2008/layout/VerticalCurvedList"/>
    <dgm:cxn modelId="{6ACCB530-0D39-4D86-A3C5-66AA9AF2A50D}" type="presParOf" srcId="{B6E83705-41DF-4F3C-A6B5-03D7DFB326D6}" destId="{5AC1CC6F-D99E-424C-AAD6-9B58B450B053}" srcOrd="2" destOrd="0" presId="urn:microsoft.com/office/officeart/2008/layout/VerticalCurvedList"/>
    <dgm:cxn modelId="{5D9A258F-4FFA-479F-8AB2-234DF52A972C}" type="presParOf" srcId="{5AC1CC6F-D99E-424C-AAD6-9B58B450B053}" destId="{AAFEACE6-2652-43D8-A37E-1D7C9A3A1DD1}" srcOrd="0" destOrd="0" presId="urn:microsoft.com/office/officeart/2008/layout/VerticalCurvedList"/>
    <dgm:cxn modelId="{CF4CDFF3-69E9-49A4-B10B-98AFF96E8FDA}" type="presParOf" srcId="{B6E83705-41DF-4F3C-A6B5-03D7DFB326D6}" destId="{AE9FCFB9-B596-457D-9560-89F27829601D}" srcOrd="3" destOrd="0" presId="urn:microsoft.com/office/officeart/2008/layout/VerticalCurvedList"/>
    <dgm:cxn modelId="{F07EAD6D-170C-4EC4-A818-B2C63BA1C3B6}" type="presParOf" srcId="{B6E83705-41DF-4F3C-A6B5-03D7DFB326D6}" destId="{0ADBC9E7-29C5-4793-B605-B110ED31816F}" srcOrd="4" destOrd="0" presId="urn:microsoft.com/office/officeart/2008/layout/VerticalCurvedList"/>
    <dgm:cxn modelId="{9725A17C-4CDA-4FE0-A387-A50FA0D8C409}" type="presParOf" srcId="{0ADBC9E7-29C5-4793-B605-B110ED31816F}" destId="{E0B54600-6956-4D28-9B91-5CC674D47A98}" srcOrd="0" destOrd="0" presId="urn:microsoft.com/office/officeart/2008/layout/VerticalCurvedList"/>
    <dgm:cxn modelId="{D249B188-D6A1-45F7-8B3C-74B5D30464B0}" type="presParOf" srcId="{B6E83705-41DF-4F3C-A6B5-03D7DFB326D6}" destId="{17540253-CF86-430C-AD5F-01D08E0A0FE3}" srcOrd="5" destOrd="0" presId="urn:microsoft.com/office/officeart/2008/layout/VerticalCurvedList"/>
    <dgm:cxn modelId="{02FEDFDC-19B6-4C47-A1C0-570EA970AB4D}" type="presParOf" srcId="{B6E83705-41DF-4F3C-A6B5-03D7DFB326D6}" destId="{F47E231A-9917-41C0-A238-EE2C8AE77F40}" srcOrd="6" destOrd="0" presId="urn:microsoft.com/office/officeart/2008/layout/VerticalCurvedList"/>
    <dgm:cxn modelId="{3AFCB06E-DFB0-4252-BF31-4AAE9BCFFAB0}" type="presParOf" srcId="{F47E231A-9917-41C0-A238-EE2C8AE77F40}" destId="{DAC9B312-1051-45DA-ACC0-7E17BF28FF1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672F7-9A90-455C-B5FE-75811F94126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7852C2E6-3EE8-482E-B4E6-D9DEEAA9C460}">
      <dgm:prSet phldrT="[Text]" custT="1"/>
      <dgm:spPr/>
      <dgm:t>
        <a:bodyPr/>
        <a:lstStyle/>
        <a:p>
          <a:r>
            <a:rPr lang="en-GB" sz="2700" b="1" dirty="0" smtClean="0">
              <a:effectLst/>
              <a:latin typeface="Calibri" panose="020F0502020204030204" pitchFamily="34" charset="0"/>
              <a:cs typeface="Calibri" panose="020F0502020204030204" pitchFamily="34" charset="0"/>
            </a:rPr>
            <a:t>NYSCP Round Up</a:t>
          </a:r>
          <a:endParaRPr lang="en-GB" sz="2700" b="1" dirty="0">
            <a:effectLst/>
            <a:latin typeface="Calibri" panose="020F0502020204030204" pitchFamily="34" charset="0"/>
            <a:cs typeface="Calibri" panose="020F0502020204030204" pitchFamily="34" charset="0"/>
          </a:endParaRPr>
        </a:p>
      </dgm:t>
    </dgm:pt>
    <dgm:pt modelId="{DE723B0C-0868-44CD-8EE5-573E85C88E25}" type="sibTrans" cxnId="{884CF35F-5470-45A7-86B8-160509BE4793}">
      <dgm:prSet/>
      <dgm:spPr/>
      <dgm:t>
        <a:bodyPr/>
        <a:lstStyle/>
        <a:p>
          <a:endParaRPr lang="en-GB"/>
        </a:p>
      </dgm:t>
    </dgm:pt>
    <dgm:pt modelId="{F622E9C1-9403-46E9-B861-706BA5620D04}" type="parTrans" cxnId="{884CF35F-5470-45A7-86B8-160509BE4793}">
      <dgm:prSet/>
      <dgm:spPr/>
      <dgm:t>
        <a:bodyPr/>
        <a:lstStyle/>
        <a:p>
          <a:endParaRPr lang="en-GB"/>
        </a:p>
      </dgm:t>
    </dgm:pt>
    <dgm:pt modelId="{AF0EB4B8-261C-4F3C-8D29-99DDC9D098C0}">
      <dgm:prSet phldrT="[Text]" custT="1"/>
      <dgm:spPr/>
      <dgm:t>
        <a:bodyPr/>
        <a:lstStyle/>
        <a:p>
          <a:r>
            <a:rPr lang="en-GB" sz="2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MACE &amp; Contextual Safeguarding</a:t>
          </a:r>
          <a:endParaRPr lang="en-GB" sz="2700" b="1" dirty="0"/>
        </a:p>
      </dgm:t>
    </dgm:pt>
    <dgm:pt modelId="{E6498E16-E707-4BB5-BF7B-82F6A09B939F}" type="sibTrans" cxnId="{883BC1DD-5552-4ADF-A80B-EE11B4A5F587}">
      <dgm:prSet/>
      <dgm:spPr/>
      <dgm:t>
        <a:bodyPr/>
        <a:lstStyle/>
        <a:p>
          <a:endParaRPr lang="en-GB"/>
        </a:p>
      </dgm:t>
    </dgm:pt>
    <dgm:pt modelId="{26BB33CA-2FA3-4CFC-97F4-572D6884A6DB}" type="parTrans" cxnId="{883BC1DD-5552-4ADF-A80B-EE11B4A5F587}">
      <dgm:prSet/>
      <dgm:spPr/>
      <dgm:t>
        <a:bodyPr/>
        <a:lstStyle/>
        <a:p>
          <a:endParaRPr lang="en-GB"/>
        </a:p>
      </dgm:t>
    </dgm:pt>
    <dgm:pt modelId="{2AAB8867-0889-423D-9A29-9553703EC2AD}">
      <dgm:prSet phldrT="[Text]" custT="1"/>
      <dgm:spPr/>
      <dgm:t>
        <a:bodyPr/>
        <a:lstStyle/>
        <a:p>
          <a:r>
            <a:rPr lang="en-GB" sz="2600" b="1" dirty="0" smtClean="0"/>
            <a:t>Substance Misuse in North Yorkshire</a:t>
          </a:r>
          <a:endParaRPr lang="en-GB" sz="2600" b="1" dirty="0"/>
        </a:p>
      </dgm:t>
    </dgm:pt>
    <dgm:pt modelId="{FCA99B99-7708-4B40-9F62-B02CC1EFB521}" type="parTrans" cxnId="{C14B6D92-DA0B-4654-B7E6-CB3BDDDA764E}">
      <dgm:prSet/>
      <dgm:spPr/>
      <dgm:t>
        <a:bodyPr/>
        <a:lstStyle/>
        <a:p>
          <a:endParaRPr lang="en-GB"/>
        </a:p>
      </dgm:t>
    </dgm:pt>
    <dgm:pt modelId="{2802A561-79F1-4447-91B2-79638E3BAF99}" type="sibTrans" cxnId="{C14B6D92-DA0B-4654-B7E6-CB3BDDDA764E}">
      <dgm:prSet/>
      <dgm:spPr/>
      <dgm:t>
        <a:bodyPr/>
        <a:lstStyle/>
        <a:p>
          <a:endParaRPr lang="en-GB"/>
        </a:p>
      </dgm:t>
    </dgm:pt>
    <dgm:pt modelId="{E87D9476-4BA2-435A-8C47-424428DBF71B}" type="pres">
      <dgm:prSet presAssocID="{F1F672F7-9A90-455C-B5FE-75811F941260}" presName="Name0" presStyleCnt="0">
        <dgm:presLayoutVars>
          <dgm:chMax val="7"/>
          <dgm:chPref val="7"/>
          <dgm:dir/>
        </dgm:presLayoutVars>
      </dgm:prSet>
      <dgm:spPr/>
      <dgm:t>
        <a:bodyPr/>
        <a:lstStyle/>
        <a:p>
          <a:endParaRPr lang="en-GB"/>
        </a:p>
      </dgm:t>
    </dgm:pt>
    <dgm:pt modelId="{B6E83705-41DF-4F3C-A6B5-03D7DFB326D6}" type="pres">
      <dgm:prSet presAssocID="{F1F672F7-9A90-455C-B5FE-75811F941260}" presName="Name1" presStyleCnt="0"/>
      <dgm:spPr/>
      <dgm:t>
        <a:bodyPr/>
        <a:lstStyle/>
        <a:p>
          <a:endParaRPr lang="en-GB"/>
        </a:p>
      </dgm:t>
    </dgm:pt>
    <dgm:pt modelId="{8ABFC84D-4BC1-46C2-B881-A19F21B8855D}" type="pres">
      <dgm:prSet presAssocID="{F1F672F7-9A90-455C-B5FE-75811F941260}" presName="cycle" presStyleCnt="0"/>
      <dgm:spPr/>
      <dgm:t>
        <a:bodyPr/>
        <a:lstStyle/>
        <a:p>
          <a:endParaRPr lang="en-GB"/>
        </a:p>
      </dgm:t>
    </dgm:pt>
    <dgm:pt modelId="{97E38EB1-8964-44A6-851A-E5FA53961B19}" type="pres">
      <dgm:prSet presAssocID="{F1F672F7-9A90-455C-B5FE-75811F941260}" presName="srcNode" presStyleLbl="node1" presStyleIdx="0" presStyleCnt="3"/>
      <dgm:spPr/>
      <dgm:t>
        <a:bodyPr/>
        <a:lstStyle/>
        <a:p>
          <a:endParaRPr lang="en-GB"/>
        </a:p>
      </dgm:t>
    </dgm:pt>
    <dgm:pt modelId="{DE8D9DF9-A8D2-45EA-B742-1296A2409647}" type="pres">
      <dgm:prSet presAssocID="{F1F672F7-9A90-455C-B5FE-75811F941260}" presName="conn" presStyleLbl="parChTrans1D2" presStyleIdx="0" presStyleCnt="1"/>
      <dgm:spPr/>
      <dgm:t>
        <a:bodyPr/>
        <a:lstStyle/>
        <a:p>
          <a:endParaRPr lang="en-GB"/>
        </a:p>
      </dgm:t>
    </dgm:pt>
    <dgm:pt modelId="{7429159B-7832-4848-AC44-9E1894EDA499}" type="pres">
      <dgm:prSet presAssocID="{F1F672F7-9A90-455C-B5FE-75811F941260}" presName="extraNode" presStyleLbl="node1" presStyleIdx="0" presStyleCnt="3"/>
      <dgm:spPr/>
      <dgm:t>
        <a:bodyPr/>
        <a:lstStyle/>
        <a:p>
          <a:endParaRPr lang="en-GB"/>
        </a:p>
      </dgm:t>
    </dgm:pt>
    <dgm:pt modelId="{FF92352E-0989-4BFA-B64C-58995B810C1F}" type="pres">
      <dgm:prSet presAssocID="{F1F672F7-9A90-455C-B5FE-75811F941260}" presName="dstNode" presStyleLbl="node1" presStyleIdx="0" presStyleCnt="3"/>
      <dgm:spPr/>
      <dgm:t>
        <a:bodyPr/>
        <a:lstStyle/>
        <a:p>
          <a:endParaRPr lang="en-GB"/>
        </a:p>
      </dgm:t>
    </dgm:pt>
    <dgm:pt modelId="{5E97A1B8-2953-4BE6-9676-E5AE81483902}" type="pres">
      <dgm:prSet presAssocID="{AF0EB4B8-261C-4F3C-8D29-99DDC9D098C0}" presName="text_1" presStyleLbl="node1" presStyleIdx="0" presStyleCnt="3">
        <dgm:presLayoutVars>
          <dgm:bulletEnabled val="1"/>
        </dgm:presLayoutVars>
      </dgm:prSet>
      <dgm:spPr/>
      <dgm:t>
        <a:bodyPr/>
        <a:lstStyle/>
        <a:p>
          <a:endParaRPr lang="en-GB"/>
        </a:p>
      </dgm:t>
    </dgm:pt>
    <dgm:pt modelId="{5AC1CC6F-D99E-424C-AAD6-9B58B450B053}" type="pres">
      <dgm:prSet presAssocID="{AF0EB4B8-261C-4F3C-8D29-99DDC9D098C0}" presName="accent_1" presStyleCnt="0"/>
      <dgm:spPr/>
      <dgm:t>
        <a:bodyPr/>
        <a:lstStyle/>
        <a:p>
          <a:endParaRPr lang="en-GB"/>
        </a:p>
      </dgm:t>
    </dgm:pt>
    <dgm:pt modelId="{AAFEACE6-2652-43D8-A37E-1D7C9A3A1DD1}" type="pres">
      <dgm:prSet presAssocID="{AF0EB4B8-261C-4F3C-8D29-99DDC9D098C0}" presName="accentRepeatNode" presStyleLbl="solidFgAcc1" presStyleIdx="0" presStyleCnt="3"/>
      <dgm:spPr/>
      <dgm:t>
        <a:bodyPr/>
        <a:lstStyle/>
        <a:p>
          <a:endParaRPr lang="en-GB"/>
        </a:p>
      </dgm:t>
    </dgm:pt>
    <dgm:pt modelId="{AE9FCFB9-B596-457D-9560-89F27829601D}" type="pres">
      <dgm:prSet presAssocID="{2AAB8867-0889-423D-9A29-9553703EC2AD}" presName="text_2" presStyleLbl="node1" presStyleIdx="1" presStyleCnt="3" custScaleX="99590" custLinFactNeighborX="183" custLinFactNeighborY="2220">
        <dgm:presLayoutVars>
          <dgm:bulletEnabled val="1"/>
        </dgm:presLayoutVars>
      </dgm:prSet>
      <dgm:spPr/>
      <dgm:t>
        <a:bodyPr/>
        <a:lstStyle/>
        <a:p>
          <a:endParaRPr lang="en-GB"/>
        </a:p>
      </dgm:t>
    </dgm:pt>
    <dgm:pt modelId="{0ADBC9E7-29C5-4793-B605-B110ED31816F}" type="pres">
      <dgm:prSet presAssocID="{2AAB8867-0889-423D-9A29-9553703EC2AD}" presName="accent_2" presStyleCnt="0"/>
      <dgm:spPr/>
      <dgm:t>
        <a:bodyPr/>
        <a:lstStyle/>
        <a:p>
          <a:endParaRPr lang="en-GB"/>
        </a:p>
      </dgm:t>
    </dgm:pt>
    <dgm:pt modelId="{E0B54600-6956-4D28-9B91-5CC674D47A98}" type="pres">
      <dgm:prSet presAssocID="{2AAB8867-0889-423D-9A29-9553703EC2AD}" presName="accentRepeatNode" presStyleLbl="solidFgAcc1" presStyleIdx="1" presStyleCnt="3"/>
      <dgm:spPr/>
      <dgm:t>
        <a:bodyPr/>
        <a:lstStyle/>
        <a:p>
          <a:endParaRPr lang="en-GB"/>
        </a:p>
      </dgm:t>
    </dgm:pt>
    <dgm:pt modelId="{20C58779-E7A4-4B5A-ABCD-7FBEED2EB553}" type="pres">
      <dgm:prSet presAssocID="{7852C2E6-3EE8-482E-B4E6-D9DEEAA9C460}" presName="text_3" presStyleLbl="node1" presStyleIdx="2" presStyleCnt="3">
        <dgm:presLayoutVars>
          <dgm:bulletEnabled val="1"/>
        </dgm:presLayoutVars>
      </dgm:prSet>
      <dgm:spPr/>
      <dgm:t>
        <a:bodyPr/>
        <a:lstStyle/>
        <a:p>
          <a:endParaRPr lang="en-GB"/>
        </a:p>
      </dgm:t>
    </dgm:pt>
    <dgm:pt modelId="{C2D65CB8-55CF-452B-9AE8-48BDB0DC2841}" type="pres">
      <dgm:prSet presAssocID="{7852C2E6-3EE8-482E-B4E6-D9DEEAA9C460}" presName="accent_3" presStyleCnt="0"/>
      <dgm:spPr/>
      <dgm:t>
        <a:bodyPr/>
        <a:lstStyle/>
        <a:p>
          <a:endParaRPr lang="en-GB"/>
        </a:p>
      </dgm:t>
    </dgm:pt>
    <dgm:pt modelId="{72D52C00-17FB-448E-A102-6E7EB4B91A4C}" type="pres">
      <dgm:prSet presAssocID="{7852C2E6-3EE8-482E-B4E6-D9DEEAA9C460}" presName="accentRepeatNode" presStyleLbl="solidFgAcc1" presStyleIdx="2" presStyleCnt="3"/>
      <dgm:spPr/>
      <dgm:t>
        <a:bodyPr/>
        <a:lstStyle/>
        <a:p>
          <a:endParaRPr lang="en-GB"/>
        </a:p>
      </dgm:t>
    </dgm:pt>
  </dgm:ptLst>
  <dgm:cxnLst>
    <dgm:cxn modelId="{222D4411-03A1-410E-984A-A35481571D32}" type="presOf" srcId="{7852C2E6-3EE8-482E-B4E6-D9DEEAA9C460}" destId="{20C58779-E7A4-4B5A-ABCD-7FBEED2EB553}" srcOrd="0" destOrd="0" presId="urn:microsoft.com/office/officeart/2008/layout/VerticalCurvedList"/>
    <dgm:cxn modelId="{113AF40E-E94F-45BB-A8A0-A95F306D5CBC}" type="presOf" srcId="{E6498E16-E707-4BB5-BF7B-82F6A09B939F}" destId="{DE8D9DF9-A8D2-45EA-B742-1296A2409647}" srcOrd="0" destOrd="0" presId="urn:microsoft.com/office/officeart/2008/layout/VerticalCurvedList"/>
    <dgm:cxn modelId="{D4795C74-71A2-4EC9-9F29-F70FF888D65F}" type="presOf" srcId="{F1F672F7-9A90-455C-B5FE-75811F941260}" destId="{E87D9476-4BA2-435A-8C47-424428DBF71B}" srcOrd="0" destOrd="0" presId="urn:microsoft.com/office/officeart/2008/layout/VerticalCurvedList"/>
    <dgm:cxn modelId="{05959B99-3AB1-4CC1-AC5A-9239D53753AB}" type="presOf" srcId="{AF0EB4B8-261C-4F3C-8D29-99DDC9D098C0}" destId="{5E97A1B8-2953-4BE6-9676-E5AE81483902}" srcOrd="0" destOrd="0" presId="urn:microsoft.com/office/officeart/2008/layout/VerticalCurvedList"/>
    <dgm:cxn modelId="{883BC1DD-5552-4ADF-A80B-EE11B4A5F587}" srcId="{F1F672F7-9A90-455C-B5FE-75811F941260}" destId="{AF0EB4B8-261C-4F3C-8D29-99DDC9D098C0}" srcOrd="0" destOrd="0" parTransId="{26BB33CA-2FA3-4CFC-97F4-572D6884A6DB}" sibTransId="{E6498E16-E707-4BB5-BF7B-82F6A09B939F}"/>
    <dgm:cxn modelId="{C14B6D92-DA0B-4654-B7E6-CB3BDDDA764E}" srcId="{F1F672F7-9A90-455C-B5FE-75811F941260}" destId="{2AAB8867-0889-423D-9A29-9553703EC2AD}" srcOrd="1" destOrd="0" parTransId="{FCA99B99-7708-4B40-9F62-B02CC1EFB521}" sibTransId="{2802A561-79F1-4447-91B2-79638E3BAF99}"/>
    <dgm:cxn modelId="{884CF35F-5470-45A7-86B8-160509BE4793}" srcId="{F1F672F7-9A90-455C-B5FE-75811F941260}" destId="{7852C2E6-3EE8-482E-B4E6-D9DEEAA9C460}" srcOrd="2" destOrd="0" parTransId="{F622E9C1-9403-46E9-B861-706BA5620D04}" sibTransId="{DE723B0C-0868-44CD-8EE5-573E85C88E25}"/>
    <dgm:cxn modelId="{C5955C7C-73F4-4FC9-9AB1-D06FF8B1BBCB}" type="presOf" srcId="{2AAB8867-0889-423D-9A29-9553703EC2AD}" destId="{AE9FCFB9-B596-457D-9560-89F27829601D}" srcOrd="0" destOrd="0" presId="urn:microsoft.com/office/officeart/2008/layout/VerticalCurvedList"/>
    <dgm:cxn modelId="{65018A50-0B07-4066-A931-705590306788}" type="presParOf" srcId="{E87D9476-4BA2-435A-8C47-424428DBF71B}" destId="{B6E83705-41DF-4F3C-A6B5-03D7DFB326D6}" srcOrd="0" destOrd="0" presId="urn:microsoft.com/office/officeart/2008/layout/VerticalCurvedList"/>
    <dgm:cxn modelId="{3F854D1B-C9C4-4255-B6D3-4EC50801C22D}" type="presParOf" srcId="{B6E83705-41DF-4F3C-A6B5-03D7DFB326D6}" destId="{8ABFC84D-4BC1-46C2-B881-A19F21B8855D}" srcOrd="0" destOrd="0" presId="urn:microsoft.com/office/officeart/2008/layout/VerticalCurvedList"/>
    <dgm:cxn modelId="{F4E0BE04-0AF4-4F3E-9B5E-5460F13FF01E}" type="presParOf" srcId="{8ABFC84D-4BC1-46C2-B881-A19F21B8855D}" destId="{97E38EB1-8964-44A6-851A-E5FA53961B19}" srcOrd="0" destOrd="0" presId="urn:microsoft.com/office/officeart/2008/layout/VerticalCurvedList"/>
    <dgm:cxn modelId="{96B654BC-A783-41BF-A5EA-A36D930EB3C5}" type="presParOf" srcId="{8ABFC84D-4BC1-46C2-B881-A19F21B8855D}" destId="{DE8D9DF9-A8D2-45EA-B742-1296A2409647}" srcOrd="1" destOrd="0" presId="urn:microsoft.com/office/officeart/2008/layout/VerticalCurvedList"/>
    <dgm:cxn modelId="{4DB1B070-B332-401E-BED4-4CCB98BC4FD2}" type="presParOf" srcId="{8ABFC84D-4BC1-46C2-B881-A19F21B8855D}" destId="{7429159B-7832-4848-AC44-9E1894EDA499}" srcOrd="2" destOrd="0" presId="urn:microsoft.com/office/officeart/2008/layout/VerticalCurvedList"/>
    <dgm:cxn modelId="{DAF78402-1AD6-47F4-91A1-C9F7A1995CA0}" type="presParOf" srcId="{8ABFC84D-4BC1-46C2-B881-A19F21B8855D}" destId="{FF92352E-0989-4BFA-B64C-58995B810C1F}" srcOrd="3" destOrd="0" presId="urn:microsoft.com/office/officeart/2008/layout/VerticalCurvedList"/>
    <dgm:cxn modelId="{4B26E9E5-144D-4CC3-804F-4C16965C9BB6}" type="presParOf" srcId="{B6E83705-41DF-4F3C-A6B5-03D7DFB326D6}" destId="{5E97A1B8-2953-4BE6-9676-E5AE81483902}" srcOrd="1" destOrd="0" presId="urn:microsoft.com/office/officeart/2008/layout/VerticalCurvedList"/>
    <dgm:cxn modelId="{4A450BE8-EAF1-4431-A447-8B20BBFCEF61}" type="presParOf" srcId="{B6E83705-41DF-4F3C-A6B5-03D7DFB326D6}" destId="{5AC1CC6F-D99E-424C-AAD6-9B58B450B053}" srcOrd="2" destOrd="0" presId="urn:microsoft.com/office/officeart/2008/layout/VerticalCurvedList"/>
    <dgm:cxn modelId="{B93DC041-87D8-4B57-A9B5-B3CDE6F32EF3}" type="presParOf" srcId="{5AC1CC6F-D99E-424C-AAD6-9B58B450B053}" destId="{AAFEACE6-2652-43D8-A37E-1D7C9A3A1DD1}" srcOrd="0" destOrd="0" presId="urn:microsoft.com/office/officeart/2008/layout/VerticalCurvedList"/>
    <dgm:cxn modelId="{889D5A1E-919A-4D11-A4DD-F3BC59E7A3C2}" type="presParOf" srcId="{B6E83705-41DF-4F3C-A6B5-03D7DFB326D6}" destId="{AE9FCFB9-B596-457D-9560-89F27829601D}" srcOrd="3" destOrd="0" presId="urn:microsoft.com/office/officeart/2008/layout/VerticalCurvedList"/>
    <dgm:cxn modelId="{4F9D43C8-5E76-4BEC-8613-0883CE206AB2}" type="presParOf" srcId="{B6E83705-41DF-4F3C-A6B5-03D7DFB326D6}" destId="{0ADBC9E7-29C5-4793-B605-B110ED31816F}" srcOrd="4" destOrd="0" presId="urn:microsoft.com/office/officeart/2008/layout/VerticalCurvedList"/>
    <dgm:cxn modelId="{C143C320-9349-4B26-A8C5-05DF66E8AB63}" type="presParOf" srcId="{0ADBC9E7-29C5-4793-B605-B110ED31816F}" destId="{E0B54600-6956-4D28-9B91-5CC674D47A98}" srcOrd="0" destOrd="0" presId="urn:microsoft.com/office/officeart/2008/layout/VerticalCurvedList"/>
    <dgm:cxn modelId="{1FA34B7F-2FAE-429D-89E7-B2210FBBFD07}" type="presParOf" srcId="{B6E83705-41DF-4F3C-A6B5-03D7DFB326D6}" destId="{20C58779-E7A4-4B5A-ABCD-7FBEED2EB553}" srcOrd="5" destOrd="0" presId="urn:microsoft.com/office/officeart/2008/layout/VerticalCurvedList"/>
    <dgm:cxn modelId="{D9BBDE13-79C9-4B49-AA0A-DB1E1CF708EE}" type="presParOf" srcId="{B6E83705-41DF-4F3C-A6B5-03D7DFB326D6}" destId="{C2D65CB8-55CF-452B-9AE8-48BDB0DC2841}" srcOrd="6" destOrd="0" presId="urn:microsoft.com/office/officeart/2008/layout/VerticalCurvedList"/>
    <dgm:cxn modelId="{E949476C-A59D-4198-B2BB-2519136A34A0}" type="presParOf" srcId="{C2D65CB8-55CF-452B-9AE8-48BDB0DC2841}" destId="{72D52C00-17FB-448E-A102-6E7EB4B91A4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4A9070-58B1-4587-AFC5-F297066F9F48}"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GB"/>
        </a:p>
      </dgm:t>
    </dgm:pt>
    <dgm:pt modelId="{7B18FC79-F1A3-487A-9754-C9BB6E4675FA}">
      <dgm:prSet phldrT="[Text]"/>
      <dgm:spPr/>
      <dgm:t>
        <a:bodyPr/>
        <a:lstStyle/>
        <a:p>
          <a:r>
            <a:rPr lang="en-GB" dirty="0" smtClean="0"/>
            <a:t>Provide an overview of the new MACE Arrangements</a:t>
          </a:r>
        </a:p>
      </dgm:t>
    </dgm:pt>
    <dgm:pt modelId="{F680A4FF-BF06-48D2-B987-36A8F1E524EF}" type="parTrans" cxnId="{75D58998-F3AE-4327-9EF8-9CD49A7FB218}">
      <dgm:prSet/>
      <dgm:spPr/>
      <dgm:t>
        <a:bodyPr/>
        <a:lstStyle/>
        <a:p>
          <a:endParaRPr lang="en-GB"/>
        </a:p>
      </dgm:t>
    </dgm:pt>
    <dgm:pt modelId="{2656B540-D052-4CF0-8F6A-BDF2076ABCAA}" type="sibTrans" cxnId="{75D58998-F3AE-4327-9EF8-9CD49A7FB218}">
      <dgm:prSet/>
      <dgm:spPr/>
      <dgm:t>
        <a:bodyPr/>
        <a:lstStyle/>
        <a:p>
          <a:endParaRPr lang="en-GB"/>
        </a:p>
      </dgm:t>
    </dgm:pt>
    <dgm:pt modelId="{B762B7B9-17CA-44AC-9E6E-E5F6DE1B10E0}">
      <dgm:prSet phldrT="[Text]"/>
      <dgm:spPr/>
      <dgm:t>
        <a:bodyPr/>
        <a:lstStyle/>
        <a:p>
          <a:r>
            <a:rPr lang="en-GB" dirty="0" smtClean="0"/>
            <a:t>Explore the different structures within MACE and how you fit within these structure</a:t>
          </a:r>
        </a:p>
      </dgm:t>
    </dgm:pt>
    <dgm:pt modelId="{18B43278-A3D1-445E-8495-C1CB2EB7D4EB}" type="parTrans" cxnId="{F8ECACC2-AC9D-49A0-97A9-FE82FDFDDEFD}">
      <dgm:prSet/>
      <dgm:spPr/>
      <dgm:t>
        <a:bodyPr/>
        <a:lstStyle/>
        <a:p>
          <a:endParaRPr lang="en-GB"/>
        </a:p>
      </dgm:t>
    </dgm:pt>
    <dgm:pt modelId="{AA1DF3F3-E70A-4C62-8872-3E8D24217602}" type="sibTrans" cxnId="{F8ECACC2-AC9D-49A0-97A9-FE82FDFDDEFD}">
      <dgm:prSet/>
      <dgm:spPr/>
      <dgm:t>
        <a:bodyPr/>
        <a:lstStyle/>
        <a:p>
          <a:endParaRPr lang="en-GB"/>
        </a:p>
      </dgm:t>
    </dgm:pt>
    <dgm:pt modelId="{B4DB2DF6-6DAE-4E9D-8FC8-03270370AE84}">
      <dgm:prSet phldrT="[Text]"/>
      <dgm:spPr/>
      <dgm:t>
        <a:bodyPr/>
        <a:lstStyle/>
        <a:p>
          <a:r>
            <a:rPr lang="en-GB" dirty="0" smtClean="0"/>
            <a:t>Look at how you might identify contextual safeguarding concerns within your practice</a:t>
          </a:r>
        </a:p>
      </dgm:t>
    </dgm:pt>
    <dgm:pt modelId="{B9B91F22-C7C5-4FF8-9DF5-DB0AAA037A02}" type="parTrans" cxnId="{CA344C1E-C5BC-4588-AFAE-9474F3412B97}">
      <dgm:prSet/>
      <dgm:spPr/>
      <dgm:t>
        <a:bodyPr/>
        <a:lstStyle/>
        <a:p>
          <a:endParaRPr lang="en-GB"/>
        </a:p>
      </dgm:t>
    </dgm:pt>
    <dgm:pt modelId="{7C45EDA9-F132-453A-9E47-DFF6850009C1}" type="sibTrans" cxnId="{CA344C1E-C5BC-4588-AFAE-9474F3412B97}">
      <dgm:prSet/>
      <dgm:spPr/>
      <dgm:t>
        <a:bodyPr/>
        <a:lstStyle/>
        <a:p>
          <a:endParaRPr lang="en-GB"/>
        </a:p>
      </dgm:t>
    </dgm:pt>
    <dgm:pt modelId="{AAAB253E-9B2F-4C33-A9F5-B841B0F41569}" type="pres">
      <dgm:prSet presAssocID="{E74A9070-58B1-4587-AFC5-F297066F9F48}" presName="linear" presStyleCnt="0">
        <dgm:presLayoutVars>
          <dgm:dir/>
          <dgm:resizeHandles val="exact"/>
        </dgm:presLayoutVars>
      </dgm:prSet>
      <dgm:spPr/>
      <dgm:t>
        <a:bodyPr/>
        <a:lstStyle/>
        <a:p>
          <a:endParaRPr lang="en-GB"/>
        </a:p>
      </dgm:t>
    </dgm:pt>
    <dgm:pt modelId="{6BEEE3EF-2348-42B0-BD7E-F77411D8970C}" type="pres">
      <dgm:prSet presAssocID="{7B18FC79-F1A3-487A-9754-C9BB6E4675FA}" presName="comp" presStyleCnt="0"/>
      <dgm:spPr/>
    </dgm:pt>
    <dgm:pt modelId="{EB455733-7DB4-433E-83C0-608A0C2CAA57}" type="pres">
      <dgm:prSet presAssocID="{7B18FC79-F1A3-487A-9754-C9BB6E4675FA}" presName="box" presStyleLbl="node1" presStyleIdx="0" presStyleCnt="3"/>
      <dgm:spPr/>
      <dgm:t>
        <a:bodyPr/>
        <a:lstStyle/>
        <a:p>
          <a:endParaRPr lang="en-GB"/>
        </a:p>
      </dgm:t>
    </dgm:pt>
    <dgm:pt modelId="{CA7ACEF3-7273-443E-BE6E-C6C4B61EBB8E}" type="pres">
      <dgm:prSet presAssocID="{7B18FC79-F1A3-487A-9754-C9BB6E4675FA}" presName="img" presStyleLbl="fgImgPlace1" presStyleIdx="0" presStyleCnt="3" custScaleX="64313" custScaleY="49168">
        <dgm:style>
          <a:lnRef idx="2">
            <a:schemeClr val="accent2"/>
          </a:lnRef>
          <a:fillRef idx="1">
            <a:schemeClr val="lt1"/>
          </a:fillRef>
          <a:effectRef idx="0">
            <a:schemeClr val="accent2"/>
          </a:effectRef>
          <a:fontRef idx="minor">
            <a:schemeClr val="dk1"/>
          </a:fontRef>
        </dgm:style>
      </dgm:prSet>
      <dgm:spPr>
        <a:blipFill rotWithShape="1">
          <a:blip xmlns:r="http://schemas.openxmlformats.org/officeDocument/2006/relationships" r:embed="rId1"/>
          <a:stretch>
            <a:fillRect/>
          </a:stretch>
        </a:blipFill>
      </dgm:spPr>
      <dgm:t>
        <a:bodyPr/>
        <a:lstStyle/>
        <a:p>
          <a:endParaRPr lang="en-US"/>
        </a:p>
      </dgm:t>
    </dgm:pt>
    <dgm:pt modelId="{C1DD4287-F8F0-4F75-9E7C-466F775537FD}" type="pres">
      <dgm:prSet presAssocID="{7B18FC79-F1A3-487A-9754-C9BB6E4675FA}" presName="text" presStyleLbl="node1" presStyleIdx="0" presStyleCnt="3">
        <dgm:presLayoutVars>
          <dgm:bulletEnabled val="1"/>
        </dgm:presLayoutVars>
      </dgm:prSet>
      <dgm:spPr/>
      <dgm:t>
        <a:bodyPr/>
        <a:lstStyle/>
        <a:p>
          <a:endParaRPr lang="en-GB"/>
        </a:p>
      </dgm:t>
    </dgm:pt>
    <dgm:pt modelId="{D6D017BC-197D-45AC-923D-11BD1833BAA5}" type="pres">
      <dgm:prSet presAssocID="{2656B540-D052-4CF0-8F6A-BDF2076ABCAA}" presName="spacer" presStyleCnt="0"/>
      <dgm:spPr/>
    </dgm:pt>
    <dgm:pt modelId="{35BCDB19-98F4-4A36-AE08-E4B1418DBCC8}" type="pres">
      <dgm:prSet presAssocID="{B762B7B9-17CA-44AC-9E6E-E5F6DE1B10E0}" presName="comp" presStyleCnt="0"/>
      <dgm:spPr/>
    </dgm:pt>
    <dgm:pt modelId="{51EC705D-50ED-4B73-AC37-8EDDB8FDC514}" type="pres">
      <dgm:prSet presAssocID="{B762B7B9-17CA-44AC-9E6E-E5F6DE1B10E0}" presName="box" presStyleLbl="node1" presStyleIdx="1" presStyleCnt="3"/>
      <dgm:spPr/>
      <dgm:t>
        <a:bodyPr/>
        <a:lstStyle/>
        <a:p>
          <a:endParaRPr lang="en-GB"/>
        </a:p>
      </dgm:t>
    </dgm:pt>
    <dgm:pt modelId="{CBC8BE4E-3D72-4990-B89F-6FF699E86B96}" type="pres">
      <dgm:prSet presAssocID="{B762B7B9-17CA-44AC-9E6E-E5F6DE1B10E0}" presName="img" presStyleLbl="fgImgPlace1" presStyleIdx="1" presStyleCnt="3" custScaleX="63356" custScaleY="45405"/>
      <dgm:spPr>
        <a:blipFill rotWithShape="1">
          <a:blip xmlns:r="http://schemas.openxmlformats.org/officeDocument/2006/relationships" r:embed="rId2"/>
          <a:stretch>
            <a:fillRect/>
          </a:stretch>
        </a:blipFill>
      </dgm:spPr>
      <dgm:t>
        <a:bodyPr/>
        <a:lstStyle/>
        <a:p>
          <a:endParaRPr lang="en-US"/>
        </a:p>
      </dgm:t>
    </dgm:pt>
    <dgm:pt modelId="{960121FA-871E-4BD5-9CBE-C47546B5986D}" type="pres">
      <dgm:prSet presAssocID="{B762B7B9-17CA-44AC-9E6E-E5F6DE1B10E0}" presName="text" presStyleLbl="node1" presStyleIdx="1" presStyleCnt="3">
        <dgm:presLayoutVars>
          <dgm:bulletEnabled val="1"/>
        </dgm:presLayoutVars>
      </dgm:prSet>
      <dgm:spPr/>
      <dgm:t>
        <a:bodyPr/>
        <a:lstStyle/>
        <a:p>
          <a:endParaRPr lang="en-GB"/>
        </a:p>
      </dgm:t>
    </dgm:pt>
    <dgm:pt modelId="{19B2DC9A-D2D1-423E-B6E0-7658DFEE0235}" type="pres">
      <dgm:prSet presAssocID="{AA1DF3F3-E70A-4C62-8872-3E8D24217602}" presName="spacer" presStyleCnt="0"/>
      <dgm:spPr/>
    </dgm:pt>
    <dgm:pt modelId="{623E09C0-6550-4317-8410-E9BD860844A1}" type="pres">
      <dgm:prSet presAssocID="{B4DB2DF6-6DAE-4E9D-8FC8-03270370AE84}" presName="comp" presStyleCnt="0"/>
      <dgm:spPr/>
    </dgm:pt>
    <dgm:pt modelId="{1571D638-FCCB-4D0D-BC2E-F50E17309882}" type="pres">
      <dgm:prSet presAssocID="{B4DB2DF6-6DAE-4E9D-8FC8-03270370AE84}" presName="box" presStyleLbl="node1" presStyleIdx="2" presStyleCnt="3" custLinFactNeighborX="2299"/>
      <dgm:spPr/>
      <dgm:t>
        <a:bodyPr/>
        <a:lstStyle/>
        <a:p>
          <a:endParaRPr lang="en-GB"/>
        </a:p>
      </dgm:t>
    </dgm:pt>
    <dgm:pt modelId="{FABCDA5A-9C32-43B0-8F22-E138E96BC245}" type="pres">
      <dgm:prSet presAssocID="{B4DB2DF6-6DAE-4E9D-8FC8-03270370AE84}" presName="img" presStyleLbl="fgImgPlace1" presStyleIdx="2" presStyleCnt="3" custScaleX="69102" custScaleY="45357" custLinFactNeighborX="2395" custLinFactNeighborY="929"/>
      <dgm:spPr>
        <a:blipFill rotWithShape="1">
          <a:blip xmlns:r="http://schemas.openxmlformats.org/officeDocument/2006/relationships" r:embed="rId3"/>
          <a:stretch>
            <a:fillRect/>
          </a:stretch>
        </a:blipFill>
      </dgm:spPr>
      <dgm:t>
        <a:bodyPr/>
        <a:lstStyle/>
        <a:p>
          <a:endParaRPr lang="en-US"/>
        </a:p>
      </dgm:t>
    </dgm:pt>
    <dgm:pt modelId="{8A2EEA4A-9EFC-4F87-9C80-350AD79DB67C}" type="pres">
      <dgm:prSet presAssocID="{B4DB2DF6-6DAE-4E9D-8FC8-03270370AE84}" presName="text" presStyleLbl="node1" presStyleIdx="2" presStyleCnt="3">
        <dgm:presLayoutVars>
          <dgm:bulletEnabled val="1"/>
        </dgm:presLayoutVars>
      </dgm:prSet>
      <dgm:spPr/>
      <dgm:t>
        <a:bodyPr/>
        <a:lstStyle/>
        <a:p>
          <a:endParaRPr lang="en-GB"/>
        </a:p>
      </dgm:t>
    </dgm:pt>
  </dgm:ptLst>
  <dgm:cxnLst>
    <dgm:cxn modelId="{75D58998-F3AE-4327-9EF8-9CD49A7FB218}" srcId="{E74A9070-58B1-4587-AFC5-F297066F9F48}" destId="{7B18FC79-F1A3-487A-9754-C9BB6E4675FA}" srcOrd="0" destOrd="0" parTransId="{F680A4FF-BF06-48D2-B987-36A8F1E524EF}" sibTransId="{2656B540-D052-4CF0-8F6A-BDF2076ABCAA}"/>
    <dgm:cxn modelId="{F8ECACC2-AC9D-49A0-97A9-FE82FDFDDEFD}" srcId="{E74A9070-58B1-4587-AFC5-F297066F9F48}" destId="{B762B7B9-17CA-44AC-9E6E-E5F6DE1B10E0}" srcOrd="1" destOrd="0" parTransId="{18B43278-A3D1-445E-8495-C1CB2EB7D4EB}" sibTransId="{AA1DF3F3-E70A-4C62-8872-3E8D24217602}"/>
    <dgm:cxn modelId="{ABEFD8D9-B01F-4B96-86DB-2E12C9BA12BA}" type="presOf" srcId="{B4DB2DF6-6DAE-4E9D-8FC8-03270370AE84}" destId="{8A2EEA4A-9EFC-4F87-9C80-350AD79DB67C}" srcOrd="1" destOrd="0" presId="urn:microsoft.com/office/officeart/2005/8/layout/vList4"/>
    <dgm:cxn modelId="{CA344C1E-C5BC-4588-AFAE-9474F3412B97}" srcId="{E74A9070-58B1-4587-AFC5-F297066F9F48}" destId="{B4DB2DF6-6DAE-4E9D-8FC8-03270370AE84}" srcOrd="2" destOrd="0" parTransId="{B9B91F22-C7C5-4FF8-9DF5-DB0AAA037A02}" sibTransId="{7C45EDA9-F132-453A-9E47-DFF6850009C1}"/>
    <dgm:cxn modelId="{A83A21FB-9E59-40B0-AF68-FBB2EB37EDF8}" type="presOf" srcId="{E74A9070-58B1-4587-AFC5-F297066F9F48}" destId="{AAAB253E-9B2F-4C33-A9F5-B841B0F41569}" srcOrd="0" destOrd="0" presId="urn:microsoft.com/office/officeart/2005/8/layout/vList4"/>
    <dgm:cxn modelId="{FCBAC536-3ED0-440E-BC7B-CF001FAF37B1}" type="presOf" srcId="{B762B7B9-17CA-44AC-9E6E-E5F6DE1B10E0}" destId="{51EC705D-50ED-4B73-AC37-8EDDB8FDC514}" srcOrd="0" destOrd="0" presId="urn:microsoft.com/office/officeart/2005/8/layout/vList4"/>
    <dgm:cxn modelId="{275E7392-E354-43AB-A004-A609F4E15ADC}" type="presOf" srcId="{B4DB2DF6-6DAE-4E9D-8FC8-03270370AE84}" destId="{1571D638-FCCB-4D0D-BC2E-F50E17309882}" srcOrd="0" destOrd="0" presId="urn:microsoft.com/office/officeart/2005/8/layout/vList4"/>
    <dgm:cxn modelId="{44494018-D9E1-4B86-A6B0-018EB6CB12BF}" type="presOf" srcId="{7B18FC79-F1A3-487A-9754-C9BB6E4675FA}" destId="{C1DD4287-F8F0-4F75-9E7C-466F775537FD}" srcOrd="1" destOrd="0" presId="urn:microsoft.com/office/officeart/2005/8/layout/vList4"/>
    <dgm:cxn modelId="{EF1C824D-30C9-4A3C-99F9-022756805980}" type="presOf" srcId="{7B18FC79-F1A3-487A-9754-C9BB6E4675FA}" destId="{EB455733-7DB4-433E-83C0-608A0C2CAA57}" srcOrd="0" destOrd="0" presId="urn:microsoft.com/office/officeart/2005/8/layout/vList4"/>
    <dgm:cxn modelId="{AFDA99E6-5330-4D71-B9AE-15D47A7757D5}" type="presOf" srcId="{B762B7B9-17CA-44AC-9E6E-E5F6DE1B10E0}" destId="{960121FA-871E-4BD5-9CBE-C47546B5986D}" srcOrd="1" destOrd="0" presId="urn:microsoft.com/office/officeart/2005/8/layout/vList4"/>
    <dgm:cxn modelId="{76FF6635-2F8D-4D45-A07C-B20E7C959140}" type="presParOf" srcId="{AAAB253E-9B2F-4C33-A9F5-B841B0F41569}" destId="{6BEEE3EF-2348-42B0-BD7E-F77411D8970C}" srcOrd="0" destOrd="0" presId="urn:microsoft.com/office/officeart/2005/8/layout/vList4"/>
    <dgm:cxn modelId="{C1448EA2-2B0A-4FFB-82C4-C50D88FA25D9}" type="presParOf" srcId="{6BEEE3EF-2348-42B0-BD7E-F77411D8970C}" destId="{EB455733-7DB4-433E-83C0-608A0C2CAA57}" srcOrd="0" destOrd="0" presId="urn:microsoft.com/office/officeart/2005/8/layout/vList4"/>
    <dgm:cxn modelId="{549C1A8C-AD3D-43EF-A771-1373D5B0C9DD}" type="presParOf" srcId="{6BEEE3EF-2348-42B0-BD7E-F77411D8970C}" destId="{CA7ACEF3-7273-443E-BE6E-C6C4B61EBB8E}" srcOrd="1" destOrd="0" presId="urn:microsoft.com/office/officeart/2005/8/layout/vList4"/>
    <dgm:cxn modelId="{D45BA2CB-F538-49CD-919F-2D601B7CB38E}" type="presParOf" srcId="{6BEEE3EF-2348-42B0-BD7E-F77411D8970C}" destId="{C1DD4287-F8F0-4F75-9E7C-466F775537FD}" srcOrd="2" destOrd="0" presId="urn:microsoft.com/office/officeart/2005/8/layout/vList4"/>
    <dgm:cxn modelId="{F1427268-8666-4567-ADAE-1E7C2E578B5C}" type="presParOf" srcId="{AAAB253E-9B2F-4C33-A9F5-B841B0F41569}" destId="{D6D017BC-197D-45AC-923D-11BD1833BAA5}" srcOrd="1" destOrd="0" presId="urn:microsoft.com/office/officeart/2005/8/layout/vList4"/>
    <dgm:cxn modelId="{768F29EA-1584-4E52-88E5-A5536853ABA3}" type="presParOf" srcId="{AAAB253E-9B2F-4C33-A9F5-B841B0F41569}" destId="{35BCDB19-98F4-4A36-AE08-E4B1418DBCC8}" srcOrd="2" destOrd="0" presId="urn:microsoft.com/office/officeart/2005/8/layout/vList4"/>
    <dgm:cxn modelId="{A042F606-B637-42D8-B9D6-CEC0AB34FA82}" type="presParOf" srcId="{35BCDB19-98F4-4A36-AE08-E4B1418DBCC8}" destId="{51EC705D-50ED-4B73-AC37-8EDDB8FDC514}" srcOrd="0" destOrd="0" presId="urn:microsoft.com/office/officeart/2005/8/layout/vList4"/>
    <dgm:cxn modelId="{4BE9AD89-1C92-456C-91EA-EA683D65DA6B}" type="presParOf" srcId="{35BCDB19-98F4-4A36-AE08-E4B1418DBCC8}" destId="{CBC8BE4E-3D72-4990-B89F-6FF699E86B96}" srcOrd="1" destOrd="0" presId="urn:microsoft.com/office/officeart/2005/8/layout/vList4"/>
    <dgm:cxn modelId="{FAC93DB4-09D2-4A02-9552-4264750F9EC8}" type="presParOf" srcId="{35BCDB19-98F4-4A36-AE08-E4B1418DBCC8}" destId="{960121FA-871E-4BD5-9CBE-C47546B5986D}" srcOrd="2" destOrd="0" presId="urn:microsoft.com/office/officeart/2005/8/layout/vList4"/>
    <dgm:cxn modelId="{3D48AEBE-F419-4CD1-B094-59FECF317AF9}" type="presParOf" srcId="{AAAB253E-9B2F-4C33-A9F5-B841B0F41569}" destId="{19B2DC9A-D2D1-423E-B6E0-7658DFEE0235}" srcOrd="3" destOrd="0" presId="urn:microsoft.com/office/officeart/2005/8/layout/vList4"/>
    <dgm:cxn modelId="{23E7F987-E1C4-4DC6-9753-3412B40E244B}" type="presParOf" srcId="{AAAB253E-9B2F-4C33-A9F5-B841B0F41569}" destId="{623E09C0-6550-4317-8410-E9BD860844A1}" srcOrd="4" destOrd="0" presId="urn:microsoft.com/office/officeart/2005/8/layout/vList4"/>
    <dgm:cxn modelId="{B2235E49-A44B-4C18-A552-E5193186538D}" type="presParOf" srcId="{623E09C0-6550-4317-8410-E9BD860844A1}" destId="{1571D638-FCCB-4D0D-BC2E-F50E17309882}" srcOrd="0" destOrd="0" presId="urn:microsoft.com/office/officeart/2005/8/layout/vList4"/>
    <dgm:cxn modelId="{3E41BE55-C762-43EC-8199-6A3F9EB0B218}" type="presParOf" srcId="{623E09C0-6550-4317-8410-E9BD860844A1}" destId="{FABCDA5A-9C32-43B0-8F22-E138E96BC245}" srcOrd="1" destOrd="0" presId="urn:microsoft.com/office/officeart/2005/8/layout/vList4"/>
    <dgm:cxn modelId="{05F26B54-4C85-4BBA-86F7-1B620B6297DC}" type="presParOf" srcId="{623E09C0-6550-4317-8410-E9BD860844A1}" destId="{8A2EEA4A-9EFC-4F87-9C80-350AD79DB67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56797-3705-4BC9-9452-4E6845D59C13}" type="doc">
      <dgm:prSet loTypeId="urn:microsoft.com/office/officeart/2005/8/layout/cycle4" loCatId="matrix" qsTypeId="urn:microsoft.com/office/officeart/2005/8/quickstyle/3d1" qsCatId="3D" csTypeId="urn:microsoft.com/office/officeart/2005/8/colors/colorful2" csCatId="colorful" phldr="1"/>
      <dgm:spPr/>
      <dgm:t>
        <a:bodyPr/>
        <a:lstStyle/>
        <a:p>
          <a:endParaRPr lang="en-US"/>
        </a:p>
      </dgm:t>
    </dgm:pt>
    <dgm:pt modelId="{76EDE011-0C0C-495C-9157-D94E5350AF8C}">
      <dgm:prSet phldrT="[Text]" custT="1"/>
      <dgm:spPr/>
      <dgm:t>
        <a:bodyPr/>
        <a:lstStyle/>
        <a:p>
          <a:r>
            <a:rPr lang="en-US" sz="2000" b="1" dirty="0" smtClean="0">
              <a:solidFill>
                <a:srgbClr val="002060"/>
              </a:solidFill>
            </a:rPr>
            <a:t>Victim</a:t>
          </a:r>
          <a:endParaRPr lang="en-US" sz="2000" b="1" dirty="0">
            <a:solidFill>
              <a:srgbClr val="002060"/>
            </a:solidFill>
          </a:endParaRPr>
        </a:p>
      </dgm:t>
    </dgm:pt>
    <dgm:pt modelId="{5A1E3326-EDD5-4ECE-8A4E-CE82C00691AA}" type="parTrans" cxnId="{DF2296DB-6C79-41C6-B10F-D6B8AB8C1C5E}">
      <dgm:prSet/>
      <dgm:spPr/>
      <dgm:t>
        <a:bodyPr/>
        <a:lstStyle/>
        <a:p>
          <a:endParaRPr lang="en-US"/>
        </a:p>
      </dgm:t>
    </dgm:pt>
    <dgm:pt modelId="{61D9681A-CCA5-4442-9D6F-38BE6379205A}" type="sibTrans" cxnId="{DF2296DB-6C79-41C6-B10F-D6B8AB8C1C5E}">
      <dgm:prSet/>
      <dgm:spPr/>
      <dgm:t>
        <a:bodyPr/>
        <a:lstStyle/>
        <a:p>
          <a:endParaRPr lang="en-US"/>
        </a:p>
      </dgm:t>
    </dgm:pt>
    <dgm:pt modelId="{AF615564-59DC-4D7C-9105-B48C354E93DC}">
      <dgm:prSet phldrT="[Text]"/>
      <dgm:spPr/>
      <dgm:t>
        <a:bodyPr/>
        <a:lstStyle/>
        <a:p>
          <a:r>
            <a:rPr lang="en-US" b="1" dirty="0" smtClean="0">
              <a:solidFill>
                <a:srgbClr val="002060"/>
              </a:solidFill>
            </a:rPr>
            <a:t>Transport</a:t>
          </a:r>
          <a:endParaRPr lang="en-US" b="1" dirty="0">
            <a:solidFill>
              <a:srgbClr val="002060"/>
            </a:solidFill>
          </a:endParaRPr>
        </a:p>
      </dgm:t>
    </dgm:pt>
    <dgm:pt modelId="{1A16BF26-FA59-4CCA-AE1C-E69151CB322C}" type="parTrans" cxnId="{3AF24ED2-0C2F-4E09-8CD6-90EDC03FBC05}">
      <dgm:prSet/>
      <dgm:spPr/>
      <dgm:t>
        <a:bodyPr/>
        <a:lstStyle/>
        <a:p>
          <a:endParaRPr lang="en-US"/>
        </a:p>
      </dgm:t>
    </dgm:pt>
    <dgm:pt modelId="{D8405172-8206-4A75-9F9D-395F6571C8B9}" type="sibTrans" cxnId="{3AF24ED2-0C2F-4E09-8CD6-90EDC03FBC05}">
      <dgm:prSet/>
      <dgm:spPr/>
      <dgm:t>
        <a:bodyPr/>
        <a:lstStyle/>
        <a:p>
          <a:endParaRPr lang="en-US"/>
        </a:p>
      </dgm:t>
    </dgm:pt>
    <dgm:pt modelId="{20705E04-1DA7-4EC8-BAEB-C112CA21EC40}">
      <dgm:prSet phldrT="[Text]" custT="1"/>
      <dgm:spPr/>
      <dgm:t>
        <a:bodyPr/>
        <a:lstStyle/>
        <a:p>
          <a:r>
            <a:rPr lang="en-US" sz="1800" b="1" dirty="0" smtClean="0">
              <a:solidFill>
                <a:srgbClr val="002060"/>
              </a:solidFill>
            </a:rPr>
            <a:t>Perpetrator</a:t>
          </a:r>
          <a:endParaRPr lang="en-US" sz="1800" b="1" dirty="0">
            <a:solidFill>
              <a:srgbClr val="002060"/>
            </a:solidFill>
          </a:endParaRPr>
        </a:p>
      </dgm:t>
    </dgm:pt>
    <dgm:pt modelId="{4C6C4BD0-0B93-49EF-9E9B-8519FD62F7E7}" type="parTrans" cxnId="{B53F3E3C-A0A6-4856-AD27-C0EF628F1EC3}">
      <dgm:prSet/>
      <dgm:spPr/>
      <dgm:t>
        <a:bodyPr/>
        <a:lstStyle/>
        <a:p>
          <a:endParaRPr lang="en-US"/>
        </a:p>
      </dgm:t>
    </dgm:pt>
    <dgm:pt modelId="{F257170A-BF35-494B-8777-9617EC8812B8}" type="sibTrans" cxnId="{B53F3E3C-A0A6-4856-AD27-C0EF628F1EC3}">
      <dgm:prSet/>
      <dgm:spPr/>
      <dgm:t>
        <a:bodyPr/>
        <a:lstStyle/>
        <a:p>
          <a:endParaRPr lang="en-US"/>
        </a:p>
      </dgm:t>
    </dgm:pt>
    <dgm:pt modelId="{758DFC10-8307-4230-9AD8-1D277185F415}">
      <dgm:prSet phldrT="[Text]"/>
      <dgm:spPr/>
      <dgm:t>
        <a:bodyPr/>
        <a:lstStyle/>
        <a:p>
          <a:r>
            <a:rPr lang="en-US" b="1" dirty="0" smtClean="0">
              <a:solidFill>
                <a:srgbClr val="002060"/>
              </a:solidFill>
            </a:rPr>
            <a:t>Networks</a:t>
          </a:r>
          <a:endParaRPr lang="en-US" b="1" dirty="0">
            <a:solidFill>
              <a:srgbClr val="002060"/>
            </a:solidFill>
          </a:endParaRPr>
        </a:p>
      </dgm:t>
    </dgm:pt>
    <dgm:pt modelId="{FBD6BD88-5130-4481-888C-D19D2EAB860D}" type="parTrans" cxnId="{CF3ADF0D-2D76-4484-83CF-BD299E3B313B}">
      <dgm:prSet/>
      <dgm:spPr/>
      <dgm:t>
        <a:bodyPr/>
        <a:lstStyle/>
        <a:p>
          <a:endParaRPr lang="en-US"/>
        </a:p>
      </dgm:t>
    </dgm:pt>
    <dgm:pt modelId="{7CE7C0A1-F1A2-4AA3-B0E5-56E6E8475C88}" type="sibTrans" cxnId="{CF3ADF0D-2D76-4484-83CF-BD299E3B313B}">
      <dgm:prSet/>
      <dgm:spPr/>
      <dgm:t>
        <a:bodyPr/>
        <a:lstStyle/>
        <a:p>
          <a:endParaRPr lang="en-US"/>
        </a:p>
      </dgm:t>
    </dgm:pt>
    <dgm:pt modelId="{6E32B9E0-46DD-4B6A-B596-03FD4BFC53DC}">
      <dgm:prSet phldrT="[Text]"/>
      <dgm:spPr/>
      <dgm:t>
        <a:bodyPr/>
        <a:lstStyle/>
        <a:p>
          <a:r>
            <a:rPr lang="en-US" b="1" dirty="0" smtClean="0">
              <a:solidFill>
                <a:srgbClr val="002060"/>
              </a:solidFill>
            </a:rPr>
            <a:t>Location</a:t>
          </a:r>
          <a:endParaRPr lang="en-US" b="1" dirty="0">
            <a:solidFill>
              <a:srgbClr val="002060"/>
            </a:solidFill>
          </a:endParaRPr>
        </a:p>
      </dgm:t>
    </dgm:pt>
    <dgm:pt modelId="{83F5DA1B-9A1E-47F5-9873-6B24289F9358}" type="parTrans" cxnId="{482FBEFC-CCBA-4DCC-AA93-7710EC92F2CE}">
      <dgm:prSet/>
      <dgm:spPr/>
      <dgm:t>
        <a:bodyPr/>
        <a:lstStyle/>
        <a:p>
          <a:endParaRPr lang="en-US"/>
        </a:p>
      </dgm:t>
    </dgm:pt>
    <dgm:pt modelId="{333CAD0F-AD66-42A9-847E-4F76D7B2CB1C}" type="sibTrans" cxnId="{482FBEFC-CCBA-4DCC-AA93-7710EC92F2CE}">
      <dgm:prSet/>
      <dgm:spPr/>
      <dgm:t>
        <a:bodyPr/>
        <a:lstStyle/>
        <a:p>
          <a:endParaRPr lang="en-US"/>
        </a:p>
      </dgm:t>
    </dgm:pt>
    <dgm:pt modelId="{A5D5ED33-39B6-49B6-A702-F09F85B11B3E}">
      <dgm:prSet phldrT="[Text]"/>
      <dgm:spPr/>
      <dgm:t>
        <a:bodyPr/>
        <a:lstStyle/>
        <a:p>
          <a:r>
            <a:rPr lang="en-US" b="1" dirty="0" smtClean="0">
              <a:solidFill>
                <a:srgbClr val="002060"/>
              </a:solidFill>
            </a:rPr>
            <a:t>Guardians</a:t>
          </a:r>
          <a:endParaRPr lang="en-US" b="1" dirty="0">
            <a:solidFill>
              <a:srgbClr val="002060"/>
            </a:solidFill>
          </a:endParaRPr>
        </a:p>
      </dgm:t>
    </dgm:pt>
    <dgm:pt modelId="{D7767BF3-E586-4103-83DD-FC482E1B7FFF}" type="parTrans" cxnId="{D8A12D4E-5BE3-4BB4-B293-9C33C6DB0DA9}">
      <dgm:prSet/>
      <dgm:spPr/>
      <dgm:t>
        <a:bodyPr/>
        <a:lstStyle/>
        <a:p>
          <a:endParaRPr lang="en-US"/>
        </a:p>
      </dgm:t>
    </dgm:pt>
    <dgm:pt modelId="{B7A48F53-84DF-4653-BC74-9D6A5BFD5594}" type="sibTrans" cxnId="{D8A12D4E-5BE3-4BB4-B293-9C33C6DB0DA9}">
      <dgm:prSet/>
      <dgm:spPr/>
      <dgm:t>
        <a:bodyPr/>
        <a:lstStyle/>
        <a:p>
          <a:endParaRPr lang="en-US"/>
        </a:p>
      </dgm:t>
    </dgm:pt>
    <dgm:pt modelId="{3DA69DD1-226F-4F36-8511-5D7F0F5D9745}">
      <dgm:prSet phldrT="[Text]"/>
      <dgm:spPr/>
      <dgm:t>
        <a:bodyPr/>
        <a:lstStyle/>
        <a:p>
          <a:r>
            <a:rPr lang="en-US" b="1" dirty="0" smtClean="0">
              <a:solidFill>
                <a:srgbClr val="002060"/>
              </a:solidFill>
            </a:rPr>
            <a:t>Context </a:t>
          </a:r>
          <a:endParaRPr lang="en-US" b="1" dirty="0">
            <a:solidFill>
              <a:srgbClr val="002060"/>
            </a:solidFill>
          </a:endParaRPr>
        </a:p>
      </dgm:t>
    </dgm:pt>
    <dgm:pt modelId="{93D3E8CB-5FA4-4BEC-B6B8-1AB20E58D902}" type="parTrans" cxnId="{771B1E66-5B1D-4585-9AC2-ABBDA8AC3F54}">
      <dgm:prSet/>
      <dgm:spPr/>
      <dgm:t>
        <a:bodyPr/>
        <a:lstStyle/>
        <a:p>
          <a:endParaRPr lang="en-US"/>
        </a:p>
      </dgm:t>
    </dgm:pt>
    <dgm:pt modelId="{A15DF790-358C-492C-BA03-973D94E430E8}" type="sibTrans" cxnId="{771B1E66-5B1D-4585-9AC2-ABBDA8AC3F54}">
      <dgm:prSet/>
      <dgm:spPr/>
      <dgm:t>
        <a:bodyPr/>
        <a:lstStyle/>
        <a:p>
          <a:endParaRPr lang="en-US"/>
        </a:p>
      </dgm:t>
    </dgm:pt>
    <dgm:pt modelId="{85CFA139-258E-459D-8FBC-CF15E9234980}">
      <dgm:prSet phldrT="[Text]"/>
      <dgm:spPr/>
      <dgm:t>
        <a:bodyPr/>
        <a:lstStyle/>
        <a:p>
          <a:r>
            <a:rPr lang="en-US" b="1" dirty="0" smtClean="0">
              <a:solidFill>
                <a:srgbClr val="002060"/>
              </a:solidFill>
            </a:rPr>
            <a:t>Intelligence</a:t>
          </a:r>
          <a:endParaRPr lang="en-US" b="1" dirty="0">
            <a:solidFill>
              <a:srgbClr val="002060"/>
            </a:solidFill>
          </a:endParaRPr>
        </a:p>
      </dgm:t>
    </dgm:pt>
    <dgm:pt modelId="{E60145A3-4C5B-4BDE-9616-72F6F27A01D9}" type="parTrans" cxnId="{9F7F860B-07E1-4454-B9B5-CACF4AA4ADBD}">
      <dgm:prSet/>
      <dgm:spPr/>
      <dgm:t>
        <a:bodyPr/>
        <a:lstStyle/>
        <a:p>
          <a:endParaRPr lang="en-US"/>
        </a:p>
      </dgm:t>
    </dgm:pt>
    <dgm:pt modelId="{63B0800F-7577-40A9-ADBF-59AC0B201A82}" type="sibTrans" cxnId="{9F7F860B-07E1-4454-B9B5-CACF4AA4ADBD}">
      <dgm:prSet/>
      <dgm:spPr/>
      <dgm:t>
        <a:bodyPr/>
        <a:lstStyle/>
        <a:p>
          <a:endParaRPr lang="en-US"/>
        </a:p>
      </dgm:t>
    </dgm:pt>
    <dgm:pt modelId="{4CE0C8C3-8317-4113-8E5B-321763CE0F48}" type="pres">
      <dgm:prSet presAssocID="{5AB56797-3705-4BC9-9452-4E6845D59C13}" presName="cycleMatrixDiagram" presStyleCnt="0">
        <dgm:presLayoutVars>
          <dgm:chMax val="1"/>
          <dgm:dir/>
          <dgm:animLvl val="lvl"/>
          <dgm:resizeHandles val="exact"/>
        </dgm:presLayoutVars>
      </dgm:prSet>
      <dgm:spPr/>
      <dgm:t>
        <a:bodyPr/>
        <a:lstStyle/>
        <a:p>
          <a:endParaRPr lang="en-US"/>
        </a:p>
      </dgm:t>
    </dgm:pt>
    <dgm:pt modelId="{F5C1CFD8-ADC9-4AF2-839D-34CA1B891872}" type="pres">
      <dgm:prSet presAssocID="{5AB56797-3705-4BC9-9452-4E6845D59C13}" presName="children" presStyleCnt="0"/>
      <dgm:spPr/>
    </dgm:pt>
    <dgm:pt modelId="{B8E89BE2-0D89-40DA-AC18-222B8C92B4B4}" type="pres">
      <dgm:prSet presAssocID="{5AB56797-3705-4BC9-9452-4E6845D59C13}" presName="child1group" presStyleCnt="0"/>
      <dgm:spPr/>
    </dgm:pt>
    <dgm:pt modelId="{CED077AB-D68C-43D1-B996-280D6B008179}" type="pres">
      <dgm:prSet presAssocID="{5AB56797-3705-4BC9-9452-4E6845D59C13}" presName="child1" presStyleLbl="bgAcc1" presStyleIdx="0" presStyleCnt="4" custLinFactNeighborX="1431" custLinFactNeighborY="5523"/>
      <dgm:spPr/>
      <dgm:t>
        <a:bodyPr/>
        <a:lstStyle/>
        <a:p>
          <a:endParaRPr lang="en-US"/>
        </a:p>
      </dgm:t>
    </dgm:pt>
    <dgm:pt modelId="{BEC6C88C-B57C-4C4A-A35E-32470947F983}" type="pres">
      <dgm:prSet presAssocID="{5AB56797-3705-4BC9-9452-4E6845D59C13}" presName="child1Text" presStyleLbl="bgAcc1" presStyleIdx="0" presStyleCnt="4">
        <dgm:presLayoutVars>
          <dgm:bulletEnabled val="1"/>
        </dgm:presLayoutVars>
      </dgm:prSet>
      <dgm:spPr/>
      <dgm:t>
        <a:bodyPr/>
        <a:lstStyle/>
        <a:p>
          <a:endParaRPr lang="en-US"/>
        </a:p>
      </dgm:t>
    </dgm:pt>
    <dgm:pt modelId="{0F548289-19AF-4D07-BEE6-5D3781C01284}" type="pres">
      <dgm:prSet presAssocID="{5AB56797-3705-4BC9-9452-4E6845D59C13}" presName="child2group" presStyleCnt="0"/>
      <dgm:spPr/>
    </dgm:pt>
    <dgm:pt modelId="{99F88661-BDEB-4161-9230-951130D94844}" type="pres">
      <dgm:prSet presAssocID="{5AB56797-3705-4BC9-9452-4E6845D59C13}" presName="child2" presStyleLbl="bgAcc1" presStyleIdx="1" presStyleCnt="4" custLinFactNeighborX="-3904" custLinFactNeighborY="-1507"/>
      <dgm:spPr/>
      <dgm:t>
        <a:bodyPr/>
        <a:lstStyle/>
        <a:p>
          <a:endParaRPr lang="en-US"/>
        </a:p>
      </dgm:t>
    </dgm:pt>
    <dgm:pt modelId="{E732A77A-3776-4A4E-A382-A856159100F0}" type="pres">
      <dgm:prSet presAssocID="{5AB56797-3705-4BC9-9452-4E6845D59C13}" presName="child2Text" presStyleLbl="bgAcc1" presStyleIdx="1" presStyleCnt="4">
        <dgm:presLayoutVars>
          <dgm:bulletEnabled val="1"/>
        </dgm:presLayoutVars>
      </dgm:prSet>
      <dgm:spPr/>
      <dgm:t>
        <a:bodyPr/>
        <a:lstStyle/>
        <a:p>
          <a:endParaRPr lang="en-US"/>
        </a:p>
      </dgm:t>
    </dgm:pt>
    <dgm:pt modelId="{36FC4A5C-AF46-4A84-9A94-7ECAD5D4AFA2}" type="pres">
      <dgm:prSet presAssocID="{5AB56797-3705-4BC9-9452-4E6845D59C13}" presName="child3group" presStyleCnt="0"/>
      <dgm:spPr/>
    </dgm:pt>
    <dgm:pt modelId="{905EF8DB-B290-4404-BE30-D56DB7E724DB}" type="pres">
      <dgm:prSet presAssocID="{5AB56797-3705-4BC9-9452-4E6845D59C13}" presName="child3" presStyleLbl="bgAcc1" presStyleIdx="2" presStyleCnt="4"/>
      <dgm:spPr/>
      <dgm:t>
        <a:bodyPr/>
        <a:lstStyle/>
        <a:p>
          <a:endParaRPr lang="en-US"/>
        </a:p>
      </dgm:t>
    </dgm:pt>
    <dgm:pt modelId="{30F30E1F-26BB-4FED-B861-AD0D2F81965A}" type="pres">
      <dgm:prSet presAssocID="{5AB56797-3705-4BC9-9452-4E6845D59C13}" presName="child3Text" presStyleLbl="bgAcc1" presStyleIdx="2" presStyleCnt="4">
        <dgm:presLayoutVars>
          <dgm:bulletEnabled val="1"/>
        </dgm:presLayoutVars>
      </dgm:prSet>
      <dgm:spPr/>
      <dgm:t>
        <a:bodyPr/>
        <a:lstStyle/>
        <a:p>
          <a:endParaRPr lang="en-US"/>
        </a:p>
      </dgm:t>
    </dgm:pt>
    <dgm:pt modelId="{90E3F238-D614-41EF-AFFD-2EBC20027DF2}" type="pres">
      <dgm:prSet presAssocID="{5AB56797-3705-4BC9-9452-4E6845D59C13}" presName="child4group" presStyleCnt="0"/>
      <dgm:spPr/>
    </dgm:pt>
    <dgm:pt modelId="{C1466278-7085-426E-8A53-12A8937CBAF5}" type="pres">
      <dgm:prSet presAssocID="{5AB56797-3705-4BC9-9452-4E6845D59C13}" presName="child4" presStyleLbl="bgAcc1" presStyleIdx="3" presStyleCnt="4"/>
      <dgm:spPr/>
      <dgm:t>
        <a:bodyPr/>
        <a:lstStyle/>
        <a:p>
          <a:endParaRPr lang="en-US"/>
        </a:p>
      </dgm:t>
    </dgm:pt>
    <dgm:pt modelId="{55603743-1B6E-4AE4-B9EA-C6864517F4C8}" type="pres">
      <dgm:prSet presAssocID="{5AB56797-3705-4BC9-9452-4E6845D59C13}" presName="child4Text" presStyleLbl="bgAcc1" presStyleIdx="3" presStyleCnt="4">
        <dgm:presLayoutVars>
          <dgm:bulletEnabled val="1"/>
        </dgm:presLayoutVars>
      </dgm:prSet>
      <dgm:spPr/>
      <dgm:t>
        <a:bodyPr/>
        <a:lstStyle/>
        <a:p>
          <a:endParaRPr lang="en-US"/>
        </a:p>
      </dgm:t>
    </dgm:pt>
    <dgm:pt modelId="{1F8E1688-8A55-4071-BF8C-961C33B94BE2}" type="pres">
      <dgm:prSet presAssocID="{5AB56797-3705-4BC9-9452-4E6845D59C13}" presName="childPlaceholder" presStyleCnt="0"/>
      <dgm:spPr/>
    </dgm:pt>
    <dgm:pt modelId="{2344EABE-49BA-48B3-8AE6-64409ED4961F}" type="pres">
      <dgm:prSet presAssocID="{5AB56797-3705-4BC9-9452-4E6845D59C13}" presName="circle" presStyleCnt="0"/>
      <dgm:spPr/>
    </dgm:pt>
    <dgm:pt modelId="{4F208706-2BE2-4C4A-A5ED-4D73FCE76BB4}" type="pres">
      <dgm:prSet presAssocID="{5AB56797-3705-4BC9-9452-4E6845D59C13}" presName="quadrant1" presStyleLbl="node1" presStyleIdx="0" presStyleCnt="4">
        <dgm:presLayoutVars>
          <dgm:chMax val="1"/>
          <dgm:bulletEnabled val="1"/>
        </dgm:presLayoutVars>
      </dgm:prSet>
      <dgm:spPr/>
      <dgm:t>
        <a:bodyPr/>
        <a:lstStyle/>
        <a:p>
          <a:endParaRPr lang="en-US"/>
        </a:p>
      </dgm:t>
    </dgm:pt>
    <dgm:pt modelId="{DE82D157-14E6-4373-80D1-900485394B9F}" type="pres">
      <dgm:prSet presAssocID="{5AB56797-3705-4BC9-9452-4E6845D59C13}" presName="quadrant2" presStyleLbl="node1" presStyleIdx="1" presStyleCnt="4">
        <dgm:presLayoutVars>
          <dgm:chMax val="1"/>
          <dgm:bulletEnabled val="1"/>
        </dgm:presLayoutVars>
      </dgm:prSet>
      <dgm:spPr/>
      <dgm:t>
        <a:bodyPr/>
        <a:lstStyle/>
        <a:p>
          <a:endParaRPr lang="en-US"/>
        </a:p>
      </dgm:t>
    </dgm:pt>
    <dgm:pt modelId="{6B02661E-29D7-419C-828D-67493F601FC9}" type="pres">
      <dgm:prSet presAssocID="{5AB56797-3705-4BC9-9452-4E6845D59C13}" presName="quadrant3" presStyleLbl="node1" presStyleIdx="2" presStyleCnt="4">
        <dgm:presLayoutVars>
          <dgm:chMax val="1"/>
          <dgm:bulletEnabled val="1"/>
        </dgm:presLayoutVars>
      </dgm:prSet>
      <dgm:spPr/>
      <dgm:t>
        <a:bodyPr/>
        <a:lstStyle/>
        <a:p>
          <a:endParaRPr lang="en-US"/>
        </a:p>
      </dgm:t>
    </dgm:pt>
    <dgm:pt modelId="{02ABE82E-AFD6-4DD7-A8EB-5D52F3497B16}" type="pres">
      <dgm:prSet presAssocID="{5AB56797-3705-4BC9-9452-4E6845D59C13}" presName="quadrant4" presStyleLbl="node1" presStyleIdx="3" presStyleCnt="4">
        <dgm:presLayoutVars>
          <dgm:chMax val="1"/>
          <dgm:bulletEnabled val="1"/>
        </dgm:presLayoutVars>
      </dgm:prSet>
      <dgm:spPr/>
      <dgm:t>
        <a:bodyPr/>
        <a:lstStyle/>
        <a:p>
          <a:endParaRPr lang="en-US"/>
        </a:p>
      </dgm:t>
    </dgm:pt>
    <dgm:pt modelId="{AAF334E6-D535-41D3-96D0-BBA4293B03FB}" type="pres">
      <dgm:prSet presAssocID="{5AB56797-3705-4BC9-9452-4E6845D59C13}" presName="quadrantPlaceholder" presStyleCnt="0"/>
      <dgm:spPr/>
    </dgm:pt>
    <dgm:pt modelId="{56FBB49A-557F-4F12-BB8F-42524F0786CB}" type="pres">
      <dgm:prSet presAssocID="{5AB56797-3705-4BC9-9452-4E6845D59C13}" presName="center1" presStyleLbl="fgShp" presStyleIdx="0" presStyleCnt="2"/>
      <dgm:spPr/>
    </dgm:pt>
    <dgm:pt modelId="{D8941BBD-7C5A-49E8-9BC2-13700B7B0B3B}" type="pres">
      <dgm:prSet presAssocID="{5AB56797-3705-4BC9-9452-4E6845D59C13}" presName="center2" presStyleLbl="fgShp" presStyleIdx="1" presStyleCnt="2"/>
      <dgm:spPr/>
    </dgm:pt>
  </dgm:ptLst>
  <dgm:cxnLst>
    <dgm:cxn modelId="{482FBEFC-CCBA-4DCC-AA93-7710EC92F2CE}" srcId="{5AB56797-3705-4BC9-9452-4E6845D59C13}" destId="{6E32B9E0-46DD-4B6A-B596-03FD4BFC53DC}" srcOrd="2" destOrd="0" parTransId="{83F5DA1B-9A1E-47F5-9873-6B24289F9358}" sibTransId="{333CAD0F-AD66-42A9-847E-4F76D7B2CB1C}"/>
    <dgm:cxn modelId="{44D5FB17-DAAD-40FB-9671-9C9A3F867691}" type="presOf" srcId="{85CFA139-258E-459D-8FBC-CF15E9234980}" destId="{C1466278-7085-426E-8A53-12A8937CBAF5}" srcOrd="0" destOrd="0" presId="urn:microsoft.com/office/officeart/2005/8/layout/cycle4"/>
    <dgm:cxn modelId="{420AB8AF-B2C9-40FF-82A4-5FA8C889CC44}" type="presOf" srcId="{76EDE011-0C0C-495C-9157-D94E5350AF8C}" destId="{4F208706-2BE2-4C4A-A5ED-4D73FCE76BB4}" srcOrd="0" destOrd="0" presId="urn:microsoft.com/office/officeart/2005/8/layout/cycle4"/>
    <dgm:cxn modelId="{B09D515A-28E8-416B-BC2F-5DBFCEF45636}" type="presOf" srcId="{A5D5ED33-39B6-49B6-A702-F09F85B11B3E}" destId="{30F30E1F-26BB-4FED-B861-AD0D2F81965A}" srcOrd="1" destOrd="0" presId="urn:microsoft.com/office/officeart/2005/8/layout/cycle4"/>
    <dgm:cxn modelId="{9F7F860B-07E1-4454-B9B5-CACF4AA4ADBD}" srcId="{3DA69DD1-226F-4F36-8511-5D7F0F5D9745}" destId="{85CFA139-258E-459D-8FBC-CF15E9234980}" srcOrd="0" destOrd="0" parTransId="{E60145A3-4C5B-4BDE-9616-72F6F27A01D9}" sibTransId="{63B0800F-7577-40A9-ADBF-59AC0B201A82}"/>
    <dgm:cxn modelId="{52CE46C6-8DCB-4576-B32F-42D6554A3F20}" type="presOf" srcId="{AF615564-59DC-4D7C-9105-B48C354E93DC}" destId="{CED077AB-D68C-43D1-B996-280D6B008179}" srcOrd="0" destOrd="0" presId="urn:microsoft.com/office/officeart/2005/8/layout/cycle4"/>
    <dgm:cxn modelId="{B7498EB1-9CAA-4B47-A91A-EB27CF312ECA}" type="presOf" srcId="{758DFC10-8307-4230-9AD8-1D277185F415}" destId="{E732A77A-3776-4A4E-A382-A856159100F0}" srcOrd="1" destOrd="0" presId="urn:microsoft.com/office/officeart/2005/8/layout/cycle4"/>
    <dgm:cxn modelId="{771B1E66-5B1D-4585-9AC2-ABBDA8AC3F54}" srcId="{5AB56797-3705-4BC9-9452-4E6845D59C13}" destId="{3DA69DD1-226F-4F36-8511-5D7F0F5D9745}" srcOrd="3" destOrd="0" parTransId="{93D3E8CB-5FA4-4BEC-B6B8-1AB20E58D902}" sibTransId="{A15DF790-358C-492C-BA03-973D94E430E8}"/>
    <dgm:cxn modelId="{1F6BCB9D-0A41-4519-A3B6-A0B4AD7561C1}" type="presOf" srcId="{AF615564-59DC-4D7C-9105-B48C354E93DC}" destId="{BEC6C88C-B57C-4C4A-A35E-32470947F983}" srcOrd="1" destOrd="0" presId="urn:microsoft.com/office/officeart/2005/8/layout/cycle4"/>
    <dgm:cxn modelId="{710F2A82-A6C7-437B-9ECE-8260EAABA43A}" type="presOf" srcId="{85CFA139-258E-459D-8FBC-CF15E9234980}" destId="{55603743-1B6E-4AE4-B9EA-C6864517F4C8}" srcOrd="1" destOrd="0" presId="urn:microsoft.com/office/officeart/2005/8/layout/cycle4"/>
    <dgm:cxn modelId="{D8A12D4E-5BE3-4BB4-B293-9C33C6DB0DA9}" srcId="{6E32B9E0-46DD-4B6A-B596-03FD4BFC53DC}" destId="{A5D5ED33-39B6-49B6-A702-F09F85B11B3E}" srcOrd="0" destOrd="0" parTransId="{D7767BF3-E586-4103-83DD-FC482E1B7FFF}" sibTransId="{B7A48F53-84DF-4653-BC74-9D6A5BFD5594}"/>
    <dgm:cxn modelId="{B53F3E3C-A0A6-4856-AD27-C0EF628F1EC3}" srcId="{5AB56797-3705-4BC9-9452-4E6845D59C13}" destId="{20705E04-1DA7-4EC8-BAEB-C112CA21EC40}" srcOrd="1" destOrd="0" parTransId="{4C6C4BD0-0B93-49EF-9E9B-8519FD62F7E7}" sibTransId="{F257170A-BF35-494B-8777-9617EC8812B8}"/>
    <dgm:cxn modelId="{D6BBD808-3C0C-400A-8451-E7346978FF60}" type="presOf" srcId="{A5D5ED33-39B6-49B6-A702-F09F85B11B3E}" destId="{905EF8DB-B290-4404-BE30-D56DB7E724DB}" srcOrd="0" destOrd="0" presId="urn:microsoft.com/office/officeart/2005/8/layout/cycle4"/>
    <dgm:cxn modelId="{65C54238-ECFA-44E8-B871-552DC0B4CA9B}" type="presOf" srcId="{6E32B9E0-46DD-4B6A-B596-03FD4BFC53DC}" destId="{6B02661E-29D7-419C-828D-67493F601FC9}" srcOrd="0" destOrd="0" presId="urn:microsoft.com/office/officeart/2005/8/layout/cycle4"/>
    <dgm:cxn modelId="{DF2296DB-6C79-41C6-B10F-D6B8AB8C1C5E}" srcId="{5AB56797-3705-4BC9-9452-4E6845D59C13}" destId="{76EDE011-0C0C-495C-9157-D94E5350AF8C}" srcOrd="0" destOrd="0" parTransId="{5A1E3326-EDD5-4ECE-8A4E-CE82C00691AA}" sibTransId="{61D9681A-CCA5-4442-9D6F-38BE6379205A}"/>
    <dgm:cxn modelId="{CF3ADF0D-2D76-4484-83CF-BD299E3B313B}" srcId="{20705E04-1DA7-4EC8-BAEB-C112CA21EC40}" destId="{758DFC10-8307-4230-9AD8-1D277185F415}" srcOrd="0" destOrd="0" parTransId="{FBD6BD88-5130-4481-888C-D19D2EAB860D}" sibTransId="{7CE7C0A1-F1A2-4AA3-B0E5-56E6E8475C88}"/>
    <dgm:cxn modelId="{A973362E-9302-4A6B-B3F8-E704D9AE9E32}" type="presOf" srcId="{5AB56797-3705-4BC9-9452-4E6845D59C13}" destId="{4CE0C8C3-8317-4113-8E5B-321763CE0F48}" srcOrd="0" destOrd="0" presId="urn:microsoft.com/office/officeart/2005/8/layout/cycle4"/>
    <dgm:cxn modelId="{93EE6015-E577-4663-9DDD-487A61AD0AB5}" type="presOf" srcId="{20705E04-1DA7-4EC8-BAEB-C112CA21EC40}" destId="{DE82D157-14E6-4373-80D1-900485394B9F}" srcOrd="0" destOrd="0" presId="urn:microsoft.com/office/officeart/2005/8/layout/cycle4"/>
    <dgm:cxn modelId="{FEF61EC9-BDB1-45F0-9901-86F9AED6C6D6}" type="presOf" srcId="{3DA69DD1-226F-4F36-8511-5D7F0F5D9745}" destId="{02ABE82E-AFD6-4DD7-A8EB-5D52F3497B16}" srcOrd="0" destOrd="0" presId="urn:microsoft.com/office/officeart/2005/8/layout/cycle4"/>
    <dgm:cxn modelId="{9F78C2BC-B82D-43BC-B975-59CAE7908394}" type="presOf" srcId="{758DFC10-8307-4230-9AD8-1D277185F415}" destId="{99F88661-BDEB-4161-9230-951130D94844}" srcOrd="0" destOrd="0" presId="urn:microsoft.com/office/officeart/2005/8/layout/cycle4"/>
    <dgm:cxn modelId="{3AF24ED2-0C2F-4E09-8CD6-90EDC03FBC05}" srcId="{76EDE011-0C0C-495C-9157-D94E5350AF8C}" destId="{AF615564-59DC-4D7C-9105-B48C354E93DC}" srcOrd="0" destOrd="0" parTransId="{1A16BF26-FA59-4CCA-AE1C-E69151CB322C}" sibTransId="{D8405172-8206-4A75-9F9D-395F6571C8B9}"/>
    <dgm:cxn modelId="{27E75573-82C4-4B5D-9AF0-0C83D379FB6A}" type="presParOf" srcId="{4CE0C8C3-8317-4113-8E5B-321763CE0F48}" destId="{F5C1CFD8-ADC9-4AF2-839D-34CA1B891872}" srcOrd="0" destOrd="0" presId="urn:microsoft.com/office/officeart/2005/8/layout/cycle4"/>
    <dgm:cxn modelId="{516CFDDA-E155-4280-A0BB-3A8F74547292}" type="presParOf" srcId="{F5C1CFD8-ADC9-4AF2-839D-34CA1B891872}" destId="{B8E89BE2-0D89-40DA-AC18-222B8C92B4B4}" srcOrd="0" destOrd="0" presId="urn:microsoft.com/office/officeart/2005/8/layout/cycle4"/>
    <dgm:cxn modelId="{D8F743F6-CABF-494D-93C3-9109CBBB4420}" type="presParOf" srcId="{B8E89BE2-0D89-40DA-AC18-222B8C92B4B4}" destId="{CED077AB-D68C-43D1-B996-280D6B008179}" srcOrd="0" destOrd="0" presId="urn:microsoft.com/office/officeart/2005/8/layout/cycle4"/>
    <dgm:cxn modelId="{3D19C810-F295-4F03-9641-D1EB468A8D70}" type="presParOf" srcId="{B8E89BE2-0D89-40DA-AC18-222B8C92B4B4}" destId="{BEC6C88C-B57C-4C4A-A35E-32470947F983}" srcOrd="1" destOrd="0" presId="urn:microsoft.com/office/officeart/2005/8/layout/cycle4"/>
    <dgm:cxn modelId="{4AC5234F-B2D4-4651-BB3A-8B0389CC1C94}" type="presParOf" srcId="{F5C1CFD8-ADC9-4AF2-839D-34CA1B891872}" destId="{0F548289-19AF-4D07-BEE6-5D3781C01284}" srcOrd="1" destOrd="0" presId="urn:microsoft.com/office/officeart/2005/8/layout/cycle4"/>
    <dgm:cxn modelId="{04761338-51B2-4EEE-B332-D83B79BB0BB9}" type="presParOf" srcId="{0F548289-19AF-4D07-BEE6-5D3781C01284}" destId="{99F88661-BDEB-4161-9230-951130D94844}" srcOrd="0" destOrd="0" presId="urn:microsoft.com/office/officeart/2005/8/layout/cycle4"/>
    <dgm:cxn modelId="{9210276A-677E-4CC5-AEC7-9A46A2019653}" type="presParOf" srcId="{0F548289-19AF-4D07-BEE6-5D3781C01284}" destId="{E732A77A-3776-4A4E-A382-A856159100F0}" srcOrd="1" destOrd="0" presId="urn:microsoft.com/office/officeart/2005/8/layout/cycle4"/>
    <dgm:cxn modelId="{AAAB6C7C-8218-4AD6-9B62-613D80765E65}" type="presParOf" srcId="{F5C1CFD8-ADC9-4AF2-839D-34CA1B891872}" destId="{36FC4A5C-AF46-4A84-9A94-7ECAD5D4AFA2}" srcOrd="2" destOrd="0" presId="urn:microsoft.com/office/officeart/2005/8/layout/cycle4"/>
    <dgm:cxn modelId="{19FD3180-0F3C-4C66-BE39-A69DB043A9CE}" type="presParOf" srcId="{36FC4A5C-AF46-4A84-9A94-7ECAD5D4AFA2}" destId="{905EF8DB-B290-4404-BE30-D56DB7E724DB}" srcOrd="0" destOrd="0" presId="urn:microsoft.com/office/officeart/2005/8/layout/cycle4"/>
    <dgm:cxn modelId="{14599D0A-ECCD-4FA2-94AD-F85A2CE6AC3A}" type="presParOf" srcId="{36FC4A5C-AF46-4A84-9A94-7ECAD5D4AFA2}" destId="{30F30E1F-26BB-4FED-B861-AD0D2F81965A}" srcOrd="1" destOrd="0" presId="urn:microsoft.com/office/officeart/2005/8/layout/cycle4"/>
    <dgm:cxn modelId="{ED876EC5-BF0C-4159-B04E-C4295F1C2D38}" type="presParOf" srcId="{F5C1CFD8-ADC9-4AF2-839D-34CA1B891872}" destId="{90E3F238-D614-41EF-AFFD-2EBC20027DF2}" srcOrd="3" destOrd="0" presId="urn:microsoft.com/office/officeart/2005/8/layout/cycle4"/>
    <dgm:cxn modelId="{5184F2E9-D49E-4096-9AA6-260B34D51118}" type="presParOf" srcId="{90E3F238-D614-41EF-AFFD-2EBC20027DF2}" destId="{C1466278-7085-426E-8A53-12A8937CBAF5}" srcOrd="0" destOrd="0" presId="urn:microsoft.com/office/officeart/2005/8/layout/cycle4"/>
    <dgm:cxn modelId="{803E8448-8F72-46C0-9F2D-2C7E823F30CB}" type="presParOf" srcId="{90E3F238-D614-41EF-AFFD-2EBC20027DF2}" destId="{55603743-1B6E-4AE4-B9EA-C6864517F4C8}" srcOrd="1" destOrd="0" presId="urn:microsoft.com/office/officeart/2005/8/layout/cycle4"/>
    <dgm:cxn modelId="{B53C6C3F-ADD8-4FA2-9F6E-3BA893D5F5F9}" type="presParOf" srcId="{F5C1CFD8-ADC9-4AF2-839D-34CA1B891872}" destId="{1F8E1688-8A55-4071-BF8C-961C33B94BE2}" srcOrd="4" destOrd="0" presId="urn:microsoft.com/office/officeart/2005/8/layout/cycle4"/>
    <dgm:cxn modelId="{1E91AE5B-5029-4261-B870-1489F6F68E30}" type="presParOf" srcId="{4CE0C8C3-8317-4113-8E5B-321763CE0F48}" destId="{2344EABE-49BA-48B3-8AE6-64409ED4961F}" srcOrd="1" destOrd="0" presId="urn:microsoft.com/office/officeart/2005/8/layout/cycle4"/>
    <dgm:cxn modelId="{950EEFFA-E277-413E-941B-6D5B8F54E1D5}" type="presParOf" srcId="{2344EABE-49BA-48B3-8AE6-64409ED4961F}" destId="{4F208706-2BE2-4C4A-A5ED-4D73FCE76BB4}" srcOrd="0" destOrd="0" presId="urn:microsoft.com/office/officeart/2005/8/layout/cycle4"/>
    <dgm:cxn modelId="{DE424226-91E8-4AFC-BEEA-E1036E75BD59}" type="presParOf" srcId="{2344EABE-49BA-48B3-8AE6-64409ED4961F}" destId="{DE82D157-14E6-4373-80D1-900485394B9F}" srcOrd="1" destOrd="0" presId="urn:microsoft.com/office/officeart/2005/8/layout/cycle4"/>
    <dgm:cxn modelId="{9A7366DA-C80B-4221-969C-A16A1C8CE511}" type="presParOf" srcId="{2344EABE-49BA-48B3-8AE6-64409ED4961F}" destId="{6B02661E-29D7-419C-828D-67493F601FC9}" srcOrd="2" destOrd="0" presId="urn:microsoft.com/office/officeart/2005/8/layout/cycle4"/>
    <dgm:cxn modelId="{20C2E6DE-A63B-4C3D-B6CA-AA26BD8C4F24}" type="presParOf" srcId="{2344EABE-49BA-48B3-8AE6-64409ED4961F}" destId="{02ABE82E-AFD6-4DD7-A8EB-5D52F3497B16}" srcOrd="3" destOrd="0" presId="urn:microsoft.com/office/officeart/2005/8/layout/cycle4"/>
    <dgm:cxn modelId="{25D6E9B8-CC87-4238-B2AC-F89F318FA77F}" type="presParOf" srcId="{2344EABE-49BA-48B3-8AE6-64409ED4961F}" destId="{AAF334E6-D535-41D3-96D0-BBA4293B03FB}" srcOrd="4" destOrd="0" presId="urn:microsoft.com/office/officeart/2005/8/layout/cycle4"/>
    <dgm:cxn modelId="{8B09E2BE-A60B-407E-B5FA-B3A771C9167F}" type="presParOf" srcId="{4CE0C8C3-8317-4113-8E5B-321763CE0F48}" destId="{56FBB49A-557F-4F12-BB8F-42524F0786CB}" srcOrd="2" destOrd="0" presId="urn:microsoft.com/office/officeart/2005/8/layout/cycle4"/>
    <dgm:cxn modelId="{F9232FA8-ED55-480A-A5AD-F413D19361D7}" type="presParOf" srcId="{4CE0C8C3-8317-4113-8E5B-321763CE0F48}" destId="{D8941BBD-7C5A-49E8-9BC2-13700B7B0B3B}"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B52E3D-A88E-4773-8127-BD6753429B63}"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n-US"/>
        </a:p>
      </dgm:t>
    </dgm:pt>
    <dgm:pt modelId="{7B0BA1EC-97D5-473D-ADA2-393D8DCB84C7}">
      <dgm:prSet phldrT="[Text]"/>
      <dgm:spPr>
        <a:solidFill>
          <a:schemeClr val="accent3"/>
        </a:solidFill>
      </dgm:spPr>
      <dgm:t>
        <a:bodyPr/>
        <a:lstStyle/>
        <a:p>
          <a:r>
            <a:rPr lang="en-US" dirty="0" smtClean="0"/>
            <a:t>Contextual Safeguarding Concern</a:t>
          </a:r>
          <a:endParaRPr lang="en-US" dirty="0"/>
        </a:p>
      </dgm:t>
    </dgm:pt>
    <dgm:pt modelId="{F4B08698-E649-45E7-8208-E3E8AE98D5A4}" type="parTrans" cxnId="{5F6E6FD2-5295-4FC7-94B0-576989E99377}">
      <dgm:prSet/>
      <dgm:spPr/>
      <dgm:t>
        <a:bodyPr/>
        <a:lstStyle/>
        <a:p>
          <a:endParaRPr lang="en-US"/>
        </a:p>
      </dgm:t>
    </dgm:pt>
    <dgm:pt modelId="{D4D07109-39C3-4E81-9997-06E13FC144A9}" type="sibTrans" cxnId="{5F6E6FD2-5295-4FC7-94B0-576989E99377}">
      <dgm:prSet/>
      <dgm:spPr/>
      <dgm:t>
        <a:bodyPr/>
        <a:lstStyle/>
        <a:p>
          <a:endParaRPr lang="en-US"/>
        </a:p>
      </dgm:t>
    </dgm:pt>
    <dgm:pt modelId="{877B5F9F-86BB-4EB6-9AF1-CC69DE87AC51}">
      <dgm:prSet phldrT="[Text]"/>
      <dgm:spPr>
        <a:solidFill>
          <a:srgbClr val="FFC000"/>
        </a:solidFill>
      </dgm:spPr>
      <dgm:t>
        <a:bodyPr/>
        <a:lstStyle/>
        <a:p>
          <a:r>
            <a:rPr lang="en-US" dirty="0" smtClean="0"/>
            <a:t>Scanning</a:t>
          </a:r>
          <a:endParaRPr lang="en-US" dirty="0"/>
        </a:p>
      </dgm:t>
    </dgm:pt>
    <dgm:pt modelId="{C2A4D4D6-2219-41EB-821F-1465596720D4}" type="parTrans" cxnId="{A0D95CE6-34F5-4EC7-BD5F-05884FB56D16}">
      <dgm:prSet/>
      <dgm:spPr/>
      <dgm:t>
        <a:bodyPr/>
        <a:lstStyle/>
        <a:p>
          <a:endParaRPr lang="en-US"/>
        </a:p>
      </dgm:t>
    </dgm:pt>
    <dgm:pt modelId="{557589CD-532D-420C-8086-0A98AC01C6E2}" type="sibTrans" cxnId="{A0D95CE6-34F5-4EC7-BD5F-05884FB56D16}">
      <dgm:prSet/>
      <dgm:spPr/>
      <dgm:t>
        <a:bodyPr/>
        <a:lstStyle/>
        <a:p>
          <a:endParaRPr lang="en-US"/>
        </a:p>
      </dgm:t>
    </dgm:pt>
    <dgm:pt modelId="{2C1AD1EA-A776-45E7-99DB-BCE6E6E35B3A}">
      <dgm:prSet phldrT="[Text]"/>
      <dgm:spPr>
        <a:solidFill>
          <a:srgbClr val="FFFF00"/>
        </a:solidFill>
      </dgm:spPr>
      <dgm:t>
        <a:bodyPr/>
        <a:lstStyle/>
        <a:p>
          <a:r>
            <a:rPr lang="en-US" dirty="0" smtClean="0"/>
            <a:t>Analysis</a:t>
          </a:r>
          <a:endParaRPr lang="en-US" dirty="0"/>
        </a:p>
      </dgm:t>
    </dgm:pt>
    <dgm:pt modelId="{26DA1E2D-C2C7-4BA9-8D92-70AFA165E2E5}" type="parTrans" cxnId="{27F75E95-5950-4FE7-821D-255E1B4856AC}">
      <dgm:prSet/>
      <dgm:spPr/>
      <dgm:t>
        <a:bodyPr/>
        <a:lstStyle/>
        <a:p>
          <a:endParaRPr lang="en-US"/>
        </a:p>
      </dgm:t>
    </dgm:pt>
    <dgm:pt modelId="{927AFF9F-A76E-4F07-8EBF-CBBB78A80A74}" type="sibTrans" cxnId="{27F75E95-5950-4FE7-821D-255E1B4856AC}">
      <dgm:prSet/>
      <dgm:spPr/>
      <dgm:t>
        <a:bodyPr/>
        <a:lstStyle/>
        <a:p>
          <a:endParaRPr lang="en-US"/>
        </a:p>
      </dgm:t>
    </dgm:pt>
    <dgm:pt modelId="{061C208A-23C4-4043-A507-6B42DA0FF886}">
      <dgm:prSet phldrT="[Text]"/>
      <dgm:spPr>
        <a:solidFill>
          <a:schemeClr val="tx2">
            <a:lumMod val="60000"/>
            <a:lumOff val="40000"/>
          </a:schemeClr>
        </a:solidFill>
      </dgm:spPr>
      <dgm:t>
        <a:bodyPr/>
        <a:lstStyle/>
        <a:p>
          <a:r>
            <a:rPr lang="en-US" dirty="0" smtClean="0"/>
            <a:t>Response</a:t>
          </a:r>
          <a:endParaRPr lang="en-US" dirty="0"/>
        </a:p>
      </dgm:t>
    </dgm:pt>
    <dgm:pt modelId="{2999EC1C-BA54-4B27-897F-1F3D631BFD87}" type="parTrans" cxnId="{48EF22B7-DF8C-49DF-B8CB-6B4C7F037EE7}">
      <dgm:prSet/>
      <dgm:spPr/>
      <dgm:t>
        <a:bodyPr/>
        <a:lstStyle/>
        <a:p>
          <a:endParaRPr lang="en-US"/>
        </a:p>
      </dgm:t>
    </dgm:pt>
    <dgm:pt modelId="{AFAAC826-CDFE-42AE-800B-414FC3806F57}" type="sibTrans" cxnId="{48EF22B7-DF8C-49DF-B8CB-6B4C7F037EE7}">
      <dgm:prSet/>
      <dgm:spPr/>
      <dgm:t>
        <a:bodyPr/>
        <a:lstStyle/>
        <a:p>
          <a:endParaRPr lang="en-US"/>
        </a:p>
      </dgm:t>
    </dgm:pt>
    <dgm:pt modelId="{A5D42B1E-0B30-4319-9C86-05AE7B62D226}">
      <dgm:prSet phldrT="[Text]"/>
      <dgm:spPr>
        <a:solidFill>
          <a:srgbClr val="FF0000"/>
        </a:solidFill>
      </dgm:spPr>
      <dgm:t>
        <a:bodyPr/>
        <a:lstStyle/>
        <a:p>
          <a:r>
            <a:rPr lang="en-US" dirty="0" smtClean="0"/>
            <a:t>Assessment</a:t>
          </a:r>
          <a:endParaRPr lang="en-US" dirty="0"/>
        </a:p>
      </dgm:t>
    </dgm:pt>
    <dgm:pt modelId="{D8815303-8F7C-42AE-B11A-5E1446DC71B3}" type="parTrans" cxnId="{6238C361-2CA4-4BA5-8940-C376AF4DA9EA}">
      <dgm:prSet/>
      <dgm:spPr/>
      <dgm:t>
        <a:bodyPr/>
        <a:lstStyle/>
        <a:p>
          <a:endParaRPr lang="en-US"/>
        </a:p>
      </dgm:t>
    </dgm:pt>
    <dgm:pt modelId="{C77211CB-A6DD-419A-8F28-536F5B1C0F6E}" type="sibTrans" cxnId="{6238C361-2CA4-4BA5-8940-C376AF4DA9EA}">
      <dgm:prSet/>
      <dgm:spPr/>
      <dgm:t>
        <a:bodyPr/>
        <a:lstStyle/>
        <a:p>
          <a:endParaRPr lang="en-US"/>
        </a:p>
      </dgm:t>
    </dgm:pt>
    <dgm:pt modelId="{209E7CE6-C366-4AF0-8118-D7F939719A05}" type="pres">
      <dgm:prSet presAssocID="{D7B52E3D-A88E-4773-8127-BD6753429B63}" presName="Name0" presStyleCnt="0">
        <dgm:presLayoutVars>
          <dgm:dir/>
          <dgm:resizeHandles val="exact"/>
        </dgm:presLayoutVars>
      </dgm:prSet>
      <dgm:spPr/>
      <dgm:t>
        <a:bodyPr/>
        <a:lstStyle/>
        <a:p>
          <a:endParaRPr lang="en-US"/>
        </a:p>
      </dgm:t>
    </dgm:pt>
    <dgm:pt modelId="{01551B45-60D5-4AC0-9A50-FA279E2C780F}" type="pres">
      <dgm:prSet presAssocID="{D7B52E3D-A88E-4773-8127-BD6753429B63}" presName="cycle" presStyleCnt="0"/>
      <dgm:spPr/>
    </dgm:pt>
    <dgm:pt modelId="{BD1F7255-C787-49A3-B48D-BA0FD7317754}" type="pres">
      <dgm:prSet presAssocID="{7B0BA1EC-97D5-473D-ADA2-393D8DCB84C7}" presName="nodeFirstNode" presStyleLbl="node1" presStyleIdx="0" presStyleCnt="5">
        <dgm:presLayoutVars>
          <dgm:bulletEnabled val="1"/>
        </dgm:presLayoutVars>
      </dgm:prSet>
      <dgm:spPr/>
      <dgm:t>
        <a:bodyPr/>
        <a:lstStyle/>
        <a:p>
          <a:endParaRPr lang="en-US"/>
        </a:p>
      </dgm:t>
    </dgm:pt>
    <dgm:pt modelId="{EA108F09-3D5C-4968-AAFD-C366D24FE345}" type="pres">
      <dgm:prSet presAssocID="{D4D07109-39C3-4E81-9997-06E13FC144A9}" presName="sibTransFirstNode" presStyleLbl="bgShp" presStyleIdx="0" presStyleCnt="1"/>
      <dgm:spPr/>
      <dgm:t>
        <a:bodyPr/>
        <a:lstStyle/>
        <a:p>
          <a:endParaRPr lang="en-US"/>
        </a:p>
      </dgm:t>
    </dgm:pt>
    <dgm:pt modelId="{DF895691-69D7-47B0-B3DE-3BA8989A163B}" type="pres">
      <dgm:prSet presAssocID="{877B5F9F-86BB-4EB6-9AF1-CC69DE87AC51}" presName="nodeFollowingNodes" presStyleLbl="node1" presStyleIdx="1" presStyleCnt="5">
        <dgm:presLayoutVars>
          <dgm:bulletEnabled val="1"/>
        </dgm:presLayoutVars>
      </dgm:prSet>
      <dgm:spPr/>
      <dgm:t>
        <a:bodyPr/>
        <a:lstStyle/>
        <a:p>
          <a:endParaRPr lang="en-US"/>
        </a:p>
      </dgm:t>
    </dgm:pt>
    <dgm:pt modelId="{8B7F22FA-C162-456E-90BD-227525BBD67F}" type="pres">
      <dgm:prSet presAssocID="{2C1AD1EA-A776-45E7-99DB-BCE6E6E35B3A}" presName="nodeFollowingNodes" presStyleLbl="node1" presStyleIdx="2" presStyleCnt="5">
        <dgm:presLayoutVars>
          <dgm:bulletEnabled val="1"/>
        </dgm:presLayoutVars>
      </dgm:prSet>
      <dgm:spPr/>
      <dgm:t>
        <a:bodyPr/>
        <a:lstStyle/>
        <a:p>
          <a:endParaRPr lang="en-US"/>
        </a:p>
      </dgm:t>
    </dgm:pt>
    <dgm:pt modelId="{F8F05EFE-7A07-494D-A185-7DCF599644D1}" type="pres">
      <dgm:prSet presAssocID="{061C208A-23C4-4043-A507-6B42DA0FF886}" presName="nodeFollowingNodes" presStyleLbl="node1" presStyleIdx="3" presStyleCnt="5">
        <dgm:presLayoutVars>
          <dgm:bulletEnabled val="1"/>
        </dgm:presLayoutVars>
      </dgm:prSet>
      <dgm:spPr/>
      <dgm:t>
        <a:bodyPr/>
        <a:lstStyle/>
        <a:p>
          <a:endParaRPr lang="en-US"/>
        </a:p>
      </dgm:t>
    </dgm:pt>
    <dgm:pt modelId="{B1F4B421-3261-4958-B527-6EC7A5BD819B}" type="pres">
      <dgm:prSet presAssocID="{A5D42B1E-0B30-4319-9C86-05AE7B62D226}" presName="nodeFollowingNodes" presStyleLbl="node1" presStyleIdx="4" presStyleCnt="5">
        <dgm:presLayoutVars>
          <dgm:bulletEnabled val="1"/>
        </dgm:presLayoutVars>
      </dgm:prSet>
      <dgm:spPr/>
      <dgm:t>
        <a:bodyPr/>
        <a:lstStyle/>
        <a:p>
          <a:endParaRPr lang="en-US"/>
        </a:p>
      </dgm:t>
    </dgm:pt>
  </dgm:ptLst>
  <dgm:cxnLst>
    <dgm:cxn modelId="{A8D72B36-905D-4342-A7A6-A712860DD7E5}" type="presOf" srcId="{2C1AD1EA-A776-45E7-99DB-BCE6E6E35B3A}" destId="{8B7F22FA-C162-456E-90BD-227525BBD67F}" srcOrd="0" destOrd="0" presId="urn:microsoft.com/office/officeart/2005/8/layout/cycle3"/>
    <dgm:cxn modelId="{6F249BF4-0541-476F-9763-9B983A241C8C}" type="presOf" srcId="{D4D07109-39C3-4E81-9997-06E13FC144A9}" destId="{EA108F09-3D5C-4968-AAFD-C366D24FE345}" srcOrd="0" destOrd="0" presId="urn:microsoft.com/office/officeart/2005/8/layout/cycle3"/>
    <dgm:cxn modelId="{6238C361-2CA4-4BA5-8940-C376AF4DA9EA}" srcId="{D7B52E3D-A88E-4773-8127-BD6753429B63}" destId="{A5D42B1E-0B30-4319-9C86-05AE7B62D226}" srcOrd="4" destOrd="0" parTransId="{D8815303-8F7C-42AE-B11A-5E1446DC71B3}" sibTransId="{C77211CB-A6DD-419A-8F28-536F5B1C0F6E}"/>
    <dgm:cxn modelId="{714CA1F4-2D8D-4085-B9AD-DAA27BBB9F47}" type="presOf" srcId="{A5D42B1E-0B30-4319-9C86-05AE7B62D226}" destId="{B1F4B421-3261-4958-B527-6EC7A5BD819B}" srcOrd="0" destOrd="0" presId="urn:microsoft.com/office/officeart/2005/8/layout/cycle3"/>
    <dgm:cxn modelId="{65600942-845D-49D6-B2C4-10F67E76973E}" type="presOf" srcId="{877B5F9F-86BB-4EB6-9AF1-CC69DE87AC51}" destId="{DF895691-69D7-47B0-B3DE-3BA8989A163B}" srcOrd="0" destOrd="0" presId="urn:microsoft.com/office/officeart/2005/8/layout/cycle3"/>
    <dgm:cxn modelId="{5F6E6FD2-5295-4FC7-94B0-576989E99377}" srcId="{D7B52E3D-A88E-4773-8127-BD6753429B63}" destId="{7B0BA1EC-97D5-473D-ADA2-393D8DCB84C7}" srcOrd="0" destOrd="0" parTransId="{F4B08698-E649-45E7-8208-E3E8AE98D5A4}" sibTransId="{D4D07109-39C3-4E81-9997-06E13FC144A9}"/>
    <dgm:cxn modelId="{D21BBAF4-254E-4211-9E0C-BBF2675751F0}" type="presOf" srcId="{D7B52E3D-A88E-4773-8127-BD6753429B63}" destId="{209E7CE6-C366-4AF0-8118-D7F939719A05}" srcOrd="0" destOrd="0" presId="urn:microsoft.com/office/officeart/2005/8/layout/cycle3"/>
    <dgm:cxn modelId="{A0D95CE6-34F5-4EC7-BD5F-05884FB56D16}" srcId="{D7B52E3D-A88E-4773-8127-BD6753429B63}" destId="{877B5F9F-86BB-4EB6-9AF1-CC69DE87AC51}" srcOrd="1" destOrd="0" parTransId="{C2A4D4D6-2219-41EB-821F-1465596720D4}" sibTransId="{557589CD-532D-420C-8086-0A98AC01C6E2}"/>
    <dgm:cxn modelId="{48EF22B7-DF8C-49DF-B8CB-6B4C7F037EE7}" srcId="{D7B52E3D-A88E-4773-8127-BD6753429B63}" destId="{061C208A-23C4-4043-A507-6B42DA0FF886}" srcOrd="3" destOrd="0" parTransId="{2999EC1C-BA54-4B27-897F-1F3D631BFD87}" sibTransId="{AFAAC826-CDFE-42AE-800B-414FC3806F57}"/>
    <dgm:cxn modelId="{513B6450-39F6-41EA-BF6F-6553569B70BC}" type="presOf" srcId="{061C208A-23C4-4043-A507-6B42DA0FF886}" destId="{F8F05EFE-7A07-494D-A185-7DCF599644D1}" srcOrd="0" destOrd="0" presId="urn:microsoft.com/office/officeart/2005/8/layout/cycle3"/>
    <dgm:cxn modelId="{63384C15-8272-4E4B-965A-03CF54C22D7C}" type="presOf" srcId="{7B0BA1EC-97D5-473D-ADA2-393D8DCB84C7}" destId="{BD1F7255-C787-49A3-B48D-BA0FD7317754}" srcOrd="0" destOrd="0" presId="urn:microsoft.com/office/officeart/2005/8/layout/cycle3"/>
    <dgm:cxn modelId="{27F75E95-5950-4FE7-821D-255E1B4856AC}" srcId="{D7B52E3D-A88E-4773-8127-BD6753429B63}" destId="{2C1AD1EA-A776-45E7-99DB-BCE6E6E35B3A}" srcOrd="2" destOrd="0" parTransId="{26DA1E2D-C2C7-4BA9-8D92-70AFA165E2E5}" sibTransId="{927AFF9F-A76E-4F07-8EBF-CBBB78A80A74}"/>
    <dgm:cxn modelId="{EBAB6BC5-EAD5-415C-9B10-B74AAA93272F}" type="presParOf" srcId="{209E7CE6-C366-4AF0-8118-D7F939719A05}" destId="{01551B45-60D5-4AC0-9A50-FA279E2C780F}" srcOrd="0" destOrd="0" presId="urn:microsoft.com/office/officeart/2005/8/layout/cycle3"/>
    <dgm:cxn modelId="{E7A4B46E-8704-4DDF-A950-01B3F5212B29}" type="presParOf" srcId="{01551B45-60D5-4AC0-9A50-FA279E2C780F}" destId="{BD1F7255-C787-49A3-B48D-BA0FD7317754}" srcOrd="0" destOrd="0" presId="urn:microsoft.com/office/officeart/2005/8/layout/cycle3"/>
    <dgm:cxn modelId="{56971C30-3F26-4A7F-A0A7-2CA94C1D3043}" type="presParOf" srcId="{01551B45-60D5-4AC0-9A50-FA279E2C780F}" destId="{EA108F09-3D5C-4968-AAFD-C366D24FE345}" srcOrd="1" destOrd="0" presId="urn:microsoft.com/office/officeart/2005/8/layout/cycle3"/>
    <dgm:cxn modelId="{2CFBC7D4-7C76-428D-B627-8577E110A199}" type="presParOf" srcId="{01551B45-60D5-4AC0-9A50-FA279E2C780F}" destId="{DF895691-69D7-47B0-B3DE-3BA8989A163B}" srcOrd="2" destOrd="0" presId="urn:microsoft.com/office/officeart/2005/8/layout/cycle3"/>
    <dgm:cxn modelId="{EFEF15AC-92FB-4AE4-A967-918DF1E34B5F}" type="presParOf" srcId="{01551B45-60D5-4AC0-9A50-FA279E2C780F}" destId="{8B7F22FA-C162-456E-90BD-227525BBD67F}" srcOrd="3" destOrd="0" presId="urn:microsoft.com/office/officeart/2005/8/layout/cycle3"/>
    <dgm:cxn modelId="{2798FA14-B0D3-4A5E-9893-61F66DDE38DA}" type="presParOf" srcId="{01551B45-60D5-4AC0-9A50-FA279E2C780F}" destId="{F8F05EFE-7A07-494D-A185-7DCF599644D1}" srcOrd="4" destOrd="0" presId="urn:microsoft.com/office/officeart/2005/8/layout/cycle3"/>
    <dgm:cxn modelId="{B3849470-4FEE-4690-A304-33D4A5B436F6}" type="presParOf" srcId="{01551B45-60D5-4AC0-9A50-FA279E2C780F}" destId="{B1F4B421-3261-4958-B527-6EC7A5BD819B}"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172C76-AC9B-4809-AAD8-788E4CAF62E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CE6DBDBC-C8EB-406E-A480-B67E2532AEE4}">
      <dgm:prSet phldrT="[Text]" custT="1"/>
      <dgm:spPr>
        <a:solidFill>
          <a:schemeClr val="accent2">
            <a:lumMod val="60000"/>
            <a:lumOff val="40000"/>
          </a:schemeClr>
        </a:solidFill>
        <a:ln>
          <a:solidFill>
            <a:schemeClr val="tx1"/>
          </a:solidFill>
        </a:ln>
      </dgm:spPr>
      <dgm:t>
        <a:bodyPr/>
        <a:lstStyle/>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Areas for Development</a:t>
          </a:r>
        </a:p>
        <a:p>
          <a:pPr algn="l"/>
          <a:r>
            <a:rPr lang="en-GB" sz="1600" b="0" i="0" u="none" dirty="0" smtClean="0">
              <a:solidFill>
                <a:schemeClr val="tx1"/>
              </a:solidFill>
              <a:effectLst/>
            </a:rPr>
            <a:t>- The quality of impact in reducing &amp; stopping the exploitation was limited</a:t>
          </a:r>
        </a:p>
        <a:p>
          <a:pPr algn="l"/>
          <a:r>
            <a:rPr lang="en-GB" sz="1600" b="0" i="0" u="none" dirty="0" smtClean="0">
              <a:solidFill>
                <a:schemeClr val="tx1"/>
              </a:solidFill>
              <a:effectLst/>
            </a:rPr>
            <a:t>- Absence of a coordinated response in disrupting the perpetrator</a:t>
          </a:r>
        </a:p>
        <a:p>
          <a:pPr algn="l"/>
          <a:endParaRPr lang="en-GB" sz="1500" b="0" i="0" u="none" dirty="0" smtClean="0">
            <a:solidFill>
              <a:schemeClr val="bg1"/>
            </a:solidFill>
            <a:effectLst/>
          </a:endParaRPr>
        </a:p>
        <a:p>
          <a:pPr algn="ctr"/>
          <a:endParaRPr lang="en-GB" sz="1500" b="0" i="0" u="none" dirty="0" smtClean="0">
            <a:solidFill>
              <a:schemeClr val="bg1"/>
            </a:solidFill>
            <a:effectLst/>
          </a:endParaRPr>
        </a:p>
        <a:p>
          <a:pPr algn="ctr"/>
          <a:endParaRPr lang="en-GB" sz="1500" b="1" i="1" u="sng" dirty="0" smtClean="0">
            <a:solidFill>
              <a:schemeClr val="bg1"/>
            </a:solidFill>
            <a:effectLst/>
          </a:endParaRPr>
        </a:p>
        <a:p>
          <a:pPr algn="ctr"/>
          <a:endParaRPr lang="en-GB" sz="1500" b="1" i="1" u="sng" dirty="0" smtClean="0">
            <a:solidFill>
              <a:schemeClr val="bg1"/>
            </a:solidFill>
            <a:effectLst/>
          </a:endParaRPr>
        </a:p>
        <a:p>
          <a:pPr algn="ctr"/>
          <a:endParaRPr lang="en-GB" sz="1500" b="1" i="1" u="sng" dirty="0" smtClean="0">
            <a:solidFill>
              <a:schemeClr val="bg1"/>
            </a:solidFill>
            <a:effectLst/>
          </a:endParaRPr>
        </a:p>
        <a:p>
          <a:pPr algn="ctr"/>
          <a:endParaRPr lang="en-GB" sz="1500" b="1" i="1" u="sng" dirty="0" smtClean="0">
            <a:solidFill>
              <a:schemeClr val="bg1"/>
            </a:solidFill>
            <a:effectLst/>
          </a:endParaRPr>
        </a:p>
        <a:p>
          <a:pPr algn="ctr"/>
          <a:endParaRPr lang="en-GB" sz="1600" b="1" i="1" u="sng" dirty="0" smtClean="0">
            <a:solidFill>
              <a:schemeClr val="bg1"/>
            </a:solidFill>
            <a:effectLst>
              <a:outerShdw blurRad="38100" dist="38100" dir="2700000" algn="tl">
                <a:srgbClr val="000000">
                  <a:alpha val="43137"/>
                </a:srgbClr>
              </a:outerShdw>
            </a:effectLst>
          </a:endParaRPr>
        </a:p>
      </dgm:t>
    </dgm:pt>
    <dgm:pt modelId="{587019B3-C496-4929-84C3-FB5888B80DEA}" type="parTrans" cxnId="{4D754217-EC11-4E05-869E-19829DC16728}">
      <dgm:prSet/>
      <dgm:spPr/>
      <dgm:t>
        <a:bodyPr/>
        <a:lstStyle/>
        <a:p>
          <a:endParaRPr lang="en-GB"/>
        </a:p>
      </dgm:t>
    </dgm:pt>
    <dgm:pt modelId="{72734588-CFF1-46FD-876C-8DA5D5C9BB19}" type="sibTrans" cxnId="{4D754217-EC11-4E05-869E-19829DC16728}">
      <dgm:prSet/>
      <dgm:spPr>
        <a:solidFill>
          <a:srgbClr val="00B050"/>
        </a:solidFill>
        <a:ln w="19050">
          <a:solidFill>
            <a:schemeClr val="tx1"/>
          </a:solidFill>
        </a:ln>
      </dgm:spPr>
      <dgm:t>
        <a:bodyPr/>
        <a:lstStyle/>
        <a:p>
          <a:endParaRPr lang="en-GB"/>
        </a:p>
      </dgm:t>
    </dgm:pt>
    <dgm:pt modelId="{C8291734-4178-4942-9248-DF14A62A3CFA}">
      <dgm:prSet phldrT="[Text]" custT="1"/>
      <dgm:spPr>
        <a:solidFill>
          <a:schemeClr val="tx2">
            <a:lumMod val="60000"/>
            <a:lumOff val="40000"/>
          </a:schemeClr>
        </a:solidFill>
        <a:ln>
          <a:solidFill>
            <a:schemeClr val="tx1"/>
          </a:solidFill>
        </a:ln>
      </dgm:spPr>
      <dgm:t>
        <a:bodyPr/>
        <a:lstStyle/>
        <a:p>
          <a:pPr algn="ctr"/>
          <a:endParaRPr lang="en-GB" sz="1300" b="1" i="1" u="sng" dirty="0" smtClean="0">
            <a:solidFill>
              <a:schemeClr val="tx1"/>
            </a:solidFill>
            <a:effectLst>
              <a:outerShdw blurRad="38100" dist="38100" dir="2700000" algn="tl">
                <a:srgbClr val="000000">
                  <a:alpha val="43137"/>
                </a:srgbClr>
              </a:outerShdw>
            </a:effectLst>
          </a:endParaRPr>
        </a:p>
        <a:p>
          <a:pPr algn="ctr"/>
          <a:endParaRPr lang="en-GB" sz="1300" b="1" i="1" u="sng" dirty="0" smtClean="0">
            <a:solidFill>
              <a:schemeClr val="tx1"/>
            </a:solidFill>
            <a:effectLst>
              <a:outerShdw blurRad="38100" dist="38100" dir="2700000" algn="tl">
                <a:srgbClr val="000000">
                  <a:alpha val="43137"/>
                </a:srgbClr>
              </a:outerShdw>
            </a:effectLst>
          </a:endParaRPr>
        </a:p>
        <a:p>
          <a:pPr algn="ctr"/>
          <a:endParaRPr lang="en-GB" sz="1300" b="1" i="1" u="sng" dirty="0" smtClean="0">
            <a:solidFill>
              <a:schemeClr val="tx1"/>
            </a:solidFill>
            <a:effectLst>
              <a:outerShdw blurRad="38100" dist="38100" dir="2700000" algn="tl">
                <a:srgbClr val="000000">
                  <a:alpha val="43137"/>
                </a:srgbClr>
              </a:outerShdw>
            </a:effectLst>
          </a:endParaRPr>
        </a:p>
        <a:p>
          <a:pPr algn="ctr"/>
          <a:endParaRPr lang="en-GB" sz="1300" b="1" i="1" u="sng" dirty="0" smtClean="0">
            <a:solidFill>
              <a:schemeClr val="tx1"/>
            </a:solidFill>
            <a:effectLst>
              <a:outerShdw blurRad="38100" dist="38100" dir="2700000" algn="tl">
                <a:srgbClr val="000000">
                  <a:alpha val="43137"/>
                </a:srgbClr>
              </a:outerShdw>
            </a:effectLst>
          </a:endParaRPr>
        </a:p>
        <a:p>
          <a:pPr algn="ctr"/>
          <a:endParaRPr lang="en-GB" sz="1300" b="1" i="1" u="sng" dirty="0" smtClean="0">
            <a:solidFill>
              <a:schemeClr val="tx1"/>
            </a:solidFill>
            <a:effectLst>
              <a:outerShdw blurRad="38100" dist="38100" dir="2700000" algn="tl">
                <a:srgbClr val="000000">
                  <a:alpha val="43137"/>
                </a:srgbClr>
              </a:outerShdw>
            </a:effectLst>
          </a:endParaRPr>
        </a:p>
        <a:p>
          <a:pPr algn="ctr"/>
          <a:endParaRPr lang="en-GB" sz="1300" b="1" i="1"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Good Practice</a:t>
          </a:r>
          <a:endParaRPr lang="en-GB" sz="1600" b="0" i="0" u="none" dirty="0" smtClean="0">
            <a:solidFill>
              <a:schemeClr val="tx1"/>
            </a:solidFill>
            <a:effectLst/>
          </a:endParaRPr>
        </a:p>
        <a:p>
          <a:pPr algn="l"/>
          <a:r>
            <a:rPr lang="en-GB" sz="1550" b="0" i="0" u="none" dirty="0" smtClean="0">
              <a:solidFill>
                <a:schemeClr val="tx1"/>
              </a:solidFill>
              <a:effectLst/>
            </a:rPr>
            <a:t>- Recognition &amp; Assessment of CE was generally good. The NY specific CE assessment is a positive development</a:t>
          </a:r>
        </a:p>
        <a:p>
          <a:pPr algn="l"/>
          <a:r>
            <a:rPr lang="en-GB" sz="1550" b="0" i="0" u="none" dirty="0" smtClean="0">
              <a:solidFill>
                <a:schemeClr val="tx1"/>
              </a:solidFill>
              <a:effectLst/>
            </a:rPr>
            <a:t>- Some examples of planning &amp; intervention around yp’s risks to exploitation was exceptional </a:t>
          </a:r>
        </a:p>
        <a:p>
          <a:pPr algn="l"/>
          <a:r>
            <a:rPr lang="en-GB" sz="1550" b="0" i="0" u="none" dirty="0" smtClean="0">
              <a:solidFill>
                <a:schemeClr val="tx1"/>
              </a:solidFill>
              <a:effectLst/>
            </a:rPr>
            <a:t>- Level of joint working was generally high, the development of MACE came through strongly</a:t>
          </a:r>
        </a:p>
        <a:p>
          <a:pPr algn="ctr"/>
          <a:endParaRPr lang="en-GB" sz="1600" b="0" i="0" u="none" dirty="0" smtClean="0">
            <a:solidFill>
              <a:schemeClr val="tx1"/>
            </a:solidFill>
            <a:effectLst/>
          </a:endParaRPr>
        </a:p>
        <a:p>
          <a:pPr algn="ctr"/>
          <a:endParaRPr lang="en-GB" sz="1600" b="0" i="0" u="none" dirty="0" smtClean="0">
            <a:solidFill>
              <a:schemeClr val="tx1"/>
            </a:solidFill>
            <a:effectLst/>
          </a:endParaRPr>
        </a:p>
        <a:p>
          <a:pPr algn="ctr"/>
          <a:endParaRPr lang="en-GB" sz="1600" b="0" i="0" u="none" dirty="0" smtClean="0">
            <a:solidFill>
              <a:schemeClr val="tx1"/>
            </a:solidFill>
            <a:effectLst/>
          </a:endParaRPr>
        </a:p>
        <a:p>
          <a:pPr algn="ctr"/>
          <a:endParaRPr lang="en-GB" sz="1600" b="0" i="0" u="none" dirty="0" smtClean="0">
            <a:solidFill>
              <a:schemeClr val="tx1"/>
            </a:solidFill>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l"/>
          <a:endParaRPr lang="en-GB" sz="1150" dirty="0"/>
        </a:p>
      </dgm:t>
    </dgm:pt>
    <dgm:pt modelId="{3F6F9428-EB5F-473E-AE32-A6713202FFCB}" type="parTrans" cxnId="{B81A73CD-E5A1-4259-B888-C94ECCBB3ACF}">
      <dgm:prSet/>
      <dgm:spPr/>
      <dgm:t>
        <a:bodyPr/>
        <a:lstStyle/>
        <a:p>
          <a:endParaRPr lang="en-GB"/>
        </a:p>
      </dgm:t>
    </dgm:pt>
    <dgm:pt modelId="{DC1B5C9E-7EC9-4DD8-A6CC-51E99CBC5B0A}" type="sibTrans" cxnId="{B81A73CD-E5A1-4259-B888-C94ECCBB3ACF}">
      <dgm:prSet/>
      <dgm:spPr>
        <a:solidFill>
          <a:schemeClr val="tx2">
            <a:lumMod val="60000"/>
            <a:lumOff val="40000"/>
          </a:schemeClr>
        </a:solidFill>
        <a:ln w="19050">
          <a:solidFill>
            <a:schemeClr val="tx1"/>
          </a:solidFill>
        </a:ln>
      </dgm:spPr>
      <dgm:t>
        <a:bodyPr/>
        <a:lstStyle/>
        <a:p>
          <a:endParaRPr lang="en-GB"/>
        </a:p>
      </dgm:t>
    </dgm:pt>
    <dgm:pt modelId="{537E6565-B0F3-4060-811A-C674F3211C4B}">
      <dgm:prSet phldrT="[Text]" custT="1"/>
      <dgm:spPr>
        <a:solidFill>
          <a:srgbClr val="FFFF00"/>
        </a:solidFill>
        <a:ln>
          <a:solidFill>
            <a:schemeClr val="tx1"/>
          </a:solidFill>
        </a:ln>
      </dgm:spPr>
      <dgm:t>
        <a:bodyPr/>
        <a:lstStyle/>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What’s has happened since?</a:t>
          </a:r>
          <a:endParaRPr lang="en-GB" sz="1500" b="0" i="0" u="none" dirty="0" smtClean="0">
            <a:solidFill>
              <a:schemeClr val="tx1"/>
            </a:solidFill>
            <a:effectLst/>
          </a:endParaRPr>
        </a:p>
        <a:p>
          <a:pPr algn="l"/>
          <a:r>
            <a:rPr lang="en-GB" sz="1600" b="0" i="0" u="none" dirty="0" smtClean="0">
              <a:solidFill>
                <a:schemeClr val="tx1"/>
              </a:solidFill>
              <a:effectLst/>
            </a:rPr>
            <a:t>- The report is being finalised and the action plan will be adopted by the Learning &amp; Improvement Subgroup </a:t>
          </a:r>
        </a:p>
        <a:p>
          <a:pPr algn="l"/>
          <a:r>
            <a:rPr lang="en-GB" sz="1600" b="0" i="0" u="none" dirty="0" smtClean="0">
              <a:solidFill>
                <a:schemeClr val="tx1"/>
              </a:solidFill>
              <a:effectLst/>
            </a:rPr>
            <a:t>- Agencies will consider the report and implement recommendations specific to their service area</a:t>
          </a:r>
        </a:p>
        <a:p>
          <a:pPr algn="l"/>
          <a:r>
            <a:rPr lang="en-GB" sz="1600" b="0" i="0" u="none" dirty="0" smtClean="0">
              <a:solidFill>
                <a:schemeClr val="tx1"/>
              </a:solidFill>
              <a:effectLst/>
            </a:rPr>
            <a:t>- Once finalised, the report will be available to access </a:t>
          </a:r>
          <a:r>
            <a:rPr lang="en-GB" sz="1600" b="0" i="0" u="none" dirty="0" smtClean="0">
              <a:solidFill>
                <a:schemeClr val="tx1"/>
              </a:solidFill>
              <a:effectLst/>
              <a:hlinkClick xmlns:r="http://schemas.openxmlformats.org/officeDocument/2006/relationships" r:id="rId1"/>
            </a:rPr>
            <a:t>here</a:t>
          </a:r>
          <a:endParaRPr lang="en-GB" sz="1600" b="0" i="0" u="none" dirty="0" smtClean="0">
            <a:solidFill>
              <a:schemeClr val="tx1"/>
            </a:solidFill>
            <a:effectLst/>
          </a:endParaRPr>
        </a:p>
        <a:p>
          <a:pPr algn="ctr"/>
          <a:endParaRPr lang="en-GB" sz="1500" b="1" i="1" u="sng" dirty="0" smtClean="0">
            <a:solidFill>
              <a:schemeClr val="tx1"/>
            </a:solidFill>
            <a:effectLst>
              <a:outerShdw blurRad="38100" dist="38100" dir="2700000" algn="tl">
                <a:srgbClr val="000000">
                  <a:alpha val="43137"/>
                </a:srgbClr>
              </a:outerShdw>
            </a:effectLst>
          </a:endParaRPr>
        </a:p>
        <a:p>
          <a:pPr algn="ctr"/>
          <a:endParaRPr lang="en-GB" sz="1500" b="1" i="1" u="sng" dirty="0" smtClean="0">
            <a:solidFill>
              <a:schemeClr val="tx1"/>
            </a:solidFill>
            <a:effectLst>
              <a:outerShdw blurRad="38100" dist="38100" dir="2700000" algn="tl">
                <a:srgbClr val="000000">
                  <a:alpha val="43137"/>
                </a:srgbClr>
              </a:outerShdw>
            </a:effectLst>
          </a:endParaRPr>
        </a:p>
        <a:p>
          <a:pPr algn="l"/>
          <a:endParaRPr lang="en-GB" sz="1500" i="0" dirty="0" smtClean="0">
            <a:solidFill>
              <a:schemeClr val="tx1"/>
            </a:solidFill>
            <a:effectLst/>
            <a:latin typeface="+mn-lt"/>
            <a:cs typeface="Times New Roman" panose="02020603050405020304" pitchFamily="18" charset="0"/>
          </a:endParaRPr>
        </a:p>
        <a:p>
          <a:pPr algn="l"/>
          <a:endParaRPr lang="en-GB" sz="1500" i="0" dirty="0" smtClean="0">
            <a:solidFill>
              <a:schemeClr val="tx1"/>
            </a:solidFill>
            <a:effectLst/>
            <a:latin typeface="+mn-lt"/>
            <a:cs typeface="Times New Roman" panose="02020603050405020304" pitchFamily="18" charset="0"/>
          </a:endParaRPr>
        </a:p>
        <a:p>
          <a:pPr algn="l"/>
          <a:endParaRPr lang="en-GB" sz="1500" i="0" dirty="0" smtClean="0">
            <a:solidFill>
              <a:schemeClr val="tx1"/>
            </a:solidFill>
            <a:effectLst/>
            <a:latin typeface="+mn-lt"/>
            <a:cs typeface="Times New Roman" panose="02020603050405020304" pitchFamily="18" charset="0"/>
          </a:endParaRPr>
        </a:p>
        <a:p>
          <a:pPr algn="l"/>
          <a:endParaRPr lang="en-GB" sz="1500" i="0" dirty="0" smtClean="0">
            <a:solidFill>
              <a:schemeClr val="tx1"/>
            </a:solidFill>
            <a:effectLst/>
            <a:latin typeface="+mn-lt"/>
            <a:cs typeface="Times New Roman" panose="02020603050405020304" pitchFamily="18" charset="0"/>
          </a:endParaRPr>
        </a:p>
        <a:p>
          <a:pPr algn="l"/>
          <a:endParaRPr lang="en-GB" sz="1150" dirty="0"/>
        </a:p>
      </dgm:t>
    </dgm:pt>
    <dgm:pt modelId="{C5CE4122-33D8-413C-AB45-7146E5326897}" type="parTrans" cxnId="{D0E3A4EE-67B5-4D74-86D3-EED3B24FBDB3}">
      <dgm:prSet/>
      <dgm:spPr/>
      <dgm:t>
        <a:bodyPr/>
        <a:lstStyle/>
        <a:p>
          <a:endParaRPr lang="en-GB"/>
        </a:p>
      </dgm:t>
    </dgm:pt>
    <dgm:pt modelId="{7EFFCC0F-23D2-49F9-A33C-00E028364AA3}" type="sibTrans" cxnId="{D0E3A4EE-67B5-4D74-86D3-EED3B24FBDB3}">
      <dgm:prSet/>
      <dgm:spPr>
        <a:solidFill>
          <a:srgbClr val="FF0000"/>
        </a:solidFill>
        <a:ln w="19050">
          <a:solidFill>
            <a:schemeClr val="tx1"/>
          </a:solidFill>
        </a:ln>
      </dgm:spPr>
      <dgm:t>
        <a:bodyPr/>
        <a:lstStyle/>
        <a:p>
          <a:endParaRPr lang="en-GB"/>
        </a:p>
      </dgm:t>
    </dgm:pt>
    <dgm:pt modelId="{9B46C64B-B185-43B9-BD4A-F57BD930F9AF}">
      <dgm:prSet phldrT="[Text]" custT="1"/>
      <dgm:spPr>
        <a:solidFill>
          <a:schemeClr val="accent6">
            <a:lumMod val="60000"/>
            <a:lumOff val="40000"/>
          </a:schemeClr>
        </a:solidFill>
        <a:ln>
          <a:solidFill>
            <a:schemeClr val="tx1"/>
          </a:solidFill>
        </a:ln>
      </dgm:spPr>
      <dgm:t>
        <a:bodyPr/>
        <a:lstStyle/>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Issues and/or Actions for Practitioners</a:t>
          </a:r>
          <a:endParaRPr lang="en-GB" sz="1500" b="0" i="0" u="none" dirty="0" smtClean="0">
            <a:effectLst/>
          </a:endParaRPr>
        </a:p>
        <a:p>
          <a:pPr algn="l"/>
          <a:r>
            <a:rPr lang="en-GB" sz="1600" b="0" i="0" u="none" dirty="0" smtClean="0">
              <a:solidFill>
                <a:schemeClr val="tx1"/>
              </a:solidFill>
              <a:effectLst/>
            </a:rPr>
            <a:t>- Services working across a case agreeing whether a young person was a victim or committing offences of their own violation</a:t>
          </a:r>
        </a:p>
        <a:p>
          <a:pPr algn="l"/>
          <a:r>
            <a:rPr lang="en-GB" sz="1600" b="0" i="0" u="none" dirty="0" smtClean="0">
              <a:solidFill>
                <a:schemeClr val="tx1"/>
              </a:solidFill>
              <a:effectLst/>
            </a:rPr>
            <a:t>- Frontline 0-19 HDFT &amp; Voluntary Agency staff did not always have sight of a young person’s child exploitation risk assessment</a:t>
          </a:r>
        </a:p>
        <a:p>
          <a:pPr algn="l"/>
          <a:endParaRPr lang="en-GB" sz="1500" b="0" i="0" u="none" dirty="0" smtClean="0">
            <a:solidFill>
              <a:schemeClr val="tx1"/>
            </a:solidFill>
            <a:effectLst/>
          </a:endParaRPr>
        </a:p>
        <a:p>
          <a:pPr algn="l"/>
          <a:endParaRPr lang="en-GB" sz="1500" b="0" i="0" u="none" dirty="0" smtClean="0">
            <a:solidFill>
              <a:schemeClr val="tx1"/>
            </a:solidFill>
            <a:effectLst/>
          </a:endParaRPr>
        </a:p>
        <a:p>
          <a:pPr algn="l"/>
          <a:endParaRPr lang="en-GB" sz="1500" b="0" i="0" u="none" dirty="0" smtClean="0">
            <a:solidFill>
              <a:schemeClr val="tx1"/>
            </a:solidFill>
            <a:effectLst/>
          </a:endParaRPr>
        </a:p>
        <a:p>
          <a:pPr algn="l"/>
          <a:endParaRPr lang="en-GB" sz="1500" b="0" i="0" u="none" dirty="0" smtClean="0">
            <a:solidFill>
              <a:schemeClr val="tx1"/>
            </a:solidFill>
            <a:effectLst/>
          </a:endParaRPr>
        </a:p>
        <a:p>
          <a:pPr algn="l"/>
          <a:endParaRPr lang="en-GB" sz="1500" b="0" i="0" u="none" dirty="0" smtClean="0">
            <a:solidFill>
              <a:schemeClr val="tx1"/>
            </a:solidFill>
            <a:effectLst/>
          </a:endParaRPr>
        </a:p>
        <a:p>
          <a:pPr algn="ctr"/>
          <a:endParaRPr lang="en-GB" sz="1500" b="0" i="0" u="none" dirty="0" smtClean="0">
            <a:effectLst/>
          </a:endParaRPr>
        </a:p>
        <a:p>
          <a:pPr algn="ctr"/>
          <a:endParaRPr lang="en-GB" sz="1500" b="0" i="0" u="none" dirty="0" smtClean="0">
            <a:effectLst/>
          </a:endParaRPr>
        </a:p>
        <a:p>
          <a:pPr algn="ctr"/>
          <a:endParaRPr lang="en-GB" sz="1500" b="0" i="0" u="none" dirty="0" smtClean="0">
            <a:effectLst/>
          </a:endParaRPr>
        </a:p>
        <a:p>
          <a:pPr algn="ctr"/>
          <a:endParaRPr lang="en-GB" sz="1500" b="0" i="0" u="none" dirty="0" smtClean="0">
            <a:effectLst/>
          </a:endParaRPr>
        </a:p>
        <a:p>
          <a:pPr algn="ctr"/>
          <a:endParaRPr lang="en-GB" sz="15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dgm:t>
    </dgm:pt>
    <dgm:pt modelId="{CDA3F589-192E-425A-9B15-77D82A65A240}" type="parTrans" cxnId="{9851D962-10FD-442B-BE8B-2A4F9703B5C6}">
      <dgm:prSet/>
      <dgm:spPr/>
      <dgm:t>
        <a:bodyPr/>
        <a:lstStyle/>
        <a:p>
          <a:endParaRPr lang="en-GB"/>
        </a:p>
      </dgm:t>
    </dgm:pt>
    <dgm:pt modelId="{E03677CD-82B8-4A53-99E1-B0147BE95C63}" type="sibTrans" cxnId="{9851D962-10FD-442B-BE8B-2A4F9703B5C6}">
      <dgm:prSet/>
      <dgm:spPr>
        <a:solidFill>
          <a:srgbClr val="FFFF00"/>
        </a:solidFill>
        <a:ln w="19050">
          <a:solidFill>
            <a:schemeClr val="tx1"/>
          </a:solidFill>
        </a:ln>
      </dgm:spPr>
      <dgm:t>
        <a:bodyPr/>
        <a:lstStyle/>
        <a:p>
          <a:endParaRPr lang="en-GB"/>
        </a:p>
      </dgm:t>
    </dgm:pt>
    <dgm:pt modelId="{5E207861-3276-4344-B43B-4AA457EE57DB}" type="pres">
      <dgm:prSet presAssocID="{40172C76-AC9B-4809-AAD8-788E4CAF62EE}" presName="cycle" presStyleCnt="0">
        <dgm:presLayoutVars>
          <dgm:dir/>
          <dgm:resizeHandles val="exact"/>
        </dgm:presLayoutVars>
      </dgm:prSet>
      <dgm:spPr/>
      <dgm:t>
        <a:bodyPr/>
        <a:lstStyle/>
        <a:p>
          <a:endParaRPr lang="en-GB"/>
        </a:p>
      </dgm:t>
    </dgm:pt>
    <dgm:pt modelId="{CA3B4DBD-0480-4ED1-8AC2-64310D56E40F}" type="pres">
      <dgm:prSet presAssocID="{CE6DBDBC-C8EB-406E-A480-B67E2532AEE4}" presName="node" presStyleLbl="node1" presStyleIdx="0" presStyleCnt="4" custScaleX="195502" custScaleY="163899" custRadScaleRad="238260" custRadScaleInc="237790">
        <dgm:presLayoutVars>
          <dgm:bulletEnabled val="1"/>
        </dgm:presLayoutVars>
      </dgm:prSet>
      <dgm:spPr>
        <a:prstGeom prst="round1Rect">
          <a:avLst/>
        </a:prstGeom>
      </dgm:spPr>
      <dgm:t>
        <a:bodyPr/>
        <a:lstStyle/>
        <a:p>
          <a:endParaRPr lang="en-GB"/>
        </a:p>
      </dgm:t>
    </dgm:pt>
    <dgm:pt modelId="{A923A03F-D424-4F29-96EA-2680F72CBA9F}" type="pres">
      <dgm:prSet presAssocID="{72734588-CFF1-46FD-876C-8DA5D5C9BB19}" presName="sibTrans" presStyleLbl="sibTrans2D1" presStyleIdx="0" presStyleCnt="4" custAng="13632678" custScaleX="297583" custScaleY="184650" custLinFactX="100000" custLinFactY="-70406" custLinFactNeighborX="143100" custLinFactNeighborY="-100000"/>
      <dgm:spPr>
        <a:prstGeom prst="bentArrow">
          <a:avLst/>
        </a:prstGeom>
      </dgm:spPr>
      <dgm:t>
        <a:bodyPr/>
        <a:lstStyle/>
        <a:p>
          <a:endParaRPr lang="en-GB"/>
        </a:p>
      </dgm:t>
    </dgm:pt>
    <dgm:pt modelId="{B5127001-83BE-469D-947E-3217832622C2}" type="pres">
      <dgm:prSet presAssocID="{72734588-CFF1-46FD-876C-8DA5D5C9BB19}" presName="connectorText" presStyleLbl="sibTrans2D1" presStyleIdx="0" presStyleCnt="4"/>
      <dgm:spPr/>
      <dgm:t>
        <a:bodyPr/>
        <a:lstStyle/>
        <a:p>
          <a:endParaRPr lang="en-GB"/>
        </a:p>
      </dgm:t>
    </dgm:pt>
    <dgm:pt modelId="{07204893-79C4-483A-A131-3C1EE5886B07}" type="pres">
      <dgm:prSet presAssocID="{C8291734-4178-4942-9248-DF14A62A3CFA}" presName="node" presStyleLbl="node1" presStyleIdx="1" presStyleCnt="4" custScaleX="171080" custScaleY="163637" custRadScaleRad="104627" custRadScaleInc="-87371">
        <dgm:presLayoutVars>
          <dgm:bulletEnabled val="1"/>
        </dgm:presLayoutVars>
      </dgm:prSet>
      <dgm:spPr>
        <a:prstGeom prst="round1Rect">
          <a:avLst/>
        </a:prstGeom>
      </dgm:spPr>
      <dgm:t>
        <a:bodyPr/>
        <a:lstStyle/>
        <a:p>
          <a:endParaRPr lang="en-GB"/>
        </a:p>
      </dgm:t>
    </dgm:pt>
    <dgm:pt modelId="{C0E88219-ED39-4EE8-8CB8-E7249609B9F8}" type="pres">
      <dgm:prSet presAssocID="{DC1B5C9E-7EC9-4DD8-A6CC-51E99CBC5B0A}" presName="sibTrans" presStyleLbl="sibTrans2D1" presStyleIdx="1" presStyleCnt="4" custAng="5411187" custScaleY="215078" custLinFactX="-99771" custLinFactY="178490" custLinFactNeighborX="-100000" custLinFactNeighborY="200000"/>
      <dgm:spPr>
        <a:prstGeom prst="bentArrow">
          <a:avLst/>
        </a:prstGeom>
      </dgm:spPr>
      <dgm:t>
        <a:bodyPr/>
        <a:lstStyle/>
        <a:p>
          <a:endParaRPr lang="en-GB"/>
        </a:p>
      </dgm:t>
    </dgm:pt>
    <dgm:pt modelId="{5EB9EBC5-41C0-4FD0-A5E7-A639008DD545}" type="pres">
      <dgm:prSet presAssocID="{DC1B5C9E-7EC9-4DD8-A6CC-51E99CBC5B0A}" presName="connectorText" presStyleLbl="sibTrans2D1" presStyleIdx="1" presStyleCnt="4"/>
      <dgm:spPr/>
      <dgm:t>
        <a:bodyPr/>
        <a:lstStyle/>
        <a:p>
          <a:endParaRPr lang="en-GB"/>
        </a:p>
      </dgm:t>
    </dgm:pt>
    <dgm:pt modelId="{7259CECE-204D-4A0C-A21D-666BF374F623}" type="pres">
      <dgm:prSet presAssocID="{537E6565-B0F3-4060-811A-C674F3211C4B}" presName="node" presStyleLbl="node1" presStyleIdx="2" presStyleCnt="4" custScaleX="171080" custScaleY="162672" custRadScaleRad="235674" custRadScaleInc="238162">
        <dgm:presLayoutVars>
          <dgm:bulletEnabled val="1"/>
        </dgm:presLayoutVars>
      </dgm:prSet>
      <dgm:spPr>
        <a:prstGeom prst="round1Rect">
          <a:avLst/>
        </a:prstGeom>
      </dgm:spPr>
      <dgm:t>
        <a:bodyPr/>
        <a:lstStyle/>
        <a:p>
          <a:endParaRPr lang="en-GB"/>
        </a:p>
      </dgm:t>
    </dgm:pt>
    <dgm:pt modelId="{E04CCD51-D72F-4EAA-8A3D-8EBA5CE68EF9}" type="pres">
      <dgm:prSet presAssocID="{7EFFCC0F-23D2-49F9-A33C-00E028364AA3}" presName="sibTrans" presStyleLbl="sibTrans2D1" presStyleIdx="2" presStyleCnt="4" custAng="18950451" custScaleX="536313" custLinFactX="229810" custLinFactY="-100000" custLinFactNeighborX="300000" custLinFactNeighborY="-143586"/>
      <dgm:spPr/>
      <dgm:t>
        <a:bodyPr/>
        <a:lstStyle/>
        <a:p>
          <a:endParaRPr lang="en-GB"/>
        </a:p>
      </dgm:t>
    </dgm:pt>
    <dgm:pt modelId="{76F4486A-26CD-4002-AF99-3A8562A41473}" type="pres">
      <dgm:prSet presAssocID="{7EFFCC0F-23D2-49F9-A33C-00E028364AA3}" presName="connectorText" presStyleLbl="sibTrans2D1" presStyleIdx="2" presStyleCnt="4"/>
      <dgm:spPr/>
      <dgm:t>
        <a:bodyPr/>
        <a:lstStyle/>
        <a:p>
          <a:endParaRPr lang="en-GB"/>
        </a:p>
      </dgm:t>
    </dgm:pt>
    <dgm:pt modelId="{DE4B0E5F-D072-4AA1-AC7C-BFD12A3390C4}" type="pres">
      <dgm:prSet presAssocID="{9B46C64B-B185-43B9-BD4A-F57BD930F9AF}" presName="node" presStyleLbl="node1" presStyleIdx="3" presStyleCnt="4" custScaleX="185964" custScaleY="170638" custRadScaleRad="108462" custRadScaleInc="-84053">
        <dgm:presLayoutVars>
          <dgm:bulletEnabled val="1"/>
        </dgm:presLayoutVars>
      </dgm:prSet>
      <dgm:spPr>
        <a:prstGeom prst="round1Rect">
          <a:avLst/>
        </a:prstGeom>
      </dgm:spPr>
      <dgm:t>
        <a:bodyPr/>
        <a:lstStyle/>
        <a:p>
          <a:endParaRPr lang="en-GB"/>
        </a:p>
      </dgm:t>
    </dgm:pt>
    <dgm:pt modelId="{FFCD9527-FB2A-464B-9E6C-A0C7648949D2}" type="pres">
      <dgm:prSet presAssocID="{E03677CD-82B8-4A53-99E1-B0147BE95C63}" presName="sibTrans" presStyleLbl="sibTrans2D1" presStyleIdx="3" presStyleCnt="4" custAng="10800424" custScaleX="138850" custLinFactNeighborX="6370" custLinFactNeighborY="33191"/>
      <dgm:spPr/>
      <dgm:t>
        <a:bodyPr/>
        <a:lstStyle/>
        <a:p>
          <a:endParaRPr lang="en-GB"/>
        </a:p>
      </dgm:t>
    </dgm:pt>
    <dgm:pt modelId="{1D03CF0E-56C1-4F72-827B-5ED01C6425E2}" type="pres">
      <dgm:prSet presAssocID="{E03677CD-82B8-4A53-99E1-B0147BE95C63}" presName="connectorText" presStyleLbl="sibTrans2D1" presStyleIdx="3" presStyleCnt="4"/>
      <dgm:spPr/>
      <dgm:t>
        <a:bodyPr/>
        <a:lstStyle/>
        <a:p>
          <a:endParaRPr lang="en-GB"/>
        </a:p>
      </dgm:t>
    </dgm:pt>
  </dgm:ptLst>
  <dgm:cxnLst>
    <dgm:cxn modelId="{4D754217-EC11-4E05-869E-19829DC16728}" srcId="{40172C76-AC9B-4809-AAD8-788E4CAF62EE}" destId="{CE6DBDBC-C8EB-406E-A480-B67E2532AEE4}" srcOrd="0" destOrd="0" parTransId="{587019B3-C496-4929-84C3-FB5888B80DEA}" sibTransId="{72734588-CFF1-46FD-876C-8DA5D5C9BB19}"/>
    <dgm:cxn modelId="{61258982-1FC4-4A65-897C-3AD7EED5A097}" type="presOf" srcId="{72734588-CFF1-46FD-876C-8DA5D5C9BB19}" destId="{B5127001-83BE-469D-947E-3217832622C2}" srcOrd="1" destOrd="0" presId="urn:microsoft.com/office/officeart/2005/8/layout/cycle2"/>
    <dgm:cxn modelId="{83C7D7D4-B869-42F1-971A-E9C4E6D0C2C2}" type="presOf" srcId="{72734588-CFF1-46FD-876C-8DA5D5C9BB19}" destId="{A923A03F-D424-4F29-96EA-2680F72CBA9F}" srcOrd="0" destOrd="0" presId="urn:microsoft.com/office/officeart/2005/8/layout/cycle2"/>
    <dgm:cxn modelId="{29414E8D-DC83-46FA-B0A3-3048770C433C}" type="presOf" srcId="{DC1B5C9E-7EC9-4DD8-A6CC-51E99CBC5B0A}" destId="{5EB9EBC5-41C0-4FD0-A5E7-A639008DD545}" srcOrd="1" destOrd="0" presId="urn:microsoft.com/office/officeart/2005/8/layout/cycle2"/>
    <dgm:cxn modelId="{EC1E3576-40A6-4743-976D-ADED7C23C721}" type="presOf" srcId="{C8291734-4178-4942-9248-DF14A62A3CFA}" destId="{07204893-79C4-483A-A131-3C1EE5886B07}" srcOrd="0" destOrd="0" presId="urn:microsoft.com/office/officeart/2005/8/layout/cycle2"/>
    <dgm:cxn modelId="{D0E3A4EE-67B5-4D74-86D3-EED3B24FBDB3}" srcId="{40172C76-AC9B-4809-AAD8-788E4CAF62EE}" destId="{537E6565-B0F3-4060-811A-C674F3211C4B}" srcOrd="2" destOrd="0" parTransId="{C5CE4122-33D8-413C-AB45-7146E5326897}" sibTransId="{7EFFCC0F-23D2-49F9-A33C-00E028364AA3}"/>
    <dgm:cxn modelId="{9F6E32AC-0E77-41B9-9DC7-175988E27174}" type="presOf" srcId="{E03677CD-82B8-4A53-99E1-B0147BE95C63}" destId="{FFCD9527-FB2A-464B-9E6C-A0C7648949D2}" srcOrd="0" destOrd="0" presId="urn:microsoft.com/office/officeart/2005/8/layout/cycle2"/>
    <dgm:cxn modelId="{7281EC42-4C77-42A6-BFF7-46A5C4715405}" type="presOf" srcId="{9B46C64B-B185-43B9-BD4A-F57BD930F9AF}" destId="{DE4B0E5F-D072-4AA1-AC7C-BFD12A3390C4}" srcOrd="0" destOrd="0" presId="urn:microsoft.com/office/officeart/2005/8/layout/cycle2"/>
    <dgm:cxn modelId="{E641C9C2-CB63-4DBA-9226-A090A14C3010}" type="presOf" srcId="{7EFFCC0F-23D2-49F9-A33C-00E028364AA3}" destId="{76F4486A-26CD-4002-AF99-3A8562A41473}" srcOrd="1" destOrd="0" presId="urn:microsoft.com/office/officeart/2005/8/layout/cycle2"/>
    <dgm:cxn modelId="{9851D962-10FD-442B-BE8B-2A4F9703B5C6}" srcId="{40172C76-AC9B-4809-AAD8-788E4CAF62EE}" destId="{9B46C64B-B185-43B9-BD4A-F57BD930F9AF}" srcOrd="3" destOrd="0" parTransId="{CDA3F589-192E-425A-9B15-77D82A65A240}" sibTransId="{E03677CD-82B8-4A53-99E1-B0147BE95C63}"/>
    <dgm:cxn modelId="{B81A73CD-E5A1-4259-B888-C94ECCBB3ACF}" srcId="{40172C76-AC9B-4809-AAD8-788E4CAF62EE}" destId="{C8291734-4178-4942-9248-DF14A62A3CFA}" srcOrd="1" destOrd="0" parTransId="{3F6F9428-EB5F-473E-AE32-A6713202FFCB}" sibTransId="{DC1B5C9E-7EC9-4DD8-A6CC-51E99CBC5B0A}"/>
    <dgm:cxn modelId="{F7025816-55C8-4005-80C3-20AE486C543A}" type="presOf" srcId="{7EFFCC0F-23D2-49F9-A33C-00E028364AA3}" destId="{E04CCD51-D72F-4EAA-8A3D-8EBA5CE68EF9}" srcOrd="0" destOrd="0" presId="urn:microsoft.com/office/officeart/2005/8/layout/cycle2"/>
    <dgm:cxn modelId="{B774AE57-A506-469F-9BAA-F0B6D3DC51EF}" type="presOf" srcId="{537E6565-B0F3-4060-811A-C674F3211C4B}" destId="{7259CECE-204D-4A0C-A21D-666BF374F623}" srcOrd="0" destOrd="0" presId="urn:microsoft.com/office/officeart/2005/8/layout/cycle2"/>
    <dgm:cxn modelId="{F1645406-10EE-4549-8807-FB54DC8E4F9B}" type="presOf" srcId="{E03677CD-82B8-4A53-99E1-B0147BE95C63}" destId="{1D03CF0E-56C1-4F72-827B-5ED01C6425E2}" srcOrd="1" destOrd="0" presId="urn:microsoft.com/office/officeart/2005/8/layout/cycle2"/>
    <dgm:cxn modelId="{D3E827E1-425A-433C-8773-EB74CE3155FA}" type="presOf" srcId="{DC1B5C9E-7EC9-4DD8-A6CC-51E99CBC5B0A}" destId="{C0E88219-ED39-4EE8-8CB8-E7249609B9F8}" srcOrd="0" destOrd="0" presId="urn:microsoft.com/office/officeart/2005/8/layout/cycle2"/>
    <dgm:cxn modelId="{6C680A75-BFF1-4878-94C4-4D23EC98F653}" type="presOf" srcId="{CE6DBDBC-C8EB-406E-A480-B67E2532AEE4}" destId="{CA3B4DBD-0480-4ED1-8AC2-64310D56E40F}" srcOrd="0" destOrd="0" presId="urn:microsoft.com/office/officeart/2005/8/layout/cycle2"/>
    <dgm:cxn modelId="{9DDC67ED-651B-49F9-B48A-A6DC5F94FADF}" type="presOf" srcId="{40172C76-AC9B-4809-AAD8-788E4CAF62EE}" destId="{5E207861-3276-4344-B43B-4AA457EE57DB}" srcOrd="0" destOrd="0" presId="urn:microsoft.com/office/officeart/2005/8/layout/cycle2"/>
    <dgm:cxn modelId="{3A51D653-EAE4-4F47-A4D3-D7D2A93EA4EB}" type="presParOf" srcId="{5E207861-3276-4344-B43B-4AA457EE57DB}" destId="{CA3B4DBD-0480-4ED1-8AC2-64310D56E40F}" srcOrd="0" destOrd="0" presId="urn:microsoft.com/office/officeart/2005/8/layout/cycle2"/>
    <dgm:cxn modelId="{9C3F312E-20C7-4754-B046-AF1B4A4AF53E}" type="presParOf" srcId="{5E207861-3276-4344-B43B-4AA457EE57DB}" destId="{A923A03F-D424-4F29-96EA-2680F72CBA9F}" srcOrd="1" destOrd="0" presId="urn:microsoft.com/office/officeart/2005/8/layout/cycle2"/>
    <dgm:cxn modelId="{123B7882-BD24-4296-B4AC-706A633C23B7}" type="presParOf" srcId="{A923A03F-D424-4F29-96EA-2680F72CBA9F}" destId="{B5127001-83BE-469D-947E-3217832622C2}" srcOrd="0" destOrd="0" presId="urn:microsoft.com/office/officeart/2005/8/layout/cycle2"/>
    <dgm:cxn modelId="{357B4D40-299F-4D28-BC27-39EBF8CF97C6}" type="presParOf" srcId="{5E207861-3276-4344-B43B-4AA457EE57DB}" destId="{07204893-79C4-483A-A131-3C1EE5886B07}" srcOrd="2" destOrd="0" presId="urn:microsoft.com/office/officeart/2005/8/layout/cycle2"/>
    <dgm:cxn modelId="{AE5E0FEA-0896-49E2-87C1-8446709BC97C}" type="presParOf" srcId="{5E207861-3276-4344-B43B-4AA457EE57DB}" destId="{C0E88219-ED39-4EE8-8CB8-E7249609B9F8}" srcOrd="3" destOrd="0" presId="urn:microsoft.com/office/officeart/2005/8/layout/cycle2"/>
    <dgm:cxn modelId="{D05878BB-9D98-4AFC-825C-7805F5AF31BC}" type="presParOf" srcId="{C0E88219-ED39-4EE8-8CB8-E7249609B9F8}" destId="{5EB9EBC5-41C0-4FD0-A5E7-A639008DD545}" srcOrd="0" destOrd="0" presId="urn:microsoft.com/office/officeart/2005/8/layout/cycle2"/>
    <dgm:cxn modelId="{39F99616-7AD7-4E38-94AB-BF9E907A77D3}" type="presParOf" srcId="{5E207861-3276-4344-B43B-4AA457EE57DB}" destId="{7259CECE-204D-4A0C-A21D-666BF374F623}" srcOrd="4" destOrd="0" presId="urn:microsoft.com/office/officeart/2005/8/layout/cycle2"/>
    <dgm:cxn modelId="{457FE587-66E3-40AE-AF15-7BA79AE08C12}" type="presParOf" srcId="{5E207861-3276-4344-B43B-4AA457EE57DB}" destId="{E04CCD51-D72F-4EAA-8A3D-8EBA5CE68EF9}" srcOrd="5" destOrd="0" presId="urn:microsoft.com/office/officeart/2005/8/layout/cycle2"/>
    <dgm:cxn modelId="{816E4288-09C1-4AE1-ABE2-9E4FB31AD68F}" type="presParOf" srcId="{E04CCD51-D72F-4EAA-8A3D-8EBA5CE68EF9}" destId="{76F4486A-26CD-4002-AF99-3A8562A41473}" srcOrd="0" destOrd="0" presId="urn:microsoft.com/office/officeart/2005/8/layout/cycle2"/>
    <dgm:cxn modelId="{62BA20F5-AACE-46F5-9376-D7192B2C821C}" type="presParOf" srcId="{5E207861-3276-4344-B43B-4AA457EE57DB}" destId="{DE4B0E5F-D072-4AA1-AC7C-BFD12A3390C4}" srcOrd="6" destOrd="0" presId="urn:microsoft.com/office/officeart/2005/8/layout/cycle2"/>
    <dgm:cxn modelId="{29A1DEF4-BA17-4B6A-BDC8-B382BDDDA519}" type="presParOf" srcId="{5E207861-3276-4344-B43B-4AA457EE57DB}" destId="{FFCD9527-FB2A-464B-9E6C-A0C7648949D2}" srcOrd="7" destOrd="0" presId="urn:microsoft.com/office/officeart/2005/8/layout/cycle2"/>
    <dgm:cxn modelId="{E1E6F321-3C8E-4415-A090-2AECC00AEDF3}" type="presParOf" srcId="{FFCD9527-FB2A-464B-9E6C-A0C7648949D2}" destId="{1D03CF0E-56C1-4F72-827B-5ED01C6425E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21FC4A-30C0-4250-B221-2F270CE5F58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5F1BF24-8356-410D-B881-1D9AFA3EE67D}">
      <dgm:prSet phldrT="[Text]" custT="1"/>
      <dgm:spPr>
        <a:solidFill>
          <a:srgbClr val="FFFF00"/>
        </a:solidFill>
        <a:ln>
          <a:solidFill>
            <a:schemeClr val="tx1"/>
          </a:solidFill>
        </a:ln>
      </dgm:spPr>
      <dgm:t>
        <a:bodyPr/>
        <a:lstStyle/>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What’s happened since?</a:t>
          </a:r>
        </a:p>
        <a:p>
          <a:pPr algn="l"/>
          <a:r>
            <a:rPr lang="en-GB" sz="1600" b="0" i="0" u="none" dirty="0" smtClean="0">
              <a:solidFill>
                <a:schemeClr val="tx1"/>
              </a:solidFill>
              <a:effectLst/>
            </a:rPr>
            <a:t>- Headteachers should use results of their audits as part of their development plan</a:t>
          </a:r>
        </a:p>
        <a:p>
          <a:pPr algn="l"/>
          <a:r>
            <a:rPr lang="en-GB" sz="1600" b="0" i="0" u="none" dirty="0" smtClean="0">
              <a:solidFill>
                <a:schemeClr val="tx1"/>
              </a:solidFill>
              <a:effectLst/>
            </a:rPr>
            <a:t>- A detailed report &amp; presentation is available </a:t>
          </a:r>
          <a:r>
            <a:rPr lang="en-GB" sz="1600" b="0" i="0" u="none" dirty="0" smtClean="0">
              <a:solidFill>
                <a:schemeClr val="tx1"/>
              </a:solidFill>
              <a:effectLst/>
              <a:hlinkClick xmlns:r="http://schemas.openxmlformats.org/officeDocument/2006/relationships" r:id="rId1"/>
            </a:rPr>
            <a:t>here</a:t>
          </a:r>
          <a:endParaRPr lang="en-GB" sz="1600" b="0" i="0" u="none" dirty="0" smtClean="0">
            <a:solidFill>
              <a:schemeClr val="tx1"/>
            </a:solidFill>
            <a:effectLst/>
          </a:endParaRPr>
        </a:p>
        <a:p>
          <a:pPr algn="l"/>
          <a:r>
            <a:rPr lang="en-GB" sz="1600" b="0" i="0" u="none" dirty="0" smtClean="0">
              <a:solidFill>
                <a:schemeClr val="tx1"/>
              </a:solidFill>
              <a:effectLst/>
            </a:rPr>
            <a:t>- Audit tool will be reviewed</a:t>
          </a:r>
        </a:p>
        <a:p>
          <a:pPr algn="l"/>
          <a:r>
            <a:rPr lang="en-GB" sz="1600" b="0" i="0" u="none" dirty="0" smtClean="0">
              <a:solidFill>
                <a:schemeClr val="tx1"/>
              </a:solidFill>
              <a:effectLst/>
            </a:rPr>
            <a:t>- Next audit will commence in Nov 2020 and all schools to respond in Mar 2021</a:t>
          </a:r>
        </a:p>
        <a:p>
          <a:pPr algn="l"/>
          <a:endParaRPr lang="en-GB" sz="1600" b="1" i="0" u="none"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l"/>
          <a:endParaRPr lang="en-GB" sz="1200" i="1" dirty="0"/>
        </a:p>
      </dgm:t>
    </dgm:pt>
    <dgm:pt modelId="{AEBE989B-435B-4CC8-BA02-931577264A20}" type="parTrans" cxnId="{67361FD0-9414-4A74-ABDF-27FDD938FDD9}">
      <dgm:prSet/>
      <dgm:spPr/>
      <dgm:t>
        <a:bodyPr/>
        <a:lstStyle/>
        <a:p>
          <a:endParaRPr lang="en-GB"/>
        </a:p>
      </dgm:t>
    </dgm:pt>
    <dgm:pt modelId="{7537E44D-1334-4778-8489-D3C57F12B75F}" type="sibTrans" cxnId="{67361FD0-9414-4A74-ABDF-27FDD938FDD9}">
      <dgm:prSet/>
      <dgm:spPr>
        <a:solidFill>
          <a:schemeClr val="tx2">
            <a:lumMod val="60000"/>
            <a:lumOff val="40000"/>
          </a:schemeClr>
        </a:solidFill>
        <a:ln w="19050">
          <a:solidFill>
            <a:schemeClr val="tx1"/>
          </a:solidFill>
        </a:ln>
      </dgm:spPr>
      <dgm:t>
        <a:bodyPr/>
        <a:lstStyle/>
        <a:p>
          <a:endParaRPr lang="en-GB"/>
        </a:p>
      </dgm:t>
    </dgm:pt>
    <dgm:pt modelId="{EFE9B428-480D-4200-80D2-840F868AD04D}">
      <dgm:prSet phldrT="[Text]" custT="1"/>
      <dgm:spPr>
        <a:solidFill>
          <a:schemeClr val="accent6">
            <a:lumMod val="60000"/>
            <a:lumOff val="40000"/>
          </a:schemeClr>
        </a:solidFill>
        <a:ln>
          <a:solidFill>
            <a:schemeClr val="tx1"/>
          </a:solidFill>
        </a:ln>
      </dgm:spPr>
      <dgm:t>
        <a:bodyPr/>
        <a:lstStyle/>
        <a:p>
          <a:pPr algn="ctr"/>
          <a:endParaRPr lang="en-GB" sz="1600" b="1" i="0" u="sng" dirty="0" smtClean="0">
            <a:effectLst>
              <a:outerShdw blurRad="38100" dist="38100" dir="2700000" algn="tl">
                <a:srgbClr val="000000">
                  <a:alpha val="43137"/>
                </a:srgbClr>
              </a:outerShdw>
            </a:effectLst>
          </a:endParaRPr>
        </a:p>
        <a:p>
          <a:pPr algn="ctr"/>
          <a:endParaRPr lang="en-GB" sz="1600" b="1" i="0" u="sng" dirty="0" smtClean="0">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Issues for Schools</a:t>
          </a:r>
        </a:p>
        <a:p>
          <a:pPr algn="ctr"/>
          <a:endParaRPr lang="en-GB" sz="1600" b="1" i="1" u="sng" dirty="0" smtClean="0">
            <a:solidFill>
              <a:schemeClr val="tx1"/>
            </a:solidFill>
            <a:effectLst>
              <a:outerShdw blurRad="38100" dist="38100" dir="2700000" algn="tl">
                <a:srgbClr val="000000">
                  <a:alpha val="43137"/>
                </a:srgbClr>
              </a:outerShdw>
            </a:effectLst>
          </a:endParaRPr>
        </a:p>
        <a:p>
          <a:pPr algn="l"/>
          <a:r>
            <a:rPr lang="en-GB" sz="1600" b="0" i="0" u="none" dirty="0" smtClean="0">
              <a:solidFill>
                <a:schemeClr val="tx1"/>
              </a:solidFill>
              <a:effectLst/>
            </a:rPr>
            <a:t>- Training around specific topics such as Criminal Exploitation &amp; County Lines </a:t>
          </a:r>
        </a:p>
        <a:p>
          <a:pPr algn="l"/>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l"/>
          <a:endParaRPr lang="en-GB" sz="1150" i="0" dirty="0">
            <a:effectLst>
              <a:outerShdw blurRad="38100" dist="38100" dir="2700000" algn="tl">
                <a:srgbClr val="000000">
                  <a:alpha val="43137"/>
                </a:srgbClr>
              </a:outerShdw>
            </a:effectLst>
          </a:endParaRPr>
        </a:p>
      </dgm:t>
    </dgm:pt>
    <dgm:pt modelId="{8AF1A42B-86D6-4F67-8FD5-48E6751E7343}" type="parTrans" cxnId="{F97856A3-38BC-49F5-9F52-4196C63BDAFF}">
      <dgm:prSet/>
      <dgm:spPr/>
      <dgm:t>
        <a:bodyPr/>
        <a:lstStyle/>
        <a:p>
          <a:endParaRPr lang="en-GB"/>
        </a:p>
      </dgm:t>
    </dgm:pt>
    <dgm:pt modelId="{039675D1-FEB4-477D-A5B4-3D7945191079}" type="sibTrans" cxnId="{F97856A3-38BC-49F5-9F52-4196C63BDAFF}">
      <dgm:prSet/>
      <dgm:spPr>
        <a:solidFill>
          <a:srgbClr val="FFFF00"/>
        </a:solidFill>
        <a:ln w="19050">
          <a:solidFill>
            <a:schemeClr val="tx1"/>
          </a:solidFill>
        </a:ln>
      </dgm:spPr>
      <dgm:t>
        <a:bodyPr/>
        <a:lstStyle/>
        <a:p>
          <a:endParaRPr lang="en-GB"/>
        </a:p>
      </dgm:t>
    </dgm:pt>
    <dgm:pt modelId="{95B315EC-DD9B-4E4B-8736-E677B6269077}">
      <dgm:prSet phldrT="[Text]" custT="1"/>
      <dgm:spPr>
        <a:solidFill>
          <a:schemeClr val="accent2">
            <a:lumMod val="60000"/>
            <a:lumOff val="40000"/>
          </a:schemeClr>
        </a:solidFill>
        <a:ln>
          <a:solidFill>
            <a:schemeClr val="tx1"/>
          </a:solidFill>
          <a:round/>
        </a:ln>
      </dgm:spPr>
      <dgm:t>
        <a:bodyPr/>
        <a:lstStyle/>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Areas for Development</a:t>
          </a:r>
        </a:p>
        <a:p>
          <a:pPr algn="l"/>
          <a:r>
            <a:rPr lang="en-GB" sz="1550" b="0" i="0" u="none" dirty="0" smtClean="0">
              <a:solidFill>
                <a:schemeClr val="tx1"/>
              </a:solidFill>
              <a:effectLst/>
            </a:rPr>
            <a:t>- Limited number of schools not keeping register of cases escalated to DSL and/or not maintaining a welfare file on CYP open to services</a:t>
          </a:r>
        </a:p>
        <a:p>
          <a:pPr algn="l"/>
          <a:r>
            <a:rPr lang="en-GB" sz="1550" b="0" i="0" u="none" dirty="0" smtClean="0">
              <a:solidFill>
                <a:schemeClr val="tx1"/>
              </a:solidFill>
              <a:effectLst/>
            </a:rPr>
            <a:t>- Managing Emergency Situations</a:t>
          </a:r>
        </a:p>
        <a:p>
          <a:pPr algn="l"/>
          <a:r>
            <a:rPr lang="en-GB" sz="1550" b="0" i="0" u="none" dirty="0" smtClean="0">
              <a:solidFill>
                <a:schemeClr val="tx1"/>
              </a:solidFill>
              <a:effectLst/>
            </a:rPr>
            <a:t>- Schools having arrangements in place for LAC</a:t>
          </a:r>
        </a:p>
        <a:p>
          <a:pPr algn="l"/>
          <a:r>
            <a:rPr lang="en-GB" sz="1550" b="0" i="0" u="none" dirty="0" smtClean="0">
              <a:solidFill>
                <a:schemeClr val="tx1"/>
              </a:solidFill>
              <a:effectLst/>
            </a:rPr>
            <a:t>- Independent schools reporting hate crimes via technology to the LA</a:t>
          </a:r>
        </a:p>
        <a:p>
          <a:pPr algn="l"/>
          <a:endParaRPr lang="en-GB" sz="1500" b="1" i="0" u="none"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a:p>
          <a:pPr algn="ctr"/>
          <a:endParaRPr lang="en-GB" sz="1600" b="1" i="1" u="sng" dirty="0" smtClean="0">
            <a:effectLst>
              <a:outerShdw blurRad="38100" dist="38100" dir="2700000" algn="tl">
                <a:srgbClr val="000000">
                  <a:alpha val="43137"/>
                </a:srgbClr>
              </a:outerShdw>
            </a:effectLst>
          </a:endParaRPr>
        </a:p>
      </dgm:t>
    </dgm:pt>
    <dgm:pt modelId="{1B924285-88B7-456D-9528-A93EAA4A740D}" type="parTrans" cxnId="{C8C8ABA9-7652-4D2D-B22A-748E469E18E4}">
      <dgm:prSet/>
      <dgm:spPr/>
      <dgm:t>
        <a:bodyPr/>
        <a:lstStyle/>
        <a:p>
          <a:endParaRPr lang="en-GB"/>
        </a:p>
      </dgm:t>
    </dgm:pt>
    <dgm:pt modelId="{72E3C93F-17EE-4F92-ACFE-D3E595828620}" type="sibTrans" cxnId="{C8C8ABA9-7652-4D2D-B22A-748E469E18E4}">
      <dgm:prSet/>
      <dgm:spPr>
        <a:solidFill>
          <a:srgbClr val="00B050"/>
        </a:solidFill>
        <a:ln w="19050">
          <a:solidFill>
            <a:schemeClr val="tx1"/>
          </a:solidFill>
        </a:ln>
      </dgm:spPr>
      <dgm:t>
        <a:bodyPr/>
        <a:lstStyle/>
        <a:p>
          <a:endParaRPr lang="en-GB" dirty="0"/>
        </a:p>
      </dgm:t>
    </dgm:pt>
    <dgm:pt modelId="{28B0B816-80BE-4141-9971-A0283BD2AB81}">
      <dgm:prSet phldrT="[Text]" custT="1"/>
      <dgm:spPr>
        <a:solidFill>
          <a:schemeClr val="tx2">
            <a:lumMod val="60000"/>
            <a:lumOff val="40000"/>
          </a:schemeClr>
        </a:solidFill>
        <a:ln>
          <a:solidFill>
            <a:schemeClr val="tx1"/>
          </a:solidFill>
        </a:ln>
      </dgm:spPr>
      <dgm:t>
        <a:bodyPr/>
        <a:lstStyle/>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0" u="sng" dirty="0" smtClean="0">
            <a:solidFill>
              <a:schemeClr val="tx1"/>
            </a:solidFill>
            <a:effectLst>
              <a:outerShdw blurRad="38100" dist="38100" dir="2700000" algn="tl">
                <a:srgbClr val="000000">
                  <a:alpha val="43137"/>
                </a:srgbClr>
              </a:outerShdw>
            </a:effectLst>
          </a:endParaRPr>
        </a:p>
        <a:p>
          <a:pPr algn="ctr"/>
          <a:r>
            <a:rPr lang="en-GB" sz="1600" b="1" i="0" u="sng" dirty="0" smtClean="0">
              <a:solidFill>
                <a:schemeClr val="tx1"/>
              </a:solidFill>
              <a:effectLst>
                <a:outerShdw blurRad="38100" dist="38100" dir="2700000" algn="tl">
                  <a:srgbClr val="000000">
                    <a:alpha val="43137"/>
                  </a:srgbClr>
                </a:outerShdw>
              </a:effectLst>
            </a:rPr>
            <a:t>Good Practice</a:t>
          </a:r>
        </a:p>
        <a:p>
          <a:pPr algn="l"/>
          <a:r>
            <a:rPr lang="en-GB" sz="1600" b="0" i="0" u="none" dirty="0" smtClean="0">
              <a:solidFill>
                <a:schemeClr val="tx1"/>
              </a:solidFill>
              <a:effectLst/>
            </a:rPr>
            <a:t>- Strong majority of schools have expected safeguarding controls in place</a:t>
          </a:r>
        </a:p>
        <a:p>
          <a:pPr algn="l"/>
          <a:r>
            <a:rPr lang="en-GB" sz="1600" b="0" i="0" u="none" dirty="0" smtClean="0">
              <a:solidFill>
                <a:schemeClr val="tx1"/>
              </a:solidFill>
              <a:effectLst/>
            </a:rPr>
            <a:t>- Improvement to Single Central Record from 2016/17</a:t>
          </a:r>
        </a:p>
        <a:p>
          <a:pPr algn="l"/>
          <a:r>
            <a:rPr lang="en-GB" sz="1600" b="0" i="0" u="none" dirty="0" smtClean="0">
              <a:solidFill>
                <a:schemeClr val="tx1"/>
              </a:solidFill>
              <a:effectLst/>
            </a:rPr>
            <a:t>- E-safety controls well addressed in most schools</a:t>
          </a:r>
        </a:p>
        <a:p>
          <a:pPr algn="l"/>
          <a:r>
            <a:rPr lang="en-GB" sz="1600" b="0" i="0" u="none" dirty="0" smtClean="0">
              <a:solidFill>
                <a:schemeClr val="tx1"/>
              </a:solidFill>
              <a:effectLst/>
            </a:rPr>
            <a:t>- RSE policy either fully implemented or actions in place for most schools</a:t>
          </a: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a:p>
          <a:pPr algn="ctr"/>
          <a:endParaRPr lang="en-GB" sz="1600" b="1" i="1" u="sng" dirty="0" smtClean="0">
            <a:solidFill>
              <a:schemeClr val="tx1"/>
            </a:solidFill>
            <a:effectLst>
              <a:outerShdw blurRad="38100" dist="38100" dir="2700000" algn="tl">
                <a:srgbClr val="000000">
                  <a:alpha val="43137"/>
                </a:srgbClr>
              </a:outerShdw>
            </a:effectLst>
          </a:endParaRPr>
        </a:p>
      </dgm:t>
    </dgm:pt>
    <dgm:pt modelId="{6761C0AF-BE67-4DE9-91A5-0B82CE8B4E49}" type="parTrans" cxnId="{31F26451-8162-4CEB-A89E-70271F532869}">
      <dgm:prSet/>
      <dgm:spPr/>
      <dgm:t>
        <a:bodyPr/>
        <a:lstStyle/>
        <a:p>
          <a:endParaRPr lang="en-GB"/>
        </a:p>
      </dgm:t>
    </dgm:pt>
    <dgm:pt modelId="{B571C974-E385-4C88-AEB5-4BFC06E0AF67}" type="sibTrans" cxnId="{31F26451-8162-4CEB-A89E-70271F532869}">
      <dgm:prSet/>
      <dgm:spPr>
        <a:solidFill>
          <a:srgbClr val="FF0000"/>
        </a:solidFill>
        <a:ln w="19050">
          <a:solidFill>
            <a:schemeClr val="tx1"/>
          </a:solidFill>
        </a:ln>
      </dgm:spPr>
      <dgm:t>
        <a:bodyPr/>
        <a:lstStyle/>
        <a:p>
          <a:endParaRPr lang="en-GB"/>
        </a:p>
      </dgm:t>
    </dgm:pt>
    <dgm:pt modelId="{B7AA90BD-2071-4A18-A85F-CDA1EE8CACAC}" type="pres">
      <dgm:prSet presAssocID="{6321FC4A-30C0-4250-B221-2F270CE5F58D}" presName="cycle" presStyleCnt="0">
        <dgm:presLayoutVars>
          <dgm:dir/>
          <dgm:resizeHandles val="exact"/>
        </dgm:presLayoutVars>
      </dgm:prSet>
      <dgm:spPr/>
      <dgm:t>
        <a:bodyPr/>
        <a:lstStyle/>
        <a:p>
          <a:endParaRPr lang="en-GB"/>
        </a:p>
      </dgm:t>
    </dgm:pt>
    <dgm:pt modelId="{91919990-73CE-4895-8204-AD0ECA0A9550}" type="pres">
      <dgm:prSet presAssocID="{95F1BF24-8356-410D-B881-1D9AFA3EE67D}" presName="node" presStyleLbl="node1" presStyleIdx="0" presStyleCnt="4" custScaleX="175008" custScaleY="168084" custRadScaleRad="233174" custRadScaleInc="-162851">
        <dgm:presLayoutVars>
          <dgm:bulletEnabled val="1"/>
        </dgm:presLayoutVars>
      </dgm:prSet>
      <dgm:spPr>
        <a:prstGeom prst="round1Rect">
          <a:avLst/>
        </a:prstGeom>
      </dgm:spPr>
      <dgm:t>
        <a:bodyPr/>
        <a:lstStyle/>
        <a:p>
          <a:endParaRPr lang="en-GB"/>
        </a:p>
      </dgm:t>
    </dgm:pt>
    <dgm:pt modelId="{83282CC2-2CBB-4E9E-B0D7-6026DF7D819D}" type="pres">
      <dgm:prSet presAssocID="{7537E44D-1334-4778-8489-D3C57F12B75F}" presName="sibTrans" presStyleLbl="sibTrans2D1" presStyleIdx="0" presStyleCnt="4" custAng="13844368" custScaleX="322595" custScaleY="204632" custLinFactX="-100000" custLinFactY="89489" custLinFactNeighborX="-133807" custLinFactNeighborY="100000"/>
      <dgm:spPr>
        <a:prstGeom prst="bentArrow">
          <a:avLst/>
        </a:prstGeom>
      </dgm:spPr>
      <dgm:t>
        <a:bodyPr/>
        <a:lstStyle/>
        <a:p>
          <a:endParaRPr lang="en-GB"/>
        </a:p>
      </dgm:t>
    </dgm:pt>
    <dgm:pt modelId="{3269C834-F8D9-471D-BA73-C3E57D696DDC}" type="pres">
      <dgm:prSet presAssocID="{7537E44D-1334-4778-8489-D3C57F12B75F}" presName="connectorText" presStyleLbl="sibTrans2D1" presStyleIdx="0" presStyleCnt="4"/>
      <dgm:spPr/>
      <dgm:t>
        <a:bodyPr/>
        <a:lstStyle/>
        <a:p>
          <a:endParaRPr lang="en-GB"/>
        </a:p>
      </dgm:t>
    </dgm:pt>
    <dgm:pt modelId="{F896C3B1-96F6-470D-9F08-E10C7BE425EC}" type="pres">
      <dgm:prSet presAssocID="{EFE9B428-480D-4200-80D2-840F868AD04D}" presName="node" presStyleLbl="node1" presStyleIdx="1" presStyleCnt="4" custScaleX="173948" custScaleY="169580" custRadScaleRad="92110" custRadScaleInc="305741">
        <dgm:presLayoutVars>
          <dgm:bulletEnabled val="1"/>
        </dgm:presLayoutVars>
      </dgm:prSet>
      <dgm:spPr>
        <a:prstGeom prst="round1Rect">
          <a:avLst/>
        </a:prstGeom>
      </dgm:spPr>
      <dgm:t>
        <a:bodyPr/>
        <a:lstStyle/>
        <a:p>
          <a:endParaRPr lang="en-GB"/>
        </a:p>
      </dgm:t>
    </dgm:pt>
    <dgm:pt modelId="{A3C5F8E2-7A71-4BB8-979A-991B6EDA14A9}" type="pres">
      <dgm:prSet presAssocID="{039675D1-FEB4-477D-A5B4-3D7945191079}" presName="sibTrans" presStyleLbl="sibTrans2D1" presStyleIdx="1" presStyleCnt="4" custAng="10800204" custScaleX="142514" custLinFactNeighborX="4412" custLinFactNeighborY="49003"/>
      <dgm:spPr/>
      <dgm:t>
        <a:bodyPr/>
        <a:lstStyle/>
        <a:p>
          <a:endParaRPr lang="en-GB"/>
        </a:p>
      </dgm:t>
    </dgm:pt>
    <dgm:pt modelId="{86EE33CB-96F8-4D86-A1CE-61AC4ED5EE6B}" type="pres">
      <dgm:prSet presAssocID="{039675D1-FEB4-477D-A5B4-3D7945191079}" presName="connectorText" presStyleLbl="sibTrans2D1" presStyleIdx="1" presStyleCnt="4"/>
      <dgm:spPr/>
      <dgm:t>
        <a:bodyPr/>
        <a:lstStyle/>
        <a:p>
          <a:endParaRPr lang="en-GB"/>
        </a:p>
      </dgm:t>
    </dgm:pt>
    <dgm:pt modelId="{FFA7C262-02C9-42FD-9657-9A1B45D0A91A}" type="pres">
      <dgm:prSet presAssocID="{95B315EC-DD9B-4E4B-8736-E677B6269077}" presName="node" presStyleLbl="node1" presStyleIdx="2" presStyleCnt="4" custScaleX="186683" custScaleY="168140" custRadScaleRad="256616" custRadScaleInc="-169071">
        <dgm:presLayoutVars>
          <dgm:bulletEnabled val="1"/>
        </dgm:presLayoutVars>
      </dgm:prSet>
      <dgm:spPr>
        <a:prstGeom prst="round1Rect">
          <a:avLst/>
        </a:prstGeom>
      </dgm:spPr>
      <dgm:t>
        <a:bodyPr/>
        <a:lstStyle/>
        <a:p>
          <a:endParaRPr lang="en-GB"/>
        </a:p>
      </dgm:t>
    </dgm:pt>
    <dgm:pt modelId="{33C355AF-B5DF-4E4C-923F-A3D08550FA9C}" type="pres">
      <dgm:prSet presAssocID="{72E3C93F-17EE-4F92-ACFE-D3E595828620}" presName="sibTrans" presStyleLbl="sibTrans2D1" presStyleIdx="2" presStyleCnt="4" custAng="13788972" custScaleX="326291" custScaleY="165635" custLinFactX="100000" custLinFactY="-78842" custLinFactNeighborX="113971" custLinFactNeighborY="-100000"/>
      <dgm:spPr>
        <a:prstGeom prst="bentArrow">
          <a:avLst/>
        </a:prstGeom>
      </dgm:spPr>
      <dgm:t>
        <a:bodyPr/>
        <a:lstStyle/>
        <a:p>
          <a:endParaRPr lang="en-GB"/>
        </a:p>
      </dgm:t>
    </dgm:pt>
    <dgm:pt modelId="{5E8E0325-14B9-46D3-9BF1-815AD1497879}" type="pres">
      <dgm:prSet presAssocID="{72E3C93F-17EE-4F92-ACFE-D3E595828620}" presName="connectorText" presStyleLbl="sibTrans2D1" presStyleIdx="2" presStyleCnt="4"/>
      <dgm:spPr/>
      <dgm:t>
        <a:bodyPr/>
        <a:lstStyle/>
        <a:p>
          <a:endParaRPr lang="en-GB"/>
        </a:p>
      </dgm:t>
    </dgm:pt>
    <dgm:pt modelId="{DE52B944-44AD-46AD-B1CD-04E07BD4DAC0}" type="pres">
      <dgm:prSet presAssocID="{28B0B816-80BE-4141-9971-A0283BD2AB81}" presName="node" presStyleLbl="node1" presStyleIdx="3" presStyleCnt="4" custScaleX="175912" custScaleY="167553" custRadScaleRad="110074" custRadScaleInc="317337">
        <dgm:presLayoutVars>
          <dgm:bulletEnabled val="1"/>
        </dgm:presLayoutVars>
      </dgm:prSet>
      <dgm:spPr>
        <a:prstGeom prst="round1Rect">
          <a:avLst/>
        </a:prstGeom>
      </dgm:spPr>
      <dgm:t>
        <a:bodyPr/>
        <a:lstStyle/>
        <a:p>
          <a:endParaRPr lang="en-GB"/>
        </a:p>
      </dgm:t>
    </dgm:pt>
    <dgm:pt modelId="{8178700E-1D4F-4D64-8587-1FF175E0E9A3}" type="pres">
      <dgm:prSet presAssocID="{B571C974-E385-4C88-AEB5-4BFC06E0AF67}" presName="sibTrans" presStyleLbl="sibTrans2D1" presStyleIdx="3" presStyleCnt="4" custAng="10796503" custScaleX="110619" custLinFactNeighborX="-8003" custLinFactNeighborY="-36612"/>
      <dgm:spPr/>
      <dgm:t>
        <a:bodyPr/>
        <a:lstStyle/>
        <a:p>
          <a:endParaRPr lang="en-GB"/>
        </a:p>
      </dgm:t>
    </dgm:pt>
    <dgm:pt modelId="{687085C3-6F00-4E7F-95DA-E71BC59256F7}" type="pres">
      <dgm:prSet presAssocID="{B571C974-E385-4C88-AEB5-4BFC06E0AF67}" presName="connectorText" presStyleLbl="sibTrans2D1" presStyleIdx="3" presStyleCnt="4"/>
      <dgm:spPr/>
      <dgm:t>
        <a:bodyPr/>
        <a:lstStyle/>
        <a:p>
          <a:endParaRPr lang="en-GB"/>
        </a:p>
      </dgm:t>
    </dgm:pt>
  </dgm:ptLst>
  <dgm:cxnLst>
    <dgm:cxn modelId="{D7CDDB5B-2351-4F44-A790-361226014147}" type="presOf" srcId="{B571C974-E385-4C88-AEB5-4BFC06E0AF67}" destId="{8178700E-1D4F-4D64-8587-1FF175E0E9A3}" srcOrd="0" destOrd="0" presId="urn:microsoft.com/office/officeart/2005/8/layout/cycle2"/>
    <dgm:cxn modelId="{AE60D943-BF39-4AC9-9254-3B14B239718A}" type="presOf" srcId="{72E3C93F-17EE-4F92-ACFE-D3E595828620}" destId="{33C355AF-B5DF-4E4C-923F-A3D08550FA9C}" srcOrd="0" destOrd="0" presId="urn:microsoft.com/office/officeart/2005/8/layout/cycle2"/>
    <dgm:cxn modelId="{83623754-82A7-4A49-BFB5-942A9F50B58D}" type="presOf" srcId="{6321FC4A-30C0-4250-B221-2F270CE5F58D}" destId="{B7AA90BD-2071-4A18-A85F-CDA1EE8CACAC}" srcOrd="0" destOrd="0" presId="urn:microsoft.com/office/officeart/2005/8/layout/cycle2"/>
    <dgm:cxn modelId="{67361FD0-9414-4A74-ABDF-27FDD938FDD9}" srcId="{6321FC4A-30C0-4250-B221-2F270CE5F58D}" destId="{95F1BF24-8356-410D-B881-1D9AFA3EE67D}" srcOrd="0" destOrd="0" parTransId="{AEBE989B-435B-4CC8-BA02-931577264A20}" sibTransId="{7537E44D-1334-4778-8489-D3C57F12B75F}"/>
    <dgm:cxn modelId="{5D609D54-F7D6-4CB1-A5D5-D2D52EDF814F}" type="presOf" srcId="{EFE9B428-480D-4200-80D2-840F868AD04D}" destId="{F896C3B1-96F6-470D-9F08-E10C7BE425EC}" srcOrd="0" destOrd="0" presId="urn:microsoft.com/office/officeart/2005/8/layout/cycle2"/>
    <dgm:cxn modelId="{C8C8ABA9-7652-4D2D-B22A-748E469E18E4}" srcId="{6321FC4A-30C0-4250-B221-2F270CE5F58D}" destId="{95B315EC-DD9B-4E4B-8736-E677B6269077}" srcOrd="2" destOrd="0" parTransId="{1B924285-88B7-456D-9528-A93EAA4A740D}" sibTransId="{72E3C93F-17EE-4F92-ACFE-D3E595828620}"/>
    <dgm:cxn modelId="{BF4D531C-29FE-4723-B9F5-1BFAF1F67CF2}" type="presOf" srcId="{95B315EC-DD9B-4E4B-8736-E677B6269077}" destId="{FFA7C262-02C9-42FD-9657-9A1B45D0A91A}" srcOrd="0" destOrd="0" presId="urn:microsoft.com/office/officeart/2005/8/layout/cycle2"/>
    <dgm:cxn modelId="{FC49421B-8C8D-42EF-94C9-2CB0BA6F6FC6}" type="presOf" srcId="{B571C974-E385-4C88-AEB5-4BFC06E0AF67}" destId="{687085C3-6F00-4E7F-95DA-E71BC59256F7}" srcOrd="1" destOrd="0" presId="urn:microsoft.com/office/officeart/2005/8/layout/cycle2"/>
    <dgm:cxn modelId="{ECBBD858-A954-4C2F-83EC-FA6594428E72}" type="presOf" srcId="{7537E44D-1334-4778-8489-D3C57F12B75F}" destId="{83282CC2-2CBB-4E9E-B0D7-6026DF7D819D}" srcOrd="0" destOrd="0" presId="urn:microsoft.com/office/officeart/2005/8/layout/cycle2"/>
    <dgm:cxn modelId="{74D34E05-CFB5-41D1-8243-1EA02FA22E51}" type="presOf" srcId="{28B0B816-80BE-4141-9971-A0283BD2AB81}" destId="{DE52B944-44AD-46AD-B1CD-04E07BD4DAC0}" srcOrd="0" destOrd="0" presId="urn:microsoft.com/office/officeart/2005/8/layout/cycle2"/>
    <dgm:cxn modelId="{9366054A-4580-4FEC-9605-99063A9141AB}" type="presOf" srcId="{95F1BF24-8356-410D-B881-1D9AFA3EE67D}" destId="{91919990-73CE-4895-8204-AD0ECA0A9550}" srcOrd="0" destOrd="0" presId="urn:microsoft.com/office/officeart/2005/8/layout/cycle2"/>
    <dgm:cxn modelId="{F97856A3-38BC-49F5-9F52-4196C63BDAFF}" srcId="{6321FC4A-30C0-4250-B221-2F270CE5F58D}" destId="{EFE9B428-480D-4200-80D2-840F868AD04D}" srcOrd="1" destOrd="0" parTransId="{8AF1A42B-86D6-4F67-8FD5-48E6751E7343}" sibTransId="{039675D1-FEB4-477D-A5B4-3D7945191079}"/>
    <dgm:cxn modelId="{31F26451-8162-4CEB-A89E-70271F532869}" srcId="{6321FC4A-30C0-4250-B221-2F270CE5F58D}" destId="{28B0B816-80BE-4141-9971-A0283BD2AB81}" srcOrd="3" destOrd="0" parTransId="{6761C0AF-BE67-4DE9-91A5-0B82CE8B4E49}" sibTransId="{B571C974-E385-4C88-AEB5-4BFC06E0AF67}"/>
    <dgm:cxn modelId="{DEFF0A77-4C1A-4D53-9737-56A63BC16FD5}" type="presOf" srcId="{039675D1-FEB4-477D-A5B4-3D7945191079}" destId="{86EE33CB-96F8-4D86-A1CE-61AC4ED5EE6B}" srcOrd="1" destOrd="0" presId="urn:microsoft.com/office/officeart/2005/8/layout/cycle2"/>
    <dgm:cxn modelId="{D865CFB4-459A-4560-B524-E690A8A69EAE}" type="presOf" srcId="{72E3C93F-17EE-4F92-ACFE-D3E595828620}" destId="{5E8E0325-14B9-46D3-9BF1-815AD1497879}" srcOrd="1" destOrd="0" presId="urn:microsoft.com/office/officeart/2005/8/layout/cycle2"/>
    <dgm:cxn modelId="{400D96C4-6B8B-4F15-9386-ED5F7304E071}" type="presOf" srcId="{7537E44D-1334-4778-8489-D3C57F12B75F}" destId="{3269C834-F8D9-471D-BA73-C3E57D696DDC}" srcOrd="1" destOrd="0" presId="urn:microsoft.com/office/officeart/2005/8/layout/cycle2"/>
    <dgm:cxn modelId="{5FDB9028-3F70-4F78-AEE3-FECF167DCBF9}" type="presOf" srcId="{039675D1-FEB4-477D-A5B4-3D7945191079}" destId="{A3C5F8E2-7A71-4BB8-979A-991B6EDA14A9}" srcOrd="0" destOrd="0" presId="urn:microsoft.com/office/officeart/2005/8/layout/cycle2"/>
    <dgm:cxn modelId="{3978843E-7151-47DB-BF5E-3E7B30DF3180}" type="presParOf" srcId="{B7AA90BD-2071-4A18-A85F-CDA1EE8CACAC}" destId="{91919990-73CE-4895-8204-AD0ECA0A9550}" srcOrd="0" destOrd="0" presId="urn:microsoft.com/office/officeart/2005/8/layout/cycle2"/>
    <dgm:cxn modelId="{9FC0C7D5-A938-4627-9483-8395AE98BEDC}" type="presParOf" srcId="{B7AA90BD-2071-4A18-A85F-CDA1EE8CACAC}" destId="{83282CC2-2CBB-4E9E-B0D7-6026DF7D819D}" srcOrd="1" destOrd="0" presId="urn:microsoft.com/office/officeart/2005/8/layout/cycle2"/>
    <dgm:cxn modelId="{8FE31FF1-C834-4AB7-B2AB-39591653E3CA}" type="presParOf" srcId="{83282CC2-2CBB-4E9E-B0D7-6026DF7D819D}" destId="{3269C834-F8D9-471D-BA73-C3E57D696DDC}" srcOrd="0" destOrd="0" presId="urn:microsoft.com/office/officeart/2005/8/layout/cycle2"/>
    <dgm:cxn modelId="{771A1DBC-050B-4AB6-8522-783300528D05}" type="presParOf" srcId="{B7AA90BD-2071-4A18-A85F-CDA1EE8CACAC}" destId="{F896C3B1-96F6-470D-9F08-E10C7BE425EC}" srcOrd="2" destOrd="0" presId="urn:microsoft.com/office/officeart/2005/8/layout/cycle2"/>
    <dgm:cxn modelId="{A16C0F9E-65F3-40D8-B785-EF7998356DDF}" type="presParOf" srcId="{B7AA90BD-2071-4A18-A85F-CDA1EE8CACAC}" destId="{A3C5F8E2-7A71-4BB8-979A-991B6EDA14A9}" srcOrd="3" destOrd="0" presId="urn:microsoft.com/office/officeart/2005/8/layout/cycle2"/>
    <dgm:cxn modelId="{232C7443-E40B-4BEB-B79C-D2EA1A127BC7}" type="presParOf" srcId="{A3C5F8E2-7A71-4BB8-979A-991B6EDA14A9}" destId="{86EE33CB-96F8-4D86-A1CE-61AC4ED5EE6B}" srcOrd="0" destOrd="0" presId="urn:microsoft.com/office/officeart/2005/8/layout/cycle2"/>
    <dgm:cxn modelId="{10211A2B-B808-4431-B32F-F574AC97DD58}" type="presParOf" srcId="{B7AA90BD-2071-4A18-A85F-CDA1EE8CACAC}" destId="{FFA7C262-02C9-42FD-9657-9A1B45D0A91A}" srcOrd="4" destOrd="0" presId="urn:microsoft.com/office/officeart/2005/8/layout/cycle2"/>
    <dgm:cxn modelId="{D5FBE290-55EB-427A-B96A-6E3C479296CF}" type="presParOf" srcId="{B7AA90BD-2071-4A18-A85F-CDA1EE8CACAC}" destId="{33C355AF-B5DF-4E4C-923F-A3D08550FA9C}" srcOrd="5" destOrd="0" presId="urn:microsoft.com/office/officeart/2005/8/layout/cycle2"/>
    <dgm:cxn modelId="{C6067EA2-2F9B-4A8E-BE16-451EC3C863E9}" type="presParOf" srcId="{33C355AF-B5DF-4E4C-923F-A3D08550FA9C}" destId="{5E8E0325-14B9-46D3-9BF1-815AD1497879}" srcOrd="0" destOrd="0" presId="urn:microsoft.com/office/officeart/2005/8/layout/cycle2"/>
    <dgm:cxn modelId="{631B6AB9-16A2-4FB4-ACCA-1ADB22476C39}" type="presParOf" srcId="{B7AA90BD-2071-4A18-A85F-CDA1EE8CACAC}" destId="{DE52B944-44AD-46AD-B1CD-04E07BD4DAC0}" srcOrd="6" destOrd="0" presId="urn:microsoft.com/office/officeart/2005/8/layout/cycle2"/>
    <dgm:cxn modelId="{D3C6D083-C05A-4496-A528-79A7E92A32CE}" type="presParOf" srcId="{B7AA90BD-2071-4A18-A85F-CDA1EE8CACAC}" destId="{8178700E-1D4F-4D64-8587-1FF175E0E9A3}" srcOrd="7" destOrd="0" presId="urn:microsoft.com/office/officeart/2005/8/layout/cycle2"/>
    <dgm:cxn modelId="{FCA0CF40-B008-4AC0-B5DA-F9299D813691}" type="presParOf" srcId="{8178700E-1D4F-4D64-8587-1FF175E0E9A3}" destId="{687085C3-6F00-4E7F-95DA-E71BC59256F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1F70D-F170-477A-9B0E-4826675F3262}">
      <dsp:nvSpPr>
        <dsp:cNvPr id="0" name=""/>
        <dsp:cNvSpPr/>
      </dsp:nvSpPr>
      <dsp:spPr>
        <a:xfrm>
          <a:off x="-5114931"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A39A2-66F2-4BF0-A4D7-E5119FD73BF4}">
      <dsp:nvSpPr>
        <dsp:cNvPr id="0" name=""/>
        <dsp:cNvSpPr/>
      </dsp:nvSpPr>
      <dsp:spPr>
        <a:xfrm>
          <a:off x="316436" y="158316"/>
          <a:ext cx="10594882"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Mobiles and Tablets</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16436" y="158316"/>
        <a:ext cx="10594882" cy="411319"/>
      </dsp:txXfrm>
    </dsp:sp>
    <dsp:sp modelId="{13E1FB9A-41CB-47E9-B9D0-BEF9DB8AF6D5}">
      <dsp:nvSpPr>
        <dsp:cNvPr id="0" name=""/>
        <dsp:cNvSpPr/>
      </dsp:nvSpPr>
      <dsp:spPr>
        <a:xfrm>
          <a:off x="0" y="182361"/>
          <a:ext cx="514149" cy="514149"/>
        </a:xfrm>
        <a:prstGeom prst="ellipse">
          <a:avLst/>
        </a:prstGeom>
        <a:blipFill rotWithShape="0">
          <a:blip xmlns:r="http://schemas.openxmlformats.org/officeDocument/2006/relationships" r:embed="rId1"/>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36521-AD8D-4360-A3D2-84F1DC8B24E7}">
      <dsp:nvSpPr>
        <dsp:cNvPr id="0" name=""/>
        <dsp:cNvSpPr/>
      </dsp:nvSpPr>
      <dsp:spPr>
        <a:xfrm>
          <a:off x="663609" y="766173"/>
          <a:ext cx="10222395"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Timekeeping</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63609" y="766173"/>
        <a:ext cx="10222395" cy="411319"/>
      </dsp:txXfrm>
    </dsp:sp>
    <dsp:sp modelId="{C539E181-BA0D-48A1-BFFD-49DD738C4281}">
      <dsp:nvSpPr>
        <dsp:cNvPr id="0" name=""/>
        <dsp:cNvSpPr/>
      </dsp:nvSpPr>
      <dsp:spPr>
        <a:xfrm>
          <a:off x="432908" y="771676"/>
          <a:ext cx="514149" cy="514149"/>
        </a:xfrm>
        <a:prstGeom prst="ellipse">
          <a:avLst/>
        </a:prstGeom>
        <a:blipFill rotWithShape="0">
          <a:blip xmlns:r="http://schemas.openxmlformats.org/officeDocument/2006/relationships" r:embed="rId2"/>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5E26C-8DCC-4C87-A287-2E70FF90EECF}">
      <dsp:nvSpPr>
        <dsp:cNvPr id="0" name=""/>
        <dsp:cNvSpPr/>
      </dsp:nvSpPr>
      <dsp:spPr>
        <a:xfrm>
          <a:off x="867555" y="1383061"/>
          <a:ext cx="10018274"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alarm</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67555" y="1383061"/>
        <a:ext cx="10018274" cy="411319"/>
      </dsp:txXfrm>
    </dsp:sp>
    <dsp:sp modelId="{961D7CB5-9F75-4C95-A2AE-AC304A9FE4E6}">
      <dsp:nvSpPr>
        <dsp:cNvPr id="0" name=""/>
        <dsp:cNvSpPr/>
      </dsp:nvSpPr>
      <dsp:spPr>
        <a:xfrm>
          <a:off x="637029" y="1388565"/>
          <a:ext cx="514149" cy="514149"/>
        </a:xfrm>
        <a:prstGeom prst="ellipse">
          <a:avLst/>
        </a:prstGeom>
        <a:blipFill rotWithShape="0">
          <a:blip xmlns:r="http://schemas.openxmlformats.org/officeDocument/2006/relationships" r:embed="rId3"/>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F0F9E0-A12E-4523-BD35-89BA8CE9E936}">
      <dsp:nvSpPr>
        <dsp:cNvPr id="0" name=""/>
        <dsp:cNvSpPr/>
      </dsp:nvSpPr>
      <dsp:spPr>
        <a:xfrm>
          <a:off x="932703" y="2000403"/>
          <a:ext cx="9953100"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Comfort</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32703" y="2000403"/>
        <a:ext cx="9953100" cy="411319"/>
      </dsp:txXfrm>
    </dsp:sp>
    <dsp:sp modelId="{2DAA8EA9-E2FD-4B50-8F13-70E3F13407DD}">
      <dsp:nvSpPr>
        <dsp:cNvPr id="0" name=""/>
        <dsp:cNvSpPr/>
      </dsp:nvSpPr>
      <dsp:spPr>
        <a:xfrm>
          <a:off x="702203" y="2005906"/>
          <a:ext cx="514149" cy="514149"/>
        </a:xfrm>
        <a:prstGeom prst="ellipse">
          <a:avLst/>
        </a:prstGeom>
        <a:blipFill rotWithShape="0">
          <a:blip xmlns:r="http://schemas.openxmlformats.org/officeDocument/2006/relationships" r:embed="rId4"/>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768C3-8945-4BD2-AC8F-7E76E6DD5D57}">
      <dsp:nvSpPr>
        <dsp:cNvPr id="0" name=""/>
        <dsp:cNvSpPr/>
      </dsp:nvSpPr>
      <dsp:spPr>
        <a:xfrm>
          <a:off x="867555" y="2617744"/>
          <a:ext cx="10018274"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867555" y="2617744"/>
        <a:ext cx="10018274" cy="411319"/>
      </dsp:txXfrm>
    </dsp:sp>
    <dsp:sp modelId="{00CF7204-2C7E-4D39-A225-5A1F222B702F}">
      <dsp:nvSpPr>
        <dsp:cNvPr id="0" name=""/>
        <dsp:cNvSpPr/>
      </dsp:nvSpPr>
      <dsp:spPr>
        <a:xfrm>
          <a:off x="637029" y="2623248"/>
          <a:ext cx="514149" cy="514149"/>
        </a:xfrm>
        <a:prstGeom prst="ellipse">
          <a:avLst/>
        </a:prstGeom>
        <a:blipFill rotWithShape="0">
          <a:blip xmlns:r="http://schemas.openxmlformats.org/officeDocument/2006/relationships" r:embed="rId5"/>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12ABD-81D1-414D-BB63-16A9347951CC}">
      <dsp:nvSpPr>
        <dsp:cNvPr id="0" name=""/>
        <dsp:cNvSpPr/>
      </dsp:nvSpPr>
      <dsp:spPr>
        <a:xfrm>
          <a:off x="663609" y="3234633"/>
          <a:ext cx="10222395"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&amp; website</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63609" y="3234633"/>
        <a:ext cx="10222395" cy="411319"/>
      </dsp:txXfrm>
    </dsp:sp>
    <dsp:sp modelId="{7328D97D-241B-450C-A20E-ECDD66A4BD21}">
      <dsp:nvSpPr>
        <dsp:cNvPr id="0" name=""/>
        <dsp:cNvSpPr/>
      </dsp:nvSpPr>
      <dsp:spPr>
        <a:xfrm>
          <a:off x="432908" y="3240136"/>
          <a:ext cx="514149" cy="514149"/>
        </a:xfrm>
        <a:prstGeom prst="ellipse">
          <a:avLst/>
        </a:prstGeom>
        <a:blipFill rotWithShape="0">
          <a:blip xmlns:r="http://schemas.openxmlformats.org/officeDocument/2006/relationships" r:embed="rId6"/>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9DA3B-EE05-4925-8ADC-D3349D7D43E7}">
      <dsp:nvSpPr>
        <dsp:cNvPr id="0" name=""/>
        <dsp:cNvSpPr/>
      </dsp:nvSpPr>
      <dsp:spPr>
        <a:xfrm>
          <a:off x="291432" y="3851974"/>
          <a:ext cx="10594882" cy="4113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485"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Cancellation &amp; Charging Policy</a:t>
          </a:r>
          <a:endParaRPr lang="en-GB"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91432" y="3851974"/>
        <a:ext cx="10594882" cy="411319"/>
      </dsp:txXfrm>
    </dsp:sp>
    <dsp:sp modelId="{CF1C773F-720B-49F9-BF7B-4B4B78183997}">
      <dsp:nvSpPr>
        <dsp:cNvPr id="0" name=""/>
        <dsp:cNvSpPr/>
      </dsp:nvSpPr>
      <dsp:spPr>
        <a:xfrm>
          <a:off x="60421" y="3857478"/>
          <a:ext cx="514149" cy="514149"/>
        </a:xfrm>
        <a:prstGeom prst="ellipse">
          <a:avLst/>
        </a:prstGeom>
        <a:blipFill rotWithShape="0">
          <a:blip xmlns:r="http://schemas.openxmlformats.org/officeDocument/2006/relationships" r:embed="rId7"/>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54F1-B829-4993-9FAD-176D0F75DEE1}">
      <dsp:nvSpPr>
        <dsp:cNvPr id="0" name=""/>
        <dsp:cNvSpPr/>
      </dsp:nvSpPr>
      <dsp:spPr>
        <a:xfrm>
          <a:off x="8122" y="0"/>
          <a:ext cx="3284339"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An update of current issues within child safeguarding and an overview of the current work taking place with North Yorkshire Safeguarding Children Partnership team.</a:t>
          </a:r>
        </a:p>
      </dsp:txBody>
      <dsp:txXfrm>
        <a:off x="104317" y="96195"/>
        <a:ext cx="3091949" cy="4333573"/>
      </dsp:txXfrm>
    </dsp:sp>
    <dsp:sp modelId="{C08CC416-20FE-43A3-8BBA-430D69E25EC8}">
      <dsp:nvSpPr>
        <dsp:cNvPr id="0" name=""/>
        <dsp:cNvSpPr/>
      </dsp:nvSpPr>
      <dsp:spPr>
        <a:xfrm>
          <a:off x="3844230" y="0"/>
          <a:ext cx="3284339"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Be aware of relevant changes which impacts on safeguarding practice</a:t>
          </a:r>
        </a:p>
      </dsp:txBody>
      <dsp:txXfrm>
        <a:off x="3940425" y="96195"/>
        <a:ext cx="3091949" cy="4333573"/>
      </dsp:txXfrm>
    </dsp:sp>
    <dsp:sp modelId="{F37437C8-D88F-4C36-A2EE-EECAF3494797}">
      <dsp:nvSpPr>
        <dsp:cNvPr id="0" name=""/>
        <dsp:cNvSpPr/>
      </dsp:nvSpPr>
      <dsp:spPr>
        <a:xfrm>
          <a:off x="7680338" y="0"/>
          <a:ext cx="3284339"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To understand any changes in relevant legislation, procedures and consultations in place that impact upon the work of practitioners and managers.</a:t>
          </a:r>
        </a:p>
      </dsp:txBody>
      <dsp:txXfrm>
        <a:off x="7776533" y="96195"/>
        <a:ext cx="3091949" cy="4333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9DF9-A8D2-45EA-B742-1296A2409647}">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7A1B8-2953-4BE6-9676-E5AE81483902}">
      <dsp:nvSpPr>
        <dsp:cNvPr id="0" name=""/>
        <dsp:cNvSpPr/>
      </dsp:nvSpPr>
      <dsp:spPr>
        <a:xfrm>
          <a:off x="628203" y="452596"/>
          <a:ext cx="10282138" cy="9051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24460" rIns="124460" bIns="124460" numCol="1" spcCol="1270" anchor="ctr" anchorCtr="0">
          <a:noAutofit/>
        </a:bodyPr>
        <a:lstStyle/>
        <a:p>
          <a:pPr lvl="0" algn="l" defTabSz="2178050">
            <a:lnSpc>
              <a:spcPct val="90000"/>
            </a:lnSpc>
            <a:spcBef>
              <a:spcPct val="0"/>
            </a:spcBef>
            <a:spcAft>
              <a:spcPct val="35000"/>
            </a:spcAft>
          </a:pPr>
          <a:r>
            <a:rPr lang="en-GB" sz="4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NYSCP Update</a:t>
          </a:r>
          <a:endParaRPr lang="en-GB" sz="4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28203" y="452596"/>
        <a:ext cx="10282138" cy="905192"/>
      </dsp:txXfrm>
    </dsp:sp>
    <dsp:sp modelId="{AAFEACE6-2652-43D8-A37E-1D7C9A3A1DD1}">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FCFB9-B596-457D-9560-89F27829601D}">
      <dsp:nvSpPr>
        <dsp:cNvPr id="0" name=""/>
        <dsp:cNvSpPr/>
      </dsp:nvSpPr>
      <dsp:spPr>
        <a:xfrm>
          <a:off x="975455" y="1830480"/>
          <a:ext cx="9953100" cy="9051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24460" rIns="124460" bIns="124460" numCol="1" spcCol="1270" anchor="ctr" anchorCtr="0">
          <a:noAutofit/>
        </a:bodyPr>
        <a:lstStyle/>
        <a:p>
          <a:pPr lvl="0" algn="l" defTabSz="2178050">
            <a:lnSpc>
              <a:spcPct val="90000"/>
            </a:lnSpc>
            <a:spcBef>
              <a:spcPct val="0"/>
            </a:spcBef>
            <a:spcAft>
              <a:spcPct val="35000"/>
            </a:spcAft>
          </a:pPr>
          <a:r>
            <a:rPr lang="en-GB" sz="4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Domestic Abuse Update</a:t>
          </a:r>
          <a:endParaRPr lang="en-GB" sz="4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75455" y="1830480"/>
        <a:ext cx="9953100" cy="905192"/>
      </dsp:txXfrm>
    </dsp:sp>
    <dsp:sp modelId="{E0B54600-6956-4D28-9B91-5CC674D47A98}">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40253-CF86-430C-AD5F-01D08E0A0FE3}">
      <dsp:nvSpPr>
        <dsp:cNvPr id="0" name=""/>
        <dsp:cNvSpPr/>
      </dsp:nvSpPr>
      <dsp:spPr>
        <a:xfrm>
          <a:off x="628203" y="3168174"/>
          <a:ext cx="10282138" cy="905192"/>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24460" rIns="124460" bIns="124460" numCol="1" spcCol="1270" anchor="ctr" anchorCtr="0">
          <a:noAutofit/>
        </a:bodyPr>
        <a:lstStyle/>
        <a:p>
          <a:pPr lvl="0" algn="l" defTabSz="2178050">
            <a:lnSpc>
              <a:spcPct val="90000"/>
            </a:lnSpc>
            <a:spcBef>
              <a:spcPct val="0"/>
            </a:spcBef>
            <a:spcAft>
              <a:spcPct val="35000"/>
            </a:spcAft>
          </a:pPr>
          <a:r>
            <a:rPr lang="en-GB" sz="49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Break</a:t>
          </a:r>
          <a:endParaRPr lang="en-GB" sz="49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28203" y="3168174"/>
        <a:ext cx="10282138" cy="905192"/>
      </dsp:txXfrm>
    </dsp:sp>
    <dsp:sp modelId="{DAC9B312-1051-45DA-ACC0-7E17BF28FF11}">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9DF9-A8D2-45EA-B742-1296A2409647}">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7A1B8-2953-4BE6-9676-E5AE81483902}">
      <dsp:nvSpPr>
        <dsp:cNvPr id="0" name=""/>
        <dsp:cNvSpPr/>
      </dsp:nvSpPr>
      <dsp:spPr>
        <a:xfrm>
          <a:off x="628203" y="452596"/>
          <a:ext cx="10282138" cy="9051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en-GB" sz="27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MACE &amp; Contextual Safeguarding</a:t>
          </a:r>
          <a:endParaRPr lang="en-GB" sz="2700" b="1" kern="1200" dirty="0"/>
        </a:p>
      </dsp:txBody>
      <dsp:txXfrm>
        <a:off x="628203" y="452596"/>
        <a:ext cx="10282138" cy="905192"/>
      </dsp:txXfrm>
    </dsp:sp>
    <dsp:sp modelId="{AAFEACE6-2652-43D8-A37E-1D7C9A3A1DD1}">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FCFB9-B596-457D-9560-89F27829601D}">
      <dsp:nvSpPr>
        <dsp:cNvPr id="0" name=""/>
        <dsp:cNvSpPr/>
      </dsp:nvSpPr>
      <dsp:spPr>
        <a:xfrm>
          <a:off x="995859" y="1830480"/>
          <a:ext cx="9912292" cy="9051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6040" rIns="66040" bIns="66040" numCol="1" spcCol="1270" anchor="ctr" anchorCtr="0">
          <a:noAutofit/>
        </a:bodyPr>
        <a:lstStyle/>
        <a:p>
          <a:pPr lvl="0" algn="l" defTabSz="1155700">
            <a:lnSpc>
              <a:spcPct val="90000"/>
            </a:lnSpc>
            <a:spcBef>
              <a:spcPct val="0"/>
            </a:spcBef>
            <a:spcAft>
              <a:spcPct val="35000"/>
            </a:spcAft>
          </a:pPr>
          <a:r>
            <a:rPr lang="en-GB" sz="2600" b="1" kern="1200" dirty="0" smtClean="0"/>
            <a:t>Substance Misuse in North Yorkshire</a:t>
          </a:r>
          <a:endParaRPr lang="en-GB" sz="2600" b="1" kern="1200" dirty="0"/>
        </a:p>
      </dsp:txBody>
      <dsp:txXfrm>
        <a:off x="995859" y="1830480"/>
        <a:ext cx="9912292" cy="905192"/>
      </dsp:txXfrm>
    </dsp:sp>
    <dsp:sp modelId="{E0B54600-6956-4D28-9B91-5CC674D47A98}">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58779-E7A4-4B5A-ABCD-7FBEED2EB553}">
      <dsp:nvSpPr>
        <dsp:cNvPr id="0" name=""/>
        <dsp:cNvSpPr/>
      </dsp:nvSpPr>
      <dsp:spPr>
        <a:xfrm>
          <a:off x="628203" y="3168174"/>
          <a:ext cx="10282138" cy="9051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8580" rIns="68580" bIns="68580" numCol="1" spcCol="1270" anchor="ctr" anchorCtr="0">
          <a:noAutofit/>
        </a:bodyPr>
        <a:lstStyle/>
        <a:p>
          <a:pPr lvl="0" algn="l" defTabSz="1200150">
            <a:lnSpc>
              <a:spcPct val="90000"/>
            </a:lnSpc>
            <a:spcBef>
              <a:spcPct val="0"/>
            </a:spcBef>
            <a:spcAft>
              <a:spcPct val="35000"/>
            </a:spcAft>
          </a:pPr>
          <a:r>
            <a:rPr lang="en-GB" sz="2700" b="1" kern="1200" dirty="0" smtClean="0">
              <a:effectLst/>
              <a:latin typeface="Calibri" panose="020F0502020204030204" pitchFamily="34" charset="0"/>
              <a:cs typeface="Calibri" panose="020F0502020204030204" pitchFamily="34" charset="0"/>
            </a:rPr>
            <a:t>NYSCP Round Up</a:t>
          </a:r>
          <a:endParaRPr lang="en-GB" sz="2700" b="1" kern="1200" dirty="0">
            <a:effectLst/>
            <a:latin typeface="Calibri" panose="020F0502020204030204" pitchFamily="34" charset="0"/>
            <a:cs typeface="Calibri" panose="020F0502020204030204" pitchFamily="34" charset="0"/>
          </a:endParaRPr>
        </a:p>
      </dsp:txBody>
      <dsp:txXfrm>
        <a:off x="628203" y="3168174"/>
        <a:ext cx="10282138" cy="905192"/>
      </dsp:txXfrm>
    </dsp:sp>
    <dsp:sp modelId="{72D52C00-17FB-448E-A102-6E7EB4B91A4C}">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55733-7DB4-433E-83C0-608A0C2CAA57}">
      <dsp:nvSpPr>
        <dsp:cNvPr id="0" name=""/>
        <dsp:cNvSpPr/>
      </dsp:nvSpPr>
      <dsp:spPr>
        <a:xfrm>
          <a:off x="0" y="0"/>
          <a:ext cx="10972800" cy="14143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dirty="0" smtClean="0"/>
            <a:t>Provide an overview of the new MACE Arrangements</a:t>
          </a:r>
        </a:p>
      </dsp:txBody>
      <dsp:txXfrm>
        <a:off x="2335996" y="0"/>
        <a:ext cx="8636803" cy="1414363"/>
      </dsp:txXfrm>
    </dsp:sp>
    <dsp:sp modelId="{CA7ACEF3-7273-443E-BE6E-C6C4B61EBB8E}">
      <dsp:nvSpPr>
        <dsp:cNvPr id="0" name=""/>
        <dsp:cNvSpPr/>
      </dsp:nvSpPr>
      <dsp:spPr>
        <a:xfrm>
          <a:off x="533022" y="429016"/>
          <a:ext cx="1411387" cy="55633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1EC705D-50ED-4B73-AC37-8EDDB8FDC514}">
      <dsp:nvSpPr>
        <dsp:cNvPr id="0" name=""/>
        <dsp:cNvSpPr/>
      </dsp:nvSpPr>
      <dsp:spPr>
        <a:xfrm>
          <a:off x="0" y="1555799"/>
          <a:ext cx="10972800" cy="14143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dirty="0" smtClean="0"/>
            <a:t>Explore the different structures within MACE and how you fit within these structure</a:t>
          </a:r>
        </a:p>
      </dsp:txBody>
      <dsp:txXfrm>
        <a:off x="2335996" y="1555799"/>
        <a:ext cx="8636803" cy="1414363"/>
      </dsp:txXfrm>
    </dsp:sp>
    <dsp:sp modelId="{CBC8BE4E-3D72-4990-B89F-6FF699E86B96}">
      <dsp:nvSpPr>
        <dsp:cNvPr id="0" name=""/>
        <dsp:cNvSpPr/>
      </dsp:nvSpPr>
      <dsp:spPr>
        <a:xfrm>
          <a:off x="543523" y="2006104"/>
          <a:ext cx="1390385" cy="51375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1D638-FCCB-4D0D-BC2E-F50E17309882}">
      <dsp:nvSpPr>
        <dsp:cNvPr id="0" name=""/>
        <dsp:cNvSpPr/>
      </dsp:nvSpPr>
      <dsp:spPr>
        <a:xfrm>
          <a:off x="0" y="3111599"/>
          <a:ext cx="10972800" cy="14143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dirty="0" smtClean="0"/>
            <a:t>Look at how you might identify contextual safeguarding concerns within your practice</a:t>
          </a:r>
        </a:p>
      </dsp:txBody>
      <dsp:txXfrm>
        <a:off x="2335996" y="3111599"/>
        <a:ext cx="8636803" cy="1414363"/>
      </dsp:txXfrm>
    </dsp:sp>
    <dsp:sp modelId="{FABCDA5A-9C32-43B0-8F22-E138E96BC245}">
      <dsp:nvSpPr>
        <dsp:cNvPr id="0" name=""/>
        <dsp:cNvSpPr/>
      </dsp:nvSpPr>
      <dsp:spPr>
        <a:xfrm>
          <a:off x="533033" y="3572687"/>
          <a:ext cx="1516484" cy="51321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EF8DB-B290-4404-BE30-D56DB7E724DB}">
      <dsp:nvSpPr>
        <dsp:cNvPr id="0" name=""/>
        <dsp:cNvSpPr/>
      </dsp:nvSpPr>
      <dsp:spPr>
        <a:xfrm>
          <a:off x="4410597" y="3085929"/>
          <a:ext cx="2241837" cy="14522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124678"/>
              <a:satOff val="6751"/>
              <a:lumOff val="-1267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2060"/>
              </a:solidFill>
            </a:rPr>
            <a:t>Guardians</a:t>
          </a:r>
          <a:endParaRPr lang="en-US" sz="1800" b="1" kern="1200" dirty="0">
            <a:solidFill>
              <a:srgbClr val="002060"/>
            </a:solidFill>
          </a:endParaRPr>
        </a:p>
      </dsp:txBody>
      <dsp:txXfrm>
        <a:off x="5115048" y="3480880"/>
        <a:ext cx="1505486" cy="1025351"/>
      </dsp:txXfrm>
    </dsp:sp>
    <dsp:sp modelId="{C1466278-7085-426E-8A53-12A8937CBAF5}">
      <dsp:nvSpPr>
        <dsp:cNvPr id="0" name=""/>
        <dsp:cNvSpPr/>
      </dsp:nvSpPr>
      <dsp:spPr>
        <a:xfrm>
          <a:off x="752863" y="3085929"/>
          <a:ext cx="2241837" cy="14522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7687018"/>
              <a:satOff val="10126"/>
              <a:lumOff val="-1901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2060"/>
              </a:solidFill>
            </a:rPr>
            <a:t>Intelligence</a:t>
          </a:r>
          <a:endParaRPr lang="en-US" sz="1800" b="1" kern="1200" dirty="0">
            <a:solidFill>
              <a:srgbClr val="002060"/>
            </a:solidFill>
          </a:endParaRPr>
        </a:p>
      </dsp:txBody>
      <dsp:txXfrm>
        <a:off x="784763" y="3480880"/>
        <a:ext cx="1505486" cy="1025351"/>
      </dsp:txXfrm>
    </dsp:sp>
    <dsp:sp modelId="{99F88661-BDEB-4161-9230-951130D94844}">
      <dsp:nvSpPr>
        <dsp:cNvPr id="0" name=""/>
        <dsp:cNvSpPr/>
      </dsp:nvSpPr>
      <dsp:spPr>
        <a:xfrm>
          <a:off x="4323076" y="0"/>
          <a:ext cx="2241837" cy="14522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562339"/>
              <a:satOff val="3375"/>
              <a:lumOff val="-634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2060"/>
              </a:solidFill>
            </a:rPr>
            <a:t>Networks</a:t>
          </a:r>
          <a:endParaRPr lang="en-US" sz="1800" b="1" kern="1200" dirty="0">
            <a:solidFill>
              <a:srgbClr val="002060"/>
            </a:solidFill>
          </a:endParaRPr>
        </a:p>
      </dsp:txBody>
      <dsp:txXfrm>
        <a:off x="5027527" y="31900"/>
        <a:ext cx="1505486" cy="1025351"/>
      </dsp:txXfrm>
    </dsp:sp>
    <dsp:sp modelId="{CED077AB-D68C-43D1-B996-280D6B008179}">
      <dsp:nvSpPr>
        <dsp:cNvPr id="0" name=""/>
        <dsp:cNvSpPr/>
      </dsp:nvSpPr>
      <dsp:spPr>
        <a:xfrm>
          <a:off x="784943" y="80205"/>
          <a:ext cx="2241837" cy="14522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002060"/>
              </a:solidFill>
            </a:rPr>
            <a:t>Transport</a:t>
          </a:r>
          <a:endParaRPr lang="en-US" sz="1800" b="1" kern="1200" dirty="0">
            <a:solidFill>
              <a:srgbClr val="002060"/>
            </a:solidFill>
          </a:endParaRPr>
        </a:p>
      </dsp:txBody>
      <dsp:txXfrm>
        <a:off x="816843" y="112105"/>
        <a:ext cx="1505486" cy="1025351"/>
      </dsp:txXfrm>
    </dsp:sp>
    <dsp:sp modelId="{4F208706-2BE2-4C4A-A5ED-4D73FCE76BB4}">
      <dsp:nvSpPr>
        <dsp:cNvPr id="0" name=""/>
        <dsp:cNvSpPr/>
      </dsp:nvSpPr>
      <dsp:spPr>
        <a:xfrm>
          <a:off x="1692256" y="258673"/>
          <a:ext cx="1965011" cy="1965011"/>
        </a:xfrm>
        <a:prstGeom prst="pieWedg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rPr>
            <a:t>Victim</a:t>
          </a:r>
          <a:endParaRPr lang="en-US" sz="2000" b="1" kern="1200" dirty="0">
            <a:solidFill>
              <a:srgbClr val="002060"/>
            </a:solidFill>
          </a:endParaRPr>
        </a:p>
      </dsp:txBody>
      <dsp:txXfrm>
        <a:off x="2267794" y="834211"/>
        <a:ext cx="1389473" cy="1389473"/>
      </dsp:txXfrm>
    </dsp:sp>
    <dsp:sp modelId="{DE82D157-14E6-4373-80D1-900485394B9F}">
      <dsp:nvSpPr>
        <dsp:cNvPr id="0" name=""/>
        <dsp:cNvSpPr/>
      </dsp:nvSpPr>
      <dsp:spPr>
        <a:xfrm rot="5400000">
          <a:off x="3748030" y="258673"/>
          <a:ext cx="1965011" cy="1965011"/>
        </a:xfrm>
        <a:prstGeom prst="pieWedge">
          <a:avLst/>
        </a:prstGeom>
        <a:gradFill rotWithShape="0">
          <a:gsLst>
            <a:gs pos="0">
              <a:schemeClr val="accent2">
                <a:hueOff val="2562339"/>
                <a:satOff val="3375"/>
                <a:lumOff val="-6340"/>
                <a:alphaOff val="0"/>
                <a:tint val="98000"/>
                <a:shade val="25000"/>
                <a:satMod val="250000"/>
              </a:schemeClr>
            </a:gs>
            <a:gs pos="68000">
              <a:schemeClr val="accent2">
                <a:hueOff val="2562339"/>
                <a:satOff val="3375"/>
                <a:lumOff val="-6340"/>
                <a:alphaOff val="0"/>
                <a:tint val="86000"/>
                <a:satMod val="115000"/>
              </a:schemeClr>
            </a:gs>
            <a:gs pos="100000">
              <a:schemeClr val="accent2">
                <a:hueOff val="2562339"/>
                <a:satOff val="3375"/>
                <a:lumOff val="-6340"/>
                <a:alphaOff val="0"/>
                <a:tint val="50000"/>
                <a:satMod val="150000"/>
              </a:schemeClr>
            </a:gs>
          </a:gsLst>
          <a:path path="circle">
            <a:fillToRect l="50000" t="130000" r="50000" b="-30000"/>
          </a:path>
        </a:gradFill>
        <a:ln>
          <a:noFill/>
        </a:ln>
        <a:effectLst>
          <a:outerShdw blurRad="57150" dist="38100" dir="5400000" algn="ctr" rotWithShape="0">
            <a:schemeClr val="accent2">
              <a:hueOff val="2562339"/>
              <a:satOff val="3375"/>
              <a:lumOff val="-634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2060"/>
              </a:solidFill>
            </a:rPr>
            <a:t>Perpetrator</a:t>
          </a:r>
          <a:endParaRPr lang="en-US" sz="1800" b="1" kern="1200" dirty="0">
            <a:solidFill>
              <a:srgbClr val="002060"/>
            </a:solidFill>
          </a:endParaRPr>
        </a:p>
      </dsp:txBody>
      <dsp:txXfrm rot="-5400000">
        <a:off x="3748030" y="834211"/>
        <a:ext cx="1389473" cy="1389473"/>
      </dsp:txXfrm>
    </dsp:sp>
    <dsp:sp modelId="{6B02661E-29D7-419C-828D-67493F601FC9}">
      <dsp:nvSpPr>
        <dsp:cNvPr id="0" name=""/>
        <dsp:cNvSpPr/>
      </dsp:nvSpPr>
      <dsp:spPr>
        <a:xfrm rot="10800000">
          <a:off x="3748030" y="2314447"/>
          <a:ext cx="1965011" cy="1965011"/>
        </a:xfrm>
        <a:prstGeom prst="pieWedge">
          <a:avLst/>
        </a:prstGeom>
        <a:gradFill rotWithShape="0">
          <a:gsLst>
            <a:gs pos="0">
              <a:schemeClr val="accent2">
                <a:hueOff val="5124678"/>
                <a:satOff val="6751"/>
                <a:lumOff val="-12679"/>
                <a:alphaOff val="0"/>
                <a:tint val="98000"/>
                <a:shade val="25000"/>
                <a:satMod val="250000"/>
              </a:schemeClr>
            </a:gs>
            <a:gs pos="68000">
              <a:schemeClr val="accent2">
                <a:hueOff val="5124678"/>
                <a:satOff val="6751"/>
                <a:lumOff val="-12679"/>
                <a:alphaOff val="0"/>
                <a:tint val="86000"/>
                <a:satMod val="115000"/>
              </a:schemeClr>
            </a:gs>
            <a:gs pos="100000">
              <a:schemeClr val="accent2">
                <a:hueOff val="5124678"/>
                <a:satOff val="6751"/>
                <a:lumOff val="-12679"/>
                <a:alphaOff val="0"/>
                <a:tint val="50000"/>
                <a:satMod val="150000"/>
              </a:schemeClr>
            </a:gs>
          </a:gsLst>
          <a:path path="circle">
            <a:fillToRect l="50000" t="130000" r="50000" b="-30000"/>
          </a:path>
        </a:gradFill>
        <a:ln>
          <a:noFill/>
        </a:ln>
        <a:effectLst>
          <a:outerShdw blurRad="57150" dist="38100" dir="5400000" algn="ctr" rotWithShape="0">
            <a:schemeClr val="accent2">
              <a:hueOff val="5124678"/>
              <a:satOff val="6751"/>
              <a:lumOff val="-12679"/>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Location</a:t>
          </a:r>
          <a:endParaRPr lang="en-US" sz="2300" b="1" kern="1200" dirty="0">
            <a:solidFill>
              <a:srgbClr val="002060"/>
            </a:solidFill>
          </a:endParaRPr>
        </a:p>
      </dsp:txBody>
      <dsp:txXfrm rot="10800000">
        <a:off x="3748030" y="2314447"/>
        <a:ext cx="1389473" cy="1389473"/>
      </dsp:txXfrm>
    </dsp:sp>
    <dsp:sp modelId="{02ABE82E-AFD6-4DD7-A8EB-5D52F3497B16}">
      <dsp:nvSpPr>
        <dsp:cNvPr id="0" name=""/>
        <dsp:cNvSpPr/>
      </dsp:nvSpPr>
      <dsp:spPr>
        <a:xfrm rot="16200000">
          <a:off x="1692256" y="2314447"/>
          <a:ext cx="1965011" cy="1965011"/>
        </a:xfrm>
        <a:prstGeom prst="pieWedge">
          <a:avLst/>
        </a:prstGeom>
        <a:gradFill rotWithShape="0">
          <a:gsLst>
            <a:gs pos="0">
              <a:schemeClr val="accent2">
                <a:hueOff val="7687018"/>
                <a:satOff val="10126"/>
                <a:lumOff val="-19019"/>
                <a:alphaOff val="0"/>
                <a:tint val="98000"/>
                <a:shade val="25000"/>
                <a:satMod val="250000"/>
              </a:schemeClr>
            </a:gs>
            <a:gs pos="68000">
              <a:schemeClr val="accent2">
                <a:hueOff val="7687018"/>
                <a:satOff val="10126"/>
                <a:lumOff val="-19019"/>
                <a:alphaOff val="0"/>
                <a:tint val="86000"/>
                <a:satMod val="115000"/>
              </a:schemeClr>
            </a:gs>
            <a:gs pos="100000">
              <a:schemeClr val="accent2">
                <a:hueOff val="7687018"/>
                <a:satOff val="10126"/>
                <a:lumOff val="-19019"/>
                <a:alphaOff val="0"/>
                <a:tint val="50000"/>
                <a:satMod val="150000"/>
              </a:schemeClr>
            </a:gs>
          </a:gsLst>
          <a:path path="circle">
            <a:fillToRect l="50000" t="130000" r="50000" b="-30000"/>
          </a:path>
        </a:gradFill>
        <a:ln>
          <a:noFill/>
        </a:ln>
        <a:effectLst>
          <a:outerShdw blurRad="57150" dist="38100" dir="5400000" algn="ctr" rotWithShape="0">
            <a:schemeClr val="accent2">
              <a:hueOff val="7687018"/>
              <a:satOff val="10126"/>
              <a:lumOff val="-19019"/>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Context </a:t>
          </a:r>
          <a:endParaRPr lang="en-US" sz="2300" b="1" kern="1200" dirty="0">
            <a:solidFill>
              <a:srgbClr val="002060"/>
            </a:solidFill>
          </a:endParaRPr>
        </a:p>
      </dsp:txBody>
      <dsp:txXfrm rot="5400000">
        <a:off x="2267794" y="2314447"/>
        <a:ext cx="1389473" cy="1389473"/>
      </dsp:txXfrm>
    </dsp:sp>
    <dsp:sp modelId="{56FBB49A-557F-4F12-BB8F-42524F0786CB}">
      <dsp:nvSpPr>
        <dsp:cNvPr id="0" name=""/>
        <dsp:cNvSpPr/>
      </dsp:nvSpPr>
      <dsp:spPr>
        <a:xfrm>
          <a:off x="3363423" y="1860634"/>
          <a:ext cx="678450" cy="589957"/>
        </a:xfrm>
        <a:prstGeom prst="circularArrow">
          <a:avLst/>
        </a:prstGeom>
        <a:solidFill>
          <a:schemeClr val="accent2">
            <a:tint val="40000"/>
            <a:hueOff val="0"/>
            <a:satOff val="0"/>
            <a:lumOff val="0"/>
            <a:alphaOff val="0"/>
          </a:schemeClr>
        </a:solidFill>
        <a:ln>
          <a:noFill/>
        </a:ln>
        <a:effectLst>
          <a:outerShdw blurRad="57150" dist="38100" dir="5400000" algn="ctr" rotWithShape="0">
            <a:schemeClr val="accent2">
              <a:tint val="40000"/>
              <a:hueOff val="0"/>
              <a:satOff val="0"/>
              <a:lumOff val="0"/>
              <a:alphaOff val="0"/>
              <a:shade val="9000"/>
              <a:alpha val="48000"/>
              <a:satMod val="105000"/>
            </a:scheme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D8941BBD-7C5A-49E8-9BC2-13700B7B0B3B}">
      <dsp:nvSpPr>
        <dsp:cNvPr id="0" name=""/>
        <dsp:cNvSpPr/>
      </dsp:nvSpPr>
      <dsp:spPr>
        <a:xfrm rot="10800000">
          <a:off x="3363423" y="2087540"/>
          <a:ext cx="678450" cy="589957"/>
        </a:xfrm>
        <a:prstGeom prst="circularArrow">
          <a:avLst/>
        </a:prstGeom>
        <a:solidFill>
          <a:schemeClr val="accent2">
            <a:tint val="40000"/>
            <a:hueOff val="0"/>
            <a:satOff val="0"/>
            <a:lumOff val="0"/>
            <a:alphaOff val="0"/>
          </a:schemeClr>
        </a:solidFill>
        <a:ln>
          <a:noFill/>
        </a:ln>
        <a:effectLst>
          <a:outerShdw blurRad="57150" dist="38100" dir="5400000" algn="ctr" rotWithShape="0">
            <a:schemeClr val="accent2">
              <a:tint val="40000"/>
              <a:hueOff val="0"/>
              <a:satOff val="0"/>
              <a:lumOff val="0"/>
              <a:alphaOff val="0"/>
              <a:shade val="9000"/>
              <a:alpha val="48000"/>
              <a:satMod val="105000"/>
            </a:scheme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08F09-3D5C-4968-AAFD-C366D24FE345}">
      <dsp:nvSpPr>
        <dsp:cNvPr id="0" name=""/>
        <dsp:cNvSpPr/>
      </dsp:nvSpPr>
      <dsp:spPr>
        <a:xfrm>
          <a:off x="2703684" y="-33239"/>
          <a:ext cx="5108231" cy="5108231"/>
        </a:xfrm>
        <a:prstGeom prst="circularArrow">
          <a:avLst>
            <a:gd name="adj1" fmla="val 5544"/>
            <a:gd name="adj2" fmla="val 330680"/>
            <a:gd name="adj3" fmla="val 13735294"/>
            <a:gd name="adj4" fmla="val 17410742"/>
            <a:gd name="adj5" fmla="val 5757"/>
          </a:avLst>
        </a:prstGeom>
        <a:solidFill>
          <a:schemeClr val="accent4">
            <a:tint val="40000"/>
            <a:hueOff val="0"/>
            <a:satOff val="0"/>
            <a:lumOff val="0"/>
            <a:alphaOff val="0"/>
          </a:schemeClr>
        </a:solidFill>
        <a:ln>
          <a:noFill/>
        </a:ln>
        <a:effectLst>
          <a:outerShdw blurRad="57150" dist="38100" dir="5400000" algn="ctr" rotWithShape="0">
            <a:schemeClr val="accent4">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sp>
    <dsp:sp modelId="{BD1F7255-C787-49A3-B48D-BA0FD7317754}">
      <dsp:nvSpPr>
        <dsp:cNvPr id="0" name=""/>
        <dsp:cNvSpPr/>
      </dsp:nvSpPr>
      <dsp:spPr>
        <a:xfrm>
          <a:off x="4040906" y="1516"/>
          <a:ext cx="2433786" cy="1216893"/>
        </a:xfrm>
        <a:prstGeom prst="roundRect">
          <a:avLst/>
        </a:prstGeom>
        <a:solidFill>
          <a:schemeClr val="accent3"/>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Contextual Safeguarding Concern</a:t>
          </a:r>
          <a:endParaRPr lang="en-US" sz="2200" kern="1200" dirty="0"/>
        </a:p>
      </dsp:txBody>
      <dsp:txXfrm>
        <a:off x="4100310" y="60920"/>
        <a:ext cx="2314978" cy="1098085"/>
      </dsp:txXfrm>
    </dsp:sp>
    <dsp:sp modelId="{DF895691-69D7-47B0-B3DE-3BA8989A163B}">
      <dsp:nvSpPr>
        <dsp:cNvPr id="0" name=""/>
        <dsp:cNvSpPr/>
      </dsp:nvSpPr>
      <dsp:spPr>
        <a:xfrm>
          <a:off x="6112640" y="1506719"/>
          <a:ext cx="2433786" cy="1216893"/>
        </a:xfrm>
        <a:prstGeom prst="roundRect">
          <a:avLst/>
        </a:prstGeom>
        <a:solidFill>
          <a:srgbClr val="FFC000"/>
        </a:solidFill>
        <a:ln>
          <a:noFill/>
        </a:ln>
        <a:effectLst>
          <a:outerShdw blurRad="57150" dist="38100" dir="5400000" algn="ctr" rotWithShape="0">
            <a:schemeClr val="accent4">
              <a:hueOff val="-2870689"/>
              <a:satOff val="-2692"/>
              <a:lumOff val="205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Scanning</a:t>
          </a:r>
          <a:endParaRPr lang="en-US" sz="2200" kern="1200" dirty="0"/>
        </a:p>
      </dsp:txBody>
      <dsp:txXfrm>
        <a:off x="6172044" y="1566123"/>
        <a:ext cx="2314978" cy="1098085"/>
      </dsp:txXfrm>
    </dsp:sp>
    <dsp:sp modelId="{8B7F22FA-C162-456E-90BD-227525BBD67F}">
      <dsp:nvSpPr>
        <dsp:cNvPr id="0" name=""/>
        <dsp:cNvSpPr/>
      </dsp:nvSpPr>
      <dsp:spPr>
        <a:xfrm>
          <a:off x="5321308" y="3942189"/>
          <a:ext cx="2433786" cy="1216893"/>
        </a:xfrm>
        <a:prstGeom prst="roundRect">
          <a:avLst/>
        </a:prstGeom>
        <a:solidFill>
          <a:srgbClr val="FFFF00"/>
        </a:solidFill>
        <a:ln>
          <a:noFill/>
        </a:ln>
        <a:effectLst>
          <a:outerShdw blurRad="57150" dist="38100" dir="5400000" algn="ctr" rotWithShape="0">
            <a:schemeClr val="accent4">
              <a:hueOff val="-5741379"/>
              <a:satOff val="-5384"/>
              <a:lumOff val="4118"/>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Analysis</a:t>
          </a:r>
          <a:endParaRPr lang="en-US" sz="2200" kern="1200" dirty="0"/>
        </a:p>
      </dsp:txBody>
      <dsp:txXfrm>
        <a:off x="5380712" y="4001593"/>
        <a:ext cx="2314978" cy="1098085"/>
      </dsp:txXfrm>
    </dsp:sp>
    <dsp:sp modelId="{F8F05EFE-7A07-494D-A185-7DCF599644D1}">
      <dsp:nvSpPr>
        <dsp:cNvPr id="0" name=""/>
        <dsp:cNvSpPr/>
      </dsp:nvSpPr>
      <dsp:spPr>
        <a:xfrm>
          <a:off x="2760504" y="3942189"/>
          <a:ext cx="2433786" cy="1216893"/>
        </a:xfrm>
        <a:prstGeom prst="roundRect">
          <a:avLst/>
        </a:prstGeom>
        <a:solidFill>
          <a:schemeClr val="tx2">
            <a:lumMod val="60000"/>
            <a:lumOff val="40000"/>
          </a:schemeClr>
        </a:solidFill>
        <a:ln>
          <a:noFill/>
        </a:ln>
        <a:effectLst>
          <a:outerShdw blurRad="57150" dist="38100" dir="5400000" algn="ctr" rotWithShape="0">
            <a:schemeClr val="accent4">
              <a:hueOff val="-8612068"/>
              <a:satOff val="-8077"/>
              <a:lumOff val="6177"/>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Response</a:t>
          </a:r>
          <a:endParaRPr lang="en-US" sz="2200" kern="1200" dirty="0"/>
        </a:p>
      </dsp:txBody>
      <dsp:txXfrm>
        <a:off x="2819908" y="4001593"/>
        <a:ext cx="2314978" cy="1098085"/>
      </dsp:txXfrm>
    </dsp:sp>
    <dsp:sp modelId="{B1F4B421-3261-4958-B527-6EC7A5BD819B}">
      <dsp:nvSpPr>
        <dsp:cNvPr id="0" name=""/>
        <dsp:cNvSpPr/>
      </dsp:nvSpPr>
      <dsp:spPr>
        <a:xfrm>
          <a:off x="1969172" y="1506719"/>
          <a:ext cx="2433786" cy="1216893"/>
        </a:xfrm>
        <a:prstGeom prst="roundRect">
          <a:avLst/>
        </a:prstGeom>
        <a:solidFill>
          <a:srgbClr val="FF0000"/>
        </a:solidFill>
        <a:ln>
          <a:noFill/>
        </a:ln>
        <a:effectLst>
          <a:outerShdw blurRad="57150" dist="38100" dir="5400000" algn="ctr" rotWithShape="0">
            <a:schemeClr val="accent4">
              <a:hueOff val="-11482757"/>
              <a:satOff val="-10769"/>
              <a:lumOff val="8236"/>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Assessment</a:t>
          </a:r>
          <a:endParaRPr lang="en-US" sz="2200" kern="1200" dirty="0"/>
        </a:p>
      </dsp:txBody>
      <dsp:txXfrm>
        <a:off x="2028576" y="1566123"/>
        <a:ext cx="2314978" cy="1098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4DBD-0480-4ED1-8AC2-64310D56E40F}">
      <dsp:nvSpPr>
        <dsp:cNvPr id="0" name=""/>
        <dsp:cNvSpPr/>
      </dsp:nvSpPr>
      <dsp:spPr>
        <a:xfrm>
          <a:off x="8600448" y="2586411"/>
          <a:ext cx="3398568" cy="2849188"/>
        </a:xfrm>
        <a:prstGeom prst="round1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Areas for Development</a:t>
          </a:r>
        </a:p>
        <a:p>
          <a:pPr lvl="0" algn="l" defTabSz="711200">
            <a:lnSpc>
              <a:spcPct val="90000"/>
            </a:lnSpc>
            <a:spcBef>
              <a:spcPct val="0"/>
            </a:spcBef>
            <a:spcAft>
              <a:spcPct val="35000"/>
            </a:spcAft>
          </a:pPr>
          <a:r>
            <a:rPr lang="en-GB" sz="1600" b="0" i="0" u="none" kern="1200" dirty="0" smtClean="0">
              <a:solidFill>
                <a:schemeClr val="tx1"/>
              </a:solidFill>
              <a:effectLst/>
            </a:rPr>
            <a:t>- The quality of impact in reducing &amp; stopping the exploitation was limited</a:t>
          </a:r>
        </a:p>
        <a:p>
          <a:pPr lvl="0" algn="l" defTabSz="711200">
            <a:lnSpc>
              <a:spcPct val="90000"/>
            </a:lnSpc>
            <a:spcBef>
              <a:spcPct val="0"/>
            </a:spcBef>
            <a:spcAft>
              <a:spcPct val="35000"/>
            </a:spcAft>
          </a:pPr>
          <a:r>
            <a:rPr lang="en-GB" sz="1600" b="0" i="0" u="none" kern="1200" dirty="0" smtClean="0">
              <a:solidFill>
                <a:schemeClr val="tx1"/>
              </a:solidFill>
              <a:effectLst/>
            </a:rPr>
            <a:t>- Absence of a coordinated response in disrupting the perpetrator</a:t>
          </a:r>
        </a:p>
        <a:p>
          <a:pPr lvl="0" algn="l" defTabSz="711200">
            <a:lnSpc>
              <a:spcPct val="90000"/>
            </a:lnSpc>
            <a:spcBef>
              <a:spcPct val="0"/>
            </a:spcBef>
            <a:spcAft>
              <a:spcPct val="35000"/>
            </a:spcAft>
          </a:pPr>
          <a:endParaRPr lang="en-GB" sz="1500" b="0" i="0" u="none" kern="1200" dirty="0" smtClean="0">
            <a:solidFill>
              <a:schemeClr val="bg1"/>
            </a:solidFill>
            <a:effectLst/>
          </a:endParaRPr>
        </a:p>
        <a:p>
          <a:pPr lvl="0" algn="ctr" defTabSz="711200">
            <a:lnSpc>
              <a:spcPct val="90000"/>
            </a:lnSpc>
            <a:spcBef>
              <a:spcPct val="0"/>
            </a:spcBef>
            <a:spcAft>
              <a:spcPct val="35000"/>
            </a:spcAft>
          </a:pPr>
          <a:endParaRPr lang="en-GB" sz="1500" b="0" i="0" u="none" kern="1200" dirty="0" smtClean="0">
            <a:solidFill>
              <a:schemeClr val="bg1"/>
            </a:solidFill>
            <a:effectLst/>
          </a:endParaRPr>
        </a:p>
        <a:p>
          <a:pPr lvl="0" algn="ctr" defTabSz="711200">
            <a:lnSpc>
              <a:spcPct val="90000"/>
            </a:lnSpc>
            <a:spcBef>
              <a:spcPct val="0"/>
            </a:spcBef>
            <a:spcAft>
              <a:spcPct val="35000"/>
            </a:spcAft>
          </a:pPr>
          <a:endParaRPr lang="en-GB" sz="1500" b="1" i="1" u="sng" kern="1200" dirty="0" smtClean="0">
            <a:solidFill>
              <a:schemeClr val="bg1"/>
            </a:solidFill>
            <a:effectLst/>
          </a:endParaRPr>
        </a:p>
        <a:p>
          <a:pPr lvl="0" algn="ctr" defTabSz="711200">
            <a:lnSpc>
              <a:spcPct val="90000"/>
            </a:lnSpc>
            <a:spcBef>
              <a:spcPct val="0"/>
            </a:spcBef>
            <a:spcAft>
              <a:spcPct val="35000"/>
            </a:spcAft>
          </a:pPr>
          <a:endParaRPr lang="en-GB" sz="1500" b="1" i="1" u="sng" kern="1200" dirty="0" smtClean="0">
            <a:solidFill>
              <a:schemeClr val="bg1"/>
            </a:solidFill>
            <a:effectLst/>
          </a:endParaRPr>
        </a:p>
        <a:p>
          <a:pPr lvl="0" algn="ctr" defTabSz="711200">
            <a:lnSpc>
              <a:spcPct val="90000"/>
            </a:lnSpc>
            <a:spcBef>
              <a:spcPct val="0"/>
            </a:spcBef>
            <a:spcAft>
              <a:spcPct val="35000"/>
            </a:spcAft>
          </a:pPr>
          <a:endParaRPr lang="en-GB" sz="1500" b="1" i="1" u="sng" kern="1200" dirty="0" smtClean="0">
            <a:solidFill>
              <a:schemeClr val="bg1"/>
            </a:solidFill>
            <a:effectLst/>
          </a:endParaRPr>
        </a:p>
        <a:p>
          <a:pPr lvl="0" algn="ctr" defTabSz="711200">
            <a:lnSpc>
              <a:spcPct val="90000"/>
            </a:lnSpc>
            <a:spcBef>
              <a:spcPct val="0"/>
            </a:spcBef>
            <a:spcAft>
              <a:spcPct val="35000"/>
            </a:spcAft>
          </a:pPr>
          <a:endParaRPr lang="en-GB" sz="1500" b="1" i="1" u="sng" kern="1200" dirty="0" smtClean="0">
            <a:solidFill>
              <a:schemeClr val="bg1"/>
            </a:solidFill>
            <a:effectLst/>
          </a:endParaRPr>
        </a:p>
        <a:p>
          <a:pPr lvl="0" algn="ctr" defTabSz="711200">
            <a:lnSpc>
              <a:spcPct val="90000"/>
            </a:lnSpc>
            <a:spcBef>
              <a:spcPct val="0"/>
            </a:spcBef>
            <a:spcAft>
              <a:spcPct val="35000"/>
            </a:spcAft>
          </a:pPr>
          <a:endParaRPr lang="en-GB" sz="1600" b="1" i="1" u="sng" kern="1200" dirty="0" smtClean="0">
            <a:solidFill>
              <a:schemeClr val="bg1"/>
            </a:solidFill>
            <a:effectLst>
              <a:outerShdw blurRad="38100" dist="38100" dir="2700000" algn="tl">
                <a:srgbClr val="000000">
                  <a:alpha val="43137"/>
                </a:srgbClr>
              </a:outerShdw>
            </a:effectLst>
          </a:endParaRPr>
        </a:p>
      </dsp:txBody>
      <dsp:txXfrm>
        <a:off x="8600448" y="2586411"/>
        <a:ext cx="3259482" cy="2849188"/>
      </dsp:txXfrm>
    </dsp:sp>
    <dsp:sp modelId="{A923A03F-D424-4F29-96EA-2680F72CBA9F}">
      <dsp:nvSpPr>
        <dsp:cNvPr id="0" name=""/>
        <dsp:cNvSpPr/>
      </dsp:nvSpPr>
      <dsp:spPr>
        <a:xfrm rot="5400000">
          <a:off x="9258181" y="1186630"/>
          <a:ext cx="1086818" cy="1083347"/>
        </a:xfrm>
        <a:prstGeom prst="bentArrow">
          <a:avLst/>
        </a:prstGeom>
        <a:solidFill>
          <a:srgbClr val="00B050"/>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en-GB" sz="4600" kern="1200"/>
        </a:p>
      </dsp:txBody>
      <dsp:txXfrm rot="10800000">
        <a:off x="9420683" y="1240797"/>
        <a:ext cx="761814" cy="650009"/>
      </dsp:txXfrm>
    </dsp:sp>
    <dsp:sp modelId="{07204893-79C4-483A-A131-3C1EE5886B07}">
      <dsp:nvSpPr>
        <dsp:cNvPr id="0" name=""/>
        <dsp:cNvSpPr/>
      </dsp:nvSpPr>
      <dsp:spPr>
        <a:xfrm>
          <a:off x="6097742" y="75585"/>
          <a:ext cx="2974021" cy="2844633"/>
        </a:xfrm>
        <a:prstGeom prst="round1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GB" sz="13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3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3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3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3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3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Good Practice</a:t>
          </a:r>
          <a:endParaRPr lang="en-GB" sz="1600" b="0" i="0" u="none" kern="1200" dirty="0" smtClean="0">
            <a:solidFill>
              <a:schemeClr val="tx1"/>
            </a:solidFill>
            <a:effectLst/>
          </a:endParaRPr>
        </a:p>
        <a:p>
          <a:pPr lvl="0" algn="l" defTabSz="577850">
            <a:lnSpc>
              <a:spcPct val="90000"/>
            </a:lnSpc>
            <a:spcBef>
              <a:spcPct val="0"/>
            </a:spcBef>
            <a:spcAft>
              <a:spcPct val="35000"/>
            </a:spcAft>
          </a:pPr>
          <a:r>
            <a:rPr lang="en-GB" sz="1550" b="0" i="0" u="none" kern="1200" dirty="0" smtClean="0">
              <a:solidFill>
                <a:schemeClr val="tx1"/>
              </a:solidFill>
              <a:effectLst/>
            </a:rPr>
            <a:t>- Recognition &amp; Assessment of CE was generally good. The NY specific CE assessment is a positive development</a:t>
          </a:r>
        </a:p>
        <a:p>
          <a:pPr lvl="0" algn="l" defTabSz="577850">
            <a:lnSpc>
              <a:spcPct val="90000"/>
            </a:lnSpc>
            <a:spcBef>
              <a:spcPct val="0"/>
            </a:spcBef>
            <a:spcAft>
              <a:spcPct val="35000"/>
            </a:spcAft>
          </a:pPr>
          <a:r>
            <a:rPr lang="en-GB" sz="1550" b="0" i="0" u="none" kern="1200" dirty="0" smtClean="0">
              <a:solidFill>
                <a:schemeClr val="tx1"/>
              </a:solidFill>
              <a:effectLst/>
            </a:rPr>
            <a:t>- Some examples of planning &amp; intervention around yp’s risks to exploitation was exceptional </a:t>
          </a:r>
        </a:p>
        <a:p>
          <a:pPr lvl="0" algn="l" defTabSz="577850">
            <a:lnSpc>
              <a:spcPct val="90000"/>
            </a:lnSpc>
            <a:spcBef>
              <a:spcPct val="0"/>
            </a:spcBef>
            <a:spcAft>
              <a:spcPct val="35000"/>
            </a:spcAft>
          </a:pPr>
          <a:r>
            <a:rPr lang="en-GB" sz="1550" b="0" i="0" u="none" kern="1200" dirty="0" smtClean="0">
              <a:solidFill>
                <a:schemeClr val="tx1"/>
              </a:solidFill>
              <a:effectLst/>
            </a:rPr>
            <a:t>- Level of joint working was generally high, the development of MACE came through strongly</a:t>
          </a:r>
        </a:p>
        <a:p>
          <a:pPr lvl="0" algn="ctr" defTabSz="577850">
            <a:lnSpc>
              <a:spcPct val="90000"/>
            </a:lnSpc>
            <a:spcBef>
              <a:spcPct val="0"/>
            </a:spcBef>
            <a:spcAft>
              <a:spcPct val="35000"/>
            </a:spcAft>
          </a:pPr>
          <a:endParaRPr lang="en-GB" sz="1600" b="0" i="0" u="none" kern="1200" dirty="0" smtClean="0">
            <a:solidFill>
              <a:schemeClr val="tx1"/>
            </a:solidFill>
            <a:effectLst/>
          </a:endParaRPr>
        </a:p>
        <a:p>
          <a:pPr lvl="0" algn="ctr" defTabSz="577850">
            <a:lnSpc>
              <a:spcPct val="90000"/>
            </a:lnSpc>
            <a:spcBef>
              <a:spcPct val="0"/>
            </a:spcBef>
            <a:spcAft>
              <a:spcPct val="35000"/>
            </a:spcAft>
          </a:pPr>
          <a:endParaRPr lang="en-GB" sz="1600" b="0" i="0" u="none" kern="1200" dirty="0" smtClean="0">
            <a:solidFill>
              <a:schemeClr val="tx1"/>
            </a:solidFill>
            <a:effectLst/>
          </a:endParaRPr>
        </a:p>
        <a:p>
          <a:pPr lvl="0" algn="ctr" defTabSz="577850">
            <a:lnSpc>
              <a:spcPct val="90000"/>
            </a:lnSpc>
            <a:spcBef>
              <a:spcPct val="0"/>
            </a:spcBef>
            <a:spcAft>
              <a:spcPct val="35000"/>
            </a:spcAft>
          </a:pPr>
          <a:endParaRPr lang="en-GB" sz="1600" b="0" i="0" u="none" kern="1200" dirty="0" smtClean="0">
            <a:solidFill>
              <a:schemeClr val="tx1"/>
            </a:solidFill>
            <a:effectLst/>
          </a:endParaRPr>
        </a:p>
        <a:p>
          <a:pPr lvl="0" algn="ctr" defTabSz="577850">
            <a:lnSpc>
              <a:spcPct val="90000"/>
            </a:lnSpc>
            <a:spcBef>
              <a:spcPct val="0"/>
            </a:spcBef>
            <a:spcAft>
              <a:spcPct val="35000"/>
            </a:spcAft>
          </a:pPr>
          <a:endParaRPr lang="en-GB" sz="1600" b="0" i="0" u="none" kern="1200" dirty="0" smtClean="0">
            <a:solidFill>
              <a:schemeClr val="tx1"/>
            </a:solidFill>
            <a:effectLst/>
          </a:endParaRPr>
        </a:p>
        <a:p>
          <a:pPr lvl="0" algn="ctr" defTabSz="57785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l" defTabSz="577850">
            <a:lnSpc>
              <a:spcPct val="90000"/>
            </a:lnSpc>
            <a:spcBef>
              <a:spcPct val="0"/>
            </a:spcBef>
            <a:spcAft>
              <a:spcPct val="35000"/>
            </a:spcAft>
          </a:pPr>
          <a:endParaRPr lang="en-GB" sz="1150" kern="1200" dirty="0"/>
        </a:p>
      </dsp:txBody>
      <dsp:txXfrm>
        <a:off x="6097742" y="75585"/>
        <a:ext cx="2835157" cy="2844633"/>
      </dsp:txXfrm>
    </dsp:sp>
    <dsp:sp modelId="{C0E88219-ED39-4EE8-8CB8-E7249609B9F8}">
      <dsp:nvSpPr>
        <dsp:cNvPr id="0" name=""/>
        <dsp:cNvSpPr/>
      </dsp:nvSpPr>
      <dsp:spPr>
        <a:xfrm rot="16248150">
          <a:off x="1243258" y="3057596"/>
          <a:ext cx="1422482" cy="1261869"/>
        </a:xfrm>
        <a:prstGeom prst="bentArrow">
          <a:avLst/>
        </a:prstGeom>
        <a:solidFill>
          <a:schemeClr val="tx2">
            <a:lumMod val="60000"/>
            <a:lumOff val="40000"/>
          </a:schemeClr>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GB" sz="5400" kern="1200"/>
        </a:p>
      </dsp:txBody>
      <dsp:txXfrm rot="10800000">
        <a:off x="1429887" y="3499232"/>
        <a:ext cx="1043921" cy="757121"/>
      </dsp:txXfrm>
    </dsp:sp>
    <dsp:sp modelId="{7259CECE-204D-4A0C-A21D-666BF374F623}">
      <dsp:nvSpPr>
        <dsp:cNvPr id="0" name=""/>
        <dsp:cNvSpPr/>
      </dsp:nvSpPr>
      <dsp:spPr>
        <a:xfrm>
          <a:off x="440137" y="23138"/>
          <a:ext cx="2974021" cy="2827858"/>
        </a:xfrm>
        <a:prstGeom prst="round1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What’s has happened since?</a:t>
          </a:r>
          <a:endParaRPr lang="en-GB" sz="1500" b="0" i="0" u="none" kern="1200" dirty="0" smtClean="0">
            <a:solidFill>
              <a:schemeClr val="tx1"/>
            </a:solidFill>
            <a:effectLst/>
          </a:endParaRPr>
        </a:p>
        <a:p>
          <a:pPr lvl="0" algn="l" defTabSz="711200">
            <a:lnSpc>
              <a:spcPct val="90000"/>
            </a:lnSpc>
            <a:spcBef>
              <a:spcPct val="0"/>
            </a:spcBef>
            <a:spcAft>
              <a:spcPct val="35000"/>
            </a:spcAft>
          </a:pPr>
          <a:r>
            <a:rPr lang="en-GB" sz="1600" b="0" i="0" u="none" kern="1200" dirty="0" smtClean="0">
              <a:solidFill>
                <a:schemeClr val="tx1"/>
              </a:solidFill>
              <a:effectLst/>
            </a:rPr>
            <a:t>- The report is being finalised and the action plan will be adopted by the Learning &amp; Improvement Subgroup </a:t>
          </a:r>
        </a:p>
        <a:p>
          <a:pPr lvl="0" algn="l" defTabSz="711200">
            <a:lnSpc>
              <a:spcPct val="90000"/>
            </a:lnSpc>
            <a:spcBef>
              <a:spcPct val="0"/>
            </a:spcBef>
            <a:spcAft>
              <a:spcPct val="35000"/>
            </a:spcAft>
          </a:pPr>
          <a:r>
            <a:rPr lang="en-GB" sz="1600" b="0" i="0" u="none" kern="1200" dirty="0" smtClean="0">
              <a:solidFill>
                <a:schemeClr val="tx1"/>
              </a:solidFill>
              <a:effectLst/>
            </a:rPr>
            <a:t>- Agencies will consider the report and implement recommendations specific to their service area</a:t>
          </a:r>
        </a:p>
        <a:p>
          <a:pPr lvl="0" algn="l" defTabSz="711200">
            <a:lnSpc>
              <a:spcPct val="90000"/>
            </a:lnSpc>
            <a:spcBef>
              <a:spcPct val="0"/>
            </a:spcBef>
            <a:spcAft>
              <a:spcPct val="35000"/>
            </a:spcAft>
          </a:pPr>
          <a:r>
            <a:rPr lang="en-GB" sz="1600" b="0" i="0" u="none" kern="1200" dirty="0" smtClean="0">
              <a:solidFill>
                <a:schemeClr val="tx1"/>
              </a:solidFill>
              <a:effectLst/>
            </a:rPr>
            <a:t>- Once finalised, the report will be available to access </a:t>
          </a:r>
          <a:r>
            <a:rPr lang="en-GB" sz="1600" b="0" i="0" u="none" kern="1200" dirty="0" smtClean="0">
              <a:solidFill>
                <a:schemeClr val="tx1"/>
              </a:solidFill>
              <a:effectLst/>
              <a:hlinkClick xmlns:r="http://schemas.openxmlformats.org/officeDocument/2006/relationships" r:id="rId1"/>
            </a:rPr>
            <a:t>here</a:t>
          </a:r>
          <a:endParaRPr lang="en-GB" sz="1600" b="0" i="0" u="none" kern="1200" dirty="0" smtClean="0">
            <a:solidFill>
              <a:schemeClr val="tx1"/>
            </a:solidFill>
            <a:effectLst/>
          </a:endParaRPr>
        </a:p>
        <a:p>
          <a:pPr lvl="0" algn="ctr" defTabSz="711200">
            <a:lnSpc>
              <a:spcPct val="90000"/>
            </a:lnSpc>
            <a:spcBef>
              <a:spcPct val="0"/>
            </a:spcBef>
            <a:spcAft>
              <a:spcPct val="35000"/>
            </a:spcAft>
          </a:pPr>
          <a:endParaRPr lang="en-GB" sz="15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500" b="1" i="1" u="sng" kern="1200" dirty="0" smtClean="0">
            <a:solidFill>
              <a:schemeClr val="tx1"/>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endParaRPr lang="en-GB" sz="1500" i="0" kern="1200" dirty="0" smtClean="0">
            <a:solidFill>
              <a:schemeClr val="tx1"/>
            </a:solidFill>
            <a:effectLst/>
            <a:latin typeface="+mn-lt"/>
            <a:cs typeface="Times New Roman" panose="02020603050405020304" pitchFamily="18" charset="0"/>
          </a:endParaRPr>
        </a:p>
        <a:p>
          <a:pPr lvl="0" algn="l" defTabSz="711200">
            <a:lnSpc>
              <a:spcPct val="90000"/>
            </a:lnSpc>
            <a:spcBef>
              <a:spcPct val="0"/>
            </a:spcBef>
            <a:spcAft>
              <a:spcPct val="35000"/>
            </a:spcAft>
          </a:pPr>
          <a:endParaRPr lang="en-GB" sz="1500" i="0" kern="1200" dirty="0" smtClean="0">
            <a:solidFill>
              <a:schemeClr val="tx1"/>
            </a:solidFill>
            <a:effectLst/>
            <a:latin typeface="+mn-lt"/>
            <a:cs typeface="Times New Roman" panose="02020603050405020304" pitchFamily="18" charset="0"/>
          </a:endParaRPr>
        </a:p>
        <a:p>
          <a:pPr lvl="0" algn="l" defTabSz="711200">
            <a:lnSpc>
              <a:spcPct val="90000"/>
            </a:lnSpc>
            <a:spcBef>
              <a:spcPct val="0"/>
            </a:spcBef>
            <a:spcAft>
              <a:spcPct val="35000"/>
            </a:spcAft>
          </a:pPr>
          <a:endParaRPr lang="en-GB" sz="1500" i="0" kern="1200" dirty="0" smtClean="0">
            <a:solidFill>
              <a:schemeClr val="tx1"/>
            </a:solidFill>
            <a:effectLst/>
            <a:latin typeface="+mn-lt"/>
            <a:cs typeface="Times New Roman" panose="02020603050405020304" pitchFamily="18" charset="0"/>
          </a:endParaRPr>
        </a:p>
        <a:p>
          <a:pPr lvl="0" algn="l" defTabSz="711200">
            <a:lnSpc>
              <a:spcPct val="90000"/>
            </a:lnSpc>
            <a:spcBef>
              <a:spcPct val="0"/>
            </a:spcBef>
            <a:spcAft>
              <a:spcPct val="35000"/>
            </a:spcAft>
          </a:pPr>
          <a:endParaRPr lang="en-GB" sz="1500" i="0" kern="1200" dirty="0" smtClean="0">
            <a:solidFill>
              <a:schemeClr val="tx1"/>
            </a:solidFill>
            <a:effectLst/>
            <a:latin typeface="+mn-lt"/>
            <a:cs typeface="Times New Roman" panose="02020603050405020304" pitchFamily="18" charset="0"/>
          </a:endParaRPr>
        </a:p>
        <a:p>
          <a:pPr lvl="0" algn="l" defTabSz="711200">
            <a:lnSpc>
              <a:spcPct val="90000"/>
            </a:lnSpc>
            <a:spcBef>
              <a:spcPct val="0"/>
            </a:spcBef>
            <a:spcAft>
              <a:spcPct val="35000"/>
            </a:spcAft>
          </a:pPr>
          <a:endParaRPr lang="en-GB" sz="1150" kern="1200" dirty="0"/>
        </a:p>
      </dsp:txBody>
      <dsp:txXfrm>
        <a:off x="440137" y="23138"/>
        <a:ext cx="2835976" cy="2827858"/>
      </dsp:txXfrm>
    </dsp:sp>
    <dsp:sp modelId="{E04CCD51-D72F-4EAA-8A3D-8EBA5CE68EF9}">
      <dsp:nvSpPr>
        <dsp:cNvPr id="0" name=""/>
        <dsp:cNvSpPr/>
      </dsp:nvSpPr>
      <dsp:spPr>
        <a:xfrm rot="8090">
          <a:off x="4013678" y="932019"/>
          <a:ext cx="1719133" cy="586703"/>
        </a:xfrm>
        <a:prstGeom prst="rightArrow">
          <a:avLst>
            <a:gd name="adj1" fmla="val 60000"/>
            <a:gd name="adj2" fmla="val 50000"/>
          </a:avLst>
        </a:prstGeom>
        <a:solidFill>
          <a:srgbClr val="FF0000"/>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4013678" y="1049153"/>
        <a:ext cx="1543122" cy="352021"/>
      </dsp:txXfrm>
    </dsp:sp>
    <dsp:sp modelId="{DE4B0E5F-D072-4AA1-AC7C-BFD12A3390C4}">
      <dsp:nvSpPr>
        <dsp:cNvPr id="0" name=""/>
        <dsp:cNvSpPr/>
      </dsp:nvSpPr>
      <dsp:spPr>
        <a:xfrm>
          <a:off x="2888896" y="2469261"/>
          <a:ext cx="3232761" cy="2966337"/>
        </a:xfrm>
        <a:prstGeom prst="round1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Issues and/or Actions for Practitioners</a:t>
          </a:r>
          <a:endParaRPr lang="en-GB" sz="1500" b="0" i="0" u="none" kern="1200" dirty="0" smtClean="0">
            <a:effectLst/>
          </a:endParaRPr>
        </a:p>
        <a:p>
          <a:pPr lvl="0" algn="l" defTabSz="711200">
            <a:lnSpc>
              <a:spcPct val="90000"/>
            </a:lnSpc>
            <a:spcBef>
              <a:spcPct val="0"/>
            </a:spcBef>
            <a:spcAft>
              <a:spcPct val="35000"/>
            </a:spcAft>
          </a:pPr>
          <a:r>
            <a:rPr lang="en-GB" sz="1600" b="0" i="0" u="none" kern="1200" dirty="0" smtClean="0">
              <a:solidFill>
                <a:schemeClr val="tx1"/>
              </a:solidFill>
              <a:effectLst/>
            </a:rPr>
            <a:t>- Services working across a case agreeing whether a young person was a victim or committing offences of their own violation</a:t>
          </a:r>
        </a:p>
        <a:p>
          <a:pPr lvl="0" algn="l" defTabSz="711200">
            <a:lnSpc>
              <a:spcPct val="90000"/>
            </a:lnSpc>
            <a:spcBef>
              <a:spcPct val="0"/>
            </a:spcBef>
            <a:spcAft>
              <a:spcPct val="35000"/>
            </a:spcAft>
          </a:pPr>
          <a:r>
            <a:rPr lang="en-GB" sz="1600" b="0" i="0" u="none" kern="1200" dirty="0" smtClean="0">
              <a:solidFill>
                <a:schemeClr val="tx1"/>
              </a:solidFill>
              <a:effectLst/>
            </a:rPr>
            <a:t>- Frontline 0-19 HDFT &amp; Voluntary Agency staff did not always have sight of a young person’s child exploitation risk assessment</a:t>
          </a:r>
        </a:p>
        <a:p>
          <a:pPr lvl="0" algn="l" defTabSz="711200">
            <a:lnSpc>
              <a:spcPct val="90000"/>
            </a:lnSpc>
            <a:spcBef>
              <a:spcPct val="0"/>
            </a:spcBef>
            <a:spcAft>
              <a:spcPct val="35000"/>
            </a:spcAft>
          </a:pPr>
          <a:endParaRPr lang="en-GB" sz="1500" b="0" i="0" u="none" kern="1200" dirty="0" smtClean="0">
            <a:solidFill>
              <a:schemeClr val="tx1"/>
            </a:solidFill>
            <a:effectLst/>
          </a:endParaRPr>
        </a:p>
        <a:p>
          <a:pPr lvl="0" algn="l" defTabSz="711200">
            <a:lnSpc>
              <a:spcPct val="90000"/>
            </a:lnSpc>
            <a:spcBef>
              <a:spcPct val="0"/>
            </a:spcBef>
            <a:spcAft>
              <a:spcPct val="35000"/>
            </a:spcAft>
          </a:pPr>
          <a:endParaRPr lang="en-GB" sz="1500" b="0" i="0" u="none" kern="1200" dirty="0" smtClean="0">
            <a:solidFill>
              <a:schemeClr val="tx1"/>
            </a:solidFill>
            <a:effectLst/>
          </a:endParaRPr>
        </a:p>
        <a:p>
          <a:pPr lvl="0" algn="l" defTabSz="711200">
            <a:lnSpc>
              <a:spcPct val="90000"/>
            </a:lnSpc>
            <a:spcBef>
              <a:spcPct val="0"/>
            </a:spcBef>
            <a:spcAft>
              <a:spcPct val="35000"/>
            </a:spcAft>
          </a:pPr>
          <a:endParaRPr lang="en-GB" sz="1500" b="0" i="0" u="none" kern="1200" dirty="0" smtClean="0">
            <a:solidFill>
              <a:schemeClr val="tx1"/>
            </a:solidFill>
            <a:effectLst/>
          </a:endParaRPr>
        </a:p>
        <a:p>
          <a:pPr lvl="0" algn="l" defTabSz="711200">
            <a:lnSpc>
              <a:spcPct val="90000"/>
            </a:lnSpc>
            <a:spcBef>
              <a:spcPct val="0"/>
            </a:spcBef>
            <a:spcAft>
              <a:spcPct val="35000"/>
            </a:spcAft>
          </a:pPr>
          <a:endParaRPr lang="en-GB" sz="1500" b="0" i="0" u="none" kern="1200" dirty="0" smtClean="0">
            <a:solidFill>
              <a:schemeClr val="tx1"/>
            </a:solidFill>
            <a:effectLst/>
          </a:endParaRPr>
        </a:p>
        <a:p>
          <a:pPr lvl="0" algn="l" defTabSz="711200">
            <a:lnSpc>
              <a:spcPct val="90000"/>
            </a:lnSpc>
            <a:spcBef>
              <a:spcPct val="0"/>
            </a:spcBef>
            <a:spcAft>
              <a:spcPct val="35000"/>
            </a:spcAft>
          </a:pPr>
          <a:endParaRPr lang="en-GB" sz="1500" b="0" i="0" u="none" kern="1200" dirty="0" smtClean="0">
            <a:solidFill>
              <a:schemeClr val="tx1"/>
            </a:solidFill>
            <a:effectLst/>
          </a:endParaRPr>
        </a:p>
        <a:p>
          <a:pPr lvl="0" algn="ctr" defTabSz="711200">
            <a:lnSpc>
              <a:spcPct val="90000"/>
            </a:lnSpc>
            <a:spcBef>
              <a:spcPct val="0"/>
            </a:spcBef>
            <a:spcAft>
              <a:spcPct val="35000"/>
            </a:spcAft>
          </a:pPr>
          <a:endParaRPr lang="en-GB" sz="1500" b="0" i="0" u="none" kern="1200" dirty="0" smtClean="0">
            <a:effectLst/>
          </a:endParaRPr>
        </a:p>
        <a:p>
          <a:pPr lvl="0" algn="ctr" defTabSz="711200">
            <a:lnSpc>
              <a:spcPct val="90000"/>
            </a:lnSpc>
            <a:spcBef>
              <a:spcPct val="0"/>
            </a:spcBef>
            <a:spcAft>
              <a:spcPct val="35000"/>
            </a:spcAft>
          </a:pPr>
          <a:endParaRPr lang="en-GB" sz="1500" b="0" i="0" u="none" kern="1200" dirty="0" smtClean="0">
            <a:effectLst/>
          </a:endParaRPr>
        </a:p>
        <a:p>
          <a:pPr lvl="0" algn="ctr" defTabSz="711200">
            <a:lnSpc>
              <a:spcPct val="90000"/>
            </a:lnSpc>
            <a:spcBef>
              <a:spcPct val="0"/>
            </a:spcBef>
            <a:spcAft>
              <a:spcPct val="35000"/>
            </a:spcAft>
          </a:pPr>
          <a:endParaRPr lang="en-GB" sz="1500" b="0" i="0" u="none" kern="1200" dirty="0" smtClean="0">
            <a:effectLst/>
          </a:endParaRPr>
        </a:p>
        <a:p>
          <a:pPr lvl="0" algn="ctr" defTabSz="711200">
            <a:lnSpc>
              <a:spcPct val="90000"/>
            </a:lnSpc>
            <a:spcBef>
              <a:spcPct val="0"/>
            </a:spcBef>
            <a:spcAft>
              <a:spcPct val="35000"/>
            </a:spcAft>
          </a:pPr>
          <a:endParaRPr lang="en-GB" sz="1500" b="0" i="0" u="none" kern="1200" dirty="0" smtClean="0">
            <a:effectLst/>
          </a:endParaRPr>
        </a:p>
        <a:p>
          <a:pPr lvl="0" algn="ctr" defTabSz="711200">
            <a:lnSpc>
              <a:spcPct val="90000"/>
            </a:lnSpc>
            <a:spcBef>
              <a:spcPct val="0"/>
            </a:spcBef>
            <a:spcAft>
              <a:spcPct val="35000"/>
            </a:spcAft>
          </a:pPr>
          <a:endParaRPr lang="en-GB" sz="15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dsp:txBody>
      <dsp:txXfrm>
        <a:off x="2888896" y="2469261"/>
        <a:ext cx="3087956" cy="2966337"/>
      </dsp:txXfrm>
    </dsp:sp>
    <dsp:sp modelId="{FFCD9527-FB2A-464B-9E6C-A0C7648949D2}">
      <dsp:nvSpPr>
        <dsp:cNvPr id="0" name=""/>
        <dsp:cNvSpPr/>
      </dsp:nvSpPr>
      <dsp:spPr>
        <a:xfrm rot="10835174">
          <a:off x="6495373" y="3882304"/>
          <a:ext cx="1824410" cy="586703"/>
        </a:xfrm>
        <a:prstGeom prst="rightArrow">
          <a:avLst>
            <a:gd name="adj1" fmla="val 60000"/>
            <a:gd name="adj2" fmla="val 50000"/>
          </a:avLst>
        </a:prstGeom>
        <a:solidFill>
          <a:srgbClr val="FFFF00"/>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6671379" y="4000545"/>
        <a:ext cx="1648399" cy="352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19990-73CE-4895-8204-AD0ECA0A9550}">
      <dsp:nvSpPr>
        <dsp:cNvPr id="0" name=""/>
        <dsp:cNvSpPr/>
      </dsp:nvSpPr>
      <dsp:spPr>
        <a:xfrm>
          <a:off x="382374" y="17080"/>
          <a:ext cx="3033169" cy="2913165"/>
        </a:xfrm>
        <a:prstGeom prst="round1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What’s happened since?</a:t>
          </a:r>
        </a:p>
        <a:p>
          <a:pPr lvl="0" algn="l" defTabSz="711200">
            <a:lnSpc>
              <a:spcPct val="90000"/>
            </a:lnSpc>
            <a:spcBef>
              <a:spcPct val="0"/>
            </a:spcBef>
            <a:spcAft>
              <a:spcPct val="35000"/>
            </a:spcAft>
          </a:pPr>
          <a:r>
            <a:rPr lang="en-GB" sz="1600" b="0" i="0" u="none" kern="1200" dirty="0" smtClean="0">
              <a:solidFill>
                <a:schemeClr val="tx1"/>
              </a:solidFill>
              <a:effectLst/>
            </a:rPr>
            <a:t>- Headteachers should use results of their audits as part of their development plan</a:t>
          </a:r>
        </a:p>
        <a:p>
          <a:pPr lvl="0" algn="l" defTabSz="711200">
            <a:lnSpc>
              <a:spcPct val="90000"/>
            </a:lnSpc>
            <a:spcBef>
              <a:spcPct val="0"/>
            </a:spcBef>
            <a:spcAft>
              <a:spcPct val="35000"/>
            </a:spcAft>
          </a:pPr>
          <a:r>
            <a:rPr lang="en-GB" sz="1600" b="0" i="0" u="none" kern="1200" dirty="0" smtClean="0">
              <a:solidFill>
                <a:schemeClr val="tx1"/>
              </a:solidFill>
              <a:effectLst/>
            </a:rPr>
            <a:t>- A detailed report &amp; presentation is available </a:t>
          </a:r>
          <a:r>
            <a:rPr lang="en-GB" sz="1600" b="0" i="0" u="none" kern="1200" dirty="0" smtClean="0">
              <a:solidFill>
                <a:schemeClr val="tx1"/>
              </a:solidFill>
              <a:effectLst/>
              <a:hlinkClick xmlns:r="http://schemas.openxmlformats.org/officeDocument/2006/relationships" r:id="rId1"/>
            </a:rPr>
            <a:t>here</a:t>
          </a:r>
          <a:endParaRPr lang="en-GB" sz="1600" b="0" i="0" u="none" kern="1200" dirty="0" smtClean="0">
            <a:solidFill>
              <a:schemeClr val="tx1"/>
            </a:solidFill>
            <a:effectLst/>
          </a:endParaRPr>
        </a:p>
        <a:p>
          <a:pPr lvl="0" algn="l" defTabSz="711200">
            <a:lnSpc>
              <a:spcPct val="90000"/>
            </a:lnSpc>
            <a:spcBef>
              <a:spcPct val="0"/>
            </a:spcBef>
            <a:spcAft>
              <a:spcPct val="35000"/>
            </a:spcAft>
          </a:pPr>
          <a:r>
            <a:rPr lang="en-GB" sz="1600" b="0" i="0" u="none" kern="1200" dirty="0" smtClean="0">
              <a:solidFill>
                <a:schemeClr val="tx1"/>
              </a:solidFill>
              <a:effectLst/>
            </a:rPr>
            <a:t>- Audit tool will be reviewed</a:t>
          </a:r>
        </a:p>
        <a:p>
          <a:pPr lvl="0" algn="l" defTabSz="711200">
            <a:lnSpc>
              <a:spcPct val="90000"/>
            </a:lnSpc>
            <a:spcBef>
              <a:spcPct val="0"/>
            </a:spcBef>
            <a:spcAft>
              <a:spcPct val="35000"/>
            </a:spcAft>
          </a:pPr>
          <a:r>
            <a:rPr lang="en-GB" sz="1600" b="0" i="0" u="none" kern="1200" dirty="0" smtClean="0">
              <a:solidFill>
                <a:schemeClr val="tx1"/>
              </a:solidFill>
              <a:effectLst/>
            </a:rPr>
            <a:t>- Next audit will commence in Nov 2020 and all schools to respond in Mar 2021</a:t>
          </a:r>
        </a:p>
        <a:p>
          <a:pPr lvl="0" algn="l" defTabSz="711200">
            <a:lnSpc>
              <a:spcPct val="90000"/>
            </a:lnSpc>
            <a:spcBef>
              <a:spcPct val="0"/>
            </a:spcBef>
            <a:spcAft>
              <a:spcPct val="35000"/>
            </a:spcAft>
          </a:pPr>
          <a:endParaRPr lang="en-GB" sz="1600" b="1" i="0" u="none"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endParaRPr lang="en-GB" sz="1200" i="1" kern="1200" dirty="0"/>
        </a:p>
      </dsp:txBody>
      <dsp:txXfrm>
        <a:off x="382374" y="17080"/>
        <a:ext cx="2890960" cy="2913165"/>
      </dsp:txXfrm>
    </dsp:sp>
    <dsp:sp modelId="{83282CC2-2CBB-4E9E-B0D7-6026DF7D819D}">
      <dsp:nvSpPr>
        <dsp:cNvPr id="0" name=""/>
        <dsp:cNvSpPr/>
      </dsp:nvSpPr>
      <dsp:spPr>
        <a:xfrm rot="16229686">
          <a:off x="1770877" y="3166849"/>
          <a:ext cx="1265991" cy="1196978"/>
        </a:xfrm>
        <a:prstGeom prst="bentArrow">
          <a:avLst/>
        </a:prstGeom>
        <a:solidFill>
          <a:schemeClr val="tx2">
            <a:lumMod val="60000"/>
            <a:lumOff val="40000"/>
          </a:schemeClr>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endParaRPr lang="en-GB" sz="5100" kern="1200"/>
        </a:p>
      </dsp:txBody>
      <dsp:txXfrm>
        <a:off x="1948873" y="3585785"/>
        <a:ext cx="906898" cy="718186"/>
      </dsp:txXfrm>
    </dsp:sp>
    <dsp:sp modelId="{F896C3B1-96F6-470D-9F08-E10C7BE425EC}">
      <dsp:nvSpPr>
        <dsp:cNvPr id="0" name=""/>
        <dsp:cNvSpPr/>
      </dsp:nvSpPr>
      <dsp:spPr>
        <a:xfrm>
          <a:off x="3253878" y="2385130"/>
          <a:ext cx="3014798" cy="2939093"/>
        </a:xfrm>
        <a:prstGeom prst="round1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0"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Issues for Schools</a:t>
          </a: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l" defTabSz="711200">
            <a:lnSpc>
              <a:spcPct val="90000"/>
            </a:lnSpc>
            <a:spcBef>
              <a:spcPct val="0"/>
            </a:spcBef>
            <a:spcAft>
              <a:spcPct val="35000"/>
            </a:spcAft>
          </a:pPr>
          <a:r>
            <a:rPr lang="en-GB" sz="1600" b="0" i="0" u="none" kern="1200" dirty="0" smtClean="0">
              <a:solidFill>
                <a:schemeClr val="tx1"/>
              </a:solidFill>
              <a:effectLst/>
            </a:rPr>
            <a:t>- Training around specific topics such as Criminal Exploitation &amp; County Lines </a:t>
          </a:r>
        </a:p>
        <a:p>
          <a:pPr lvl="0" algn="l"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l" defTabSz="711200">
            <a:lnSpc>
              <a:spcPct val="90000"/>
            </a:lnSpc>
            <a:spcBef>
              <a:spcPct val="0"/>
            </a:spcBef>
            <a:spcAft>
              <a:spcPct val="35000"/>
            </a:spcAft>
          </a:pPr>
          <a:endParaRPr lang="en-GB" sz="1150" i="0" kern="1200" dirty="0">
            <a:effectLst>
              <a:outerShdw blurRad="38100" dist="38100" dir="2700000" algn="tl">
                <a:srgbClr val="000000">
                  <a:alpha val="43137"/>
                </a:srgbClr>
              </a:outerShdw>
            </a:effectLst>
          </a:endParaRPr>
        </a:p>
      </dsp:txBody>
      <dsp:txXfrm>
        <a:off x="3253878" y="2385130"/>
        <a:ext cx="2871323" cy="2939093"/>
      </dsp:txXfrm>
    </dsp:sp>
    <dsp:sp modelId="{A3C5F8E2-7A71-4BB8-979A-991B6EDA14A9}">
      <dsp:nvSpPr>
        <dsp:cNvPr id="0" name=""/>
        <dsp:cNvSpPr/>
      </dsp:nvSpPr>
      <dsp:spPr>
        <a:xfrm rot="10795651">
          <a:off x="6596485" y="3845238"/>
          <a:ext cx="1894126" cy="584941"/>
        </a:xfrm>
        <a:prstGeom prst="rightArrow">
          <a:avLst>
            <a:gd name="adj1" fmla="val 60000"/>
            <a:gd name="adj2" fmla="val 50000"/>
          </a:avLst>
        </a:prstGeom>
        <a:solidFill>
          <a:srgbClr val="FFFF00"/>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6771967" y="3962115"/>
        <a:ext cx="1718644" cy="350965"/>
      </dsp:txXfrm>
    </dsp:sp>
    <dsp:sp modelId="{FFA7C262-02C9-42FD-9657-9A1B45D0A91A}">
      <dsp:nvSpPr>
        <dsp:cNvPr id="0" name=""/>
        <dsp:cNvSpPr/>
      </dsp:nvSpPr>
      <dsp:spPr>
        <a:xfrm>
          <a:off x="8776372" y="2390149"/>
          <a:ext cx="3235516" cy="2914136"/>
        </a:xfrm>
        <a:prstGeom prst="round1Rect">
          <a:avLst/>
        </a:prstGeom>
        <a:solidFill>
          <a:schemeClr val="accent2">
            <a:lumMod val="60000"/>
            <a:lumOff val="40000"/>
          </a:schemeClr>
        </a:solidFill>
        <a:ln w="25400" cap="flat" cmpd="sng" algn="ctr">
          <a:solidFill>
            <a:schemeClr val="tx1"/>
          </a:solidFill>
          <a:prstDash val="solid"/>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Areas for Development</a:t>
          </a:r>
        </a:p>
        <a:p>
          <a:pPr lvl="0" algn="l" defTabSz="711200">
            <a:lnSpc>
              <a:spcPct val="90000"/>
            </a:lnSpc>
            <a:spcBef>
              <a:spcPct val="0"/>
            </a:spcBef>
            <a:spcAft>
              <a:spcPct val="35000"/>
            </a:spcAft>
          </a:pPr>
          <a:r>
            <a:rPr lang="en-GB" sz="1550" b="0" i="0" u="none" kern="1200" dirty="0" smtClean="0">
              <a:solidFill>
                <a:schemeClr val="tx1"/>
              </a:solidFill>
              <a:effectLst/>
            </a:rPr>
            <a:t>- Limited number of schools not keeping register of cases escalated to DSL and/or not maintaining a welfare file on CYP open to services</a:t>
          </a:r>
        </a:p>
        <a:p>
          <a:pPr lvl="0" algn="l" defTabSz="711200">
            <a:lnSpc>
              <a:spcPct val="90000"/>
            </a:lnSpc>
            <a:spcBef>
              <a:spcPct val="0"/>
            </a:spcBef>
            <a:spcAft>
              <a:spcPct val="35000"/>
            </a:spcAft>
          </a:pPr>
          <a:r>
            <a:rPr lang="en-GB" sz="1550" b="0" i="0" u="none" kern="1200" dirty="0" smtClean="0">
              <a:solidFill>
                <a:schemeClr val="tx1"/>
              </a:solidFill>
              <a:effectLst/>
            </a:rPr>
            <a:t>- Managing Emergency Situations</a:t>
          </a:r>
        </a:p>
        <a:p>
          <a:pPr lvl="0" algn="l" defTabSz="711200">
            <a:lnSpc>
              <a:spcPct val="90000"/>
            </a:lnSpc>
            <a:spcBef>
              <a:spcPct val="0"/>
            </a:spcBef>
            <a:spcAft>
              <a:spcPct val="35000"/>
            </a:spcAft>
          </a:pPr>
          <a:r>
            <a:rPr lang="en-GB" sz="1550" b="0" i="0" u="none" kern="1200" dirty="0" smtClean="0">
              <a:solidFill>
                <a:schemeClr val="tx1"/>
              </a:solidFill>
              <a:effectLst/>
            </a:rPr>
            <a:t>- Schools having arrangements in place for LAC</a:t>
          </a:r>
        </a:p>
        <a:p>
          <a:pPr lvl="0" algn="l" defTabSz="711200">
            <a:lnSpc>
              <a:spcPct val="90000"/>
            </a:lnSpc>
            <a:spcBef>
              <a:spcPct val="0"/>
            </a:spcBef>
            <a:spcAft>
              <a:spcPct val="35000"/>
            </a:spcAft>
          </a:pPr>
          <a:r>
            <a:rPr lang="en-GB" sz="1550" b="0" i="0" u="none" kern="1200" dirty="0" smtClean="0">
              <a:solidFill>
                <a:schemeClr val="tx1"/>
              </a:solidFill>
              <a:effectLst/>
            </a:rPr>
            <a:t>- Independent schools reporting hate crimes via technology to the LA</a:t>
          </a:r>
        </a:p>
        <a:p>
          <a:pPr lvl="0" algn="l" defTabSz="711200">
            <a:lnSpc>
              <a:spcPct val="90000"/>
            </a:lnSpc>
            <a:spcBef>
              <a:spcPct val="0"/>
            </a:spcBef>
            <a:spcAft>
              <a:spcPct val="35000"/>
            </a:spcAft>
          </a:pPr>
          <a:endParaRPr lang="en-GB" sz="1500" b="1" i="0" u="none"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effectLst>
              <a:outerShdw blurRad="38100" dist="38100" dir="2700000" algn="tl">
                <a:srgbClr val="000000">
                  <a:alpha val="43137"/>
                </a:srgbClr>
              </a:outerShdw>
            </a:effectLst>
          </a:endParaRPr>
        </a:p>
      </dsp:txBody>
      <dsp:txXfrm>
        <a:off x="8776372" y="2390149"/>
        <a:ext cx="3093260" cy="2914136"/>
      </dsp:txXfrm>
    </dsp:sp>
    <dsp:sp modelId="{33C355AF-B5DF-4E4C-923F-A3D08550FA9C}">
      <dsp:nvSpPr>
        <dsp:cNvPr id="0" name=""/>
        <dsp:cNvSpPr/>
      </dsp:nvSpPr>
      <dsp:spPr>
        <a:xfrm rot="5421380">
          <a:off x="9161440" y="1123946"/>
          <a:ext cx="1038859" cy="968868"/>
        </a:xfrm>
        <a:prstGeom prst="bentArrow">
          <a:avLst/>
        </a:prstGeom>
        <a:solidFill>
          <a:srgbClr val="00B050"/>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endParaRPr lang="en-GB" sz="4100" kern="1200" dirty="0"/>
        </a:p>
      </dsp:txBody>
      <dsp:txXfrm rot="10800000">
        <a:off x="9307674" y="1172393"/>
        <a:ext cx="748199" cy="581320"/>
      </dsp:txXfrm>
    </dsp:sp>
    <dsp:sp modelId="{DE52B944-44AD-46AD-B1CD-04E07BD4DAC0}">
      <dsp:nvSpPr>
        <dsp:cNvPr id="0" name=""/>
        <dsp:cNvSpPr/>
      </dsp:nvSpPr>
      <dsp:spPr>
        <a:xfrm>
          <a:off x="6105851" y="31326"/>
          <a:ext cx="3048837" cy="2903962"/>
        </a:xfrm>
        <a:prstGeom prst="round1Rect">
          <a:avLst/>
        </a:prstGeom>
        <a:solidFill>
          <a:schemeClr val="tx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0"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600" b="1" i="0" u="sng" kern="1200" dirty="0" smtClean="0">
              <a:solidFill>
                <a:schemeClr val="tx1"/>
              </a:solidFill>
              <a:effectLst>
                <a:outerShdw blurRad="38100" dist="38100" dir="2700000" algn="tl">
                  <a:srgbClr val="000000">
                    <a:alpha val="43137"/>
                  </a:srgbClr>
                </a:outerShdw>
              </a:effectLst>
            </a:rPr>
            <a:t>Good Practice</a:t>
          </a:r>
        </a:p>
        <a:p>
          <a:pPr lvl="0" algn="l" defTabSz="711200">
            <a:lnSpc>
              <a:spcPct val="90000"/>
            </a:lnSpc>
            <a:spcBef>
              <a:spcPct val="0"/>
            </a:spcBef>
            <a:spcAft>
              <a:spcPct val="35000"/>
            </a:spcAft>
          </a:pPr>
          <a:r>
            <a:rPr lang="en-GB" sz="1600" b="0" i="0" u="none" kern="1200" dirty="0" smtClean="0">
              <a:solidFill>
                <a:schemeClr val="tx1"/>
              </a:solidFill>
              <a:effectLst/>
            </a:rPr>
            <a:t>- Strong majority of schools have expected safeguarding controls in place</a:t>
          </a:r>
        </a:p>
        <a:p>
          <a:pPr lvl="0" algn="l" defTabSz="711200">
            <a:lnSpc>
              <a:spcPct val="90000"/>
            </a:lnSpc>
            <a:spcBef>
              <a:spcPct val="0"/>
            </a:spcBef>
            <a:spcAft>
              <a:spcPct val="35000"/>
            </a:spcAft>
          </a:pPr>
          <a:r>
            <a:rPr lang="en-GB" sz="1600" b="0" i="0" u="none" kern="1200" dirty="0" smtClean="0">
              <a:solidFill>
                <a:schemeClr val="tx1"/>
              </a:solidFill>
              <a:effectLst/>
            </a:rPr>
            <a:t>- Improvement to Single Central Record from 2016/17</a:t>
          </a:r>
        </a:p>
        <a:p>
          <a:pPr lvl="0" algn="l" defTabSz="711200">
            <a:lnSpc>
              <a:spcPct val="90000"/>
            </a:lnSpc>
            <a:spcBef>
              <a:spcPct val="0"/>
            </a:spcBef>
            <a:spcAft>
              <a:spcPct val="35000"/>
            </a:spcAft>
          </a:pPr>
          <a:r>
            <a:rPr lang="en-GB" sz="1600" b="0" i="0" u="none" kern="1200" dirty="0" smtClean="0">
              <a:solidFill>
                <a:schemeClr val="tx1"/>
              </a:solidFill>
              <a:effectLst/>
            </a:rPr>
            <a:t>- E-safety controls well addressed in most schools</a:t>
          </a:r>
        </a:p>
        <a:p>
          <a:pPr lvl="0" algn="l" defTabSz="711200">
            <a:lnSpc>
              <a:spcPct val="90000"/>
            </a:lnSpc>
            <a:spcBef>
              <a:spcPct val="0"/>
            </a:spcBef>
            <a:spcAft>
              <a:spcPct val="35000"/>
            </a:spcAft>
          </a:pPr>
          <a:r>
            <a:rPr lang="en-GB" sz="1600" b="0" i="0" u="none" kern="1200" dirty="0" smtClean="0">
              <a:solidFill>
                <a:schemeClr val="tx1"/>
              </a:solidFill>
              <a:effectLst/>
            </a:rPr>
            <a:t>- RSE policy either fully implemented or actions in place for most schools</a:t>
          </a: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en-GB" sz="1600" b="1" i="1" u="sng" kern="1200" dirty="0" smtClean="0">
            <a:solidFill>
              <a:schemeClr val="tx1"/>
            </a:solidFill>
            <a:effectLst>
              <a:outerShdw blurRad="38100" dist="38100" dir="2700000" algn="tl">
                <a:srgbClr val="000000">
                  <a:alpha val="43137"/>
                </a:srgbClr>
              </a:outerShdw>
            </a:effectLst>
          </a:endParaRPr>
        </a:p>
      </dsp:txBody>
      <dsp:txXfrm>
        <a:off x="6105851" y="31326"/>
        <a:ext cx="2907077" cy="2903962"/>
      </dsp:txXfrm>
    </dsp:sp>
    <dsp:sp modelId="{8178700E-1D4F-4D64-8587-1FF175E0E9A3}">
      <dsp:nvSpPr>
        <dsp:cNvPr id="0" name=""/>
        <dsp:cNvSpPr/>
      </dsp:nvSpPr>
      <dsp:spPr>
        <a:xfrm rot="2288">
          <a:off x="3898300" y="971917"/>
          <a:ext cx="1577280" cy="584941"/>
        </a:xfrm>
        <a:prstGeom prst="rightArrow">
          <a:avLst>
            <a:gd name="adj1" fmla="val 60000"/>
            <a:gd name="adj2" fmla="val 50000"/>
          </a:avLst>
        </a:prstGeom>
        <a:solidFill>
          <a:srgbClr val="FF0000"/>
        </a:solidFill>
        <a:ln w="1905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898300" y="1088847"/>
        <a:ext cx="1401798" cy="3509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91AE192-6945-4599-B4E5-61D6CD57CF63}" type="datetimeFigureOut">
              <a:rPr lang="en-GB" smtClean="0"/>
              <a:t>17/12/2019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C78C80D-2E4F-4C41-8327-9C048E39CA67}" type="slidenum">
              <a:rPr lang="en-GB" smtClean="0"/>
              <a:t>‹#›</a:t>
            </a:fld>
            <a:endParaRPr lang="en-GB"/>
          </a:p>
        </p:txBody>
      </p:sp>
    </p:spTree>
    <p:extLst>
      <p:ext uri="{BB962C8B-B14F-4D97-AF65-F5344CB8AC3E}">
        <p14:creationId xmlns:p14="http://schemas.microsoft.com/office/powerpoint/2010/main" val="54786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safeguardingchildren.co.uk/professionals/learning-for-professionals/"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safeguardingchildren.co.uk/resource-library/?search=schools+audit&amp;sort_by=date"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ooth.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1</a:t>
            </a:fld>
            <a:endParaRPr lang="en-GB"/>
          </a:p>
        </p:txBody>
      </p:sp>
    </p:spTree>
    <p:extLst>
      <p:ext uri="{BB962C8B-B14F-4D97-AF65-F5344CB8AC3E}">
        <p14:creationId xmlns:p14="http://schemas.microsoft.com/office/powerpoint/2010/main" val="47033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25</a:t>
            </a:fld>
            <a:endParaRPr lang="en-GB"/>
          </a:p>
        </p:txBody>
      </p:sp>
    </p:spTree>
    <p:extLst>
      <p:ext uri="{BB962C8B-B14F-4D97-AF65-F5344CB8AC3E}">
        <p14:creationId xmlns:p14="http://schemas.microsoft.com/office/powerpoint/2010/main" val="127829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26</a:t>
            </a:fld>
            <a:endParaRPr lang="en-GB"/>
          </a:p>
        </p:txBody>
      </p:sp>
    </p:spTree>
    <p:extLst>
      <p:ext uri="{BB962C8B-B14F-4D97-AF65-F5344CB8AC3E}">
        <p14:creationId xmlns:p14="http://schemas.microsoft.com/office/powerpoint/2010/main" val="426861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27</a:t>
            </a:fld>
            <a:endParaRPr lang="en-GB"/>
          </a:p>
        </p:txBody>
      </p:sp>
    </p:spTree>
    <p:extLst>
      <p:ext uri="{BB962C8B-B14F-4D97-AF65-F5344CB8AC3E}">
        <p14:creationId xmlns:p14="http://schemas.microsoft.com/office/powerpoint/2010/main" val="1317092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28</a:t>
            </a:fld>
            <a:endParaRPr lang="en-GB"/>
          </a:p>
        </p:txBody>
      </p:sp>
    </p:spTree>
    <p:extLst>
      <p:ext uri="{BB962C8B-B14F-4D97-AF65-F5344CB8AC3E}">
        <p14:creationId xmlns:p14="http://schemas.microsoft.com/office/powerpoint/2010/main" val="195887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29</a:t>
            </a:fld>
            <a:endParaRPr lang="en-GB"/>
          </a:p>
        </p:txBody>
      </p:sp>
    </p:spTree>
    <p:extLst>
      <p:ext uri="{BB962C8B-B14F-4D97-AF65-F5344CB8AC3E}">
        <p14:creationId xmlns:p14="http://schemas.microsoft.com/office/powerpoint/2010/main" val="69124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30</a:t>
            </a:fld>
            <a:endParaRPr lang="en-GB"/>
          </a:p>
        </p:txBody>
      </p:sp>
    </p:spTree>
    <p:extLst>
      <p:ext uri="{BB962C8B-B14F-4D97-AF65-F5344CB8AC3E}">
        <p14:creationId xmlns:p14="http://schemas.microsoft.com/office/powerpoint/2010/main" val="172152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31</a:t>
            </a:fld>
            <a:endParaRPr lang="en-GB"/>
          </a:p>
        </p:txBody>
      </p:sp>
    </p:spTree>
    <p:extLst>
      <p:ext uri="{BB962C8B-B14F-4D97-AF65-F5344CB8AC3E}">
        <p14:creationId xmlns:p14="http://schemas.microsoft.com/office/powerpoint/2010/main" val="207125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7586" y="5108396"/>
            <a:ext cx="5407943" cy="4863287"/>
          </a:xfrm>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32</a:t>
            </a:fld>
            <a:endParaRPr lang="en-GB"/>
          </a:p>
        </p:txBody>
      </p:sp>
    </p:spTree>
    <p:extLst>
      <p:ext uri="{BB962C8B-B14F-4D97-AF65-F5344CB8AC3E}">
        <p14:creationId xmlns:p14="http://schemas.microsoft.com/office/powerpoint/2010/main" val="90069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33</a:t>
            </a:fld>
            <a:endParaRPr lang="en-GB"/>
          </a:p>
        </p:txBody>
      </p:sp>
    </p:spTree>
    <p:extLst>
      <p:ext uri="{BB962C8B-B14F-4D97-AF65-F5344CB8AC3E}">
        <p14:creationId xmlns:p14="http://schemas.microsoft.com/office/powerpoint/2010/main" val="139513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34</a:t>
            </a:fld>
            <a:endParaRPr lang="en-GB"/>
          </a:p>
        </p:txBody>
      </p:sp>
    </p:spTree>
    <p:extLst>
      <p:ext uri="{BB962C8B-B14F-4D97-AF65-F5344CB8AC3E}">
        <p14:creationId xmlns:p14="http://schemas.microsoft.com/office/powerpoint/2010/main" val="28065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6</a:t>
            </a:fld>
            <a:endParaRPr lang="en-GB"/>
          </a:p>
        </p:txBody>
      </p:sp>
    </p:spTree>
    <p:extLst>
      <p:ext uri="{BB962C8B-B14F-4D97-AF65-F5344CB8AC3E}">
        <p14:creationId xmlns:p14="http://schemas.microsoft.com/office/powerpoint/2010/main" val="1222910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35</a:t>
            </a:fld>
            <a:endParaRPr lang="en-GB"/>
          </a:p>
        </p:txBody>
      </p:sp>
    </p:spTree>
    <p:extLst>
      <p:ext uri="{BB962C8B-B14F-4D97-AF65-F5344CB8AC3E}">
        <p14:creationId xmlns:p14="http://schemas.microsoft.com/office/powerpoint/2010/main" val="166029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36</a:t>
            </a:fld>
            <a:endParaRPr lang="en-GB"/>
          </a:p>
        </p:txBody>
      </p:sp>
    </p:spTree>
    <p:extLst>
      <p:ext uri="{BB962C8B-B14F-4D97-AF65-F5344CB8AC3E}">
        <p14:creationId xmlns:p14="http://schemas.microsoft.com/office/powerpoint/2010/main" val="208503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993" y="5132618"/>
            <a:ext cx="5407943" cy="4863287"/>
          </a:xfrm>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37</a:t>
            </a:fld>
            <a:endParaRPr lang="en-GB"/>
          </a:p>
        </p:txBody>
      </p:sp>
    </p:spTree>
    <p:extLst>
      <p:ext uri="{BB962C8B-B14F-4D97-AF65-F5344CB8AC3E}">
        <p14:creationId xmlns:p14="http://schemas.microsoft.com/office/powerpoint/2010/main" val="3821988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38</a:t>
            </a:fld>
            <a:endParaRPr lang="en-GB"/>
          </a:p>
        </p:txBody>
      </p:sp>
    </p:spTree>
    <p:extLst>
      <p:ext uri="{BB962C8B-B14F-4D97-AF65-F5344CB8AC3E}">
        <p14:creationId xmlns:p14="http://schemas.microsoft.com/office/powerpoint/2010/main" val="141275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39</a:t>
            </a:fld>
            <a:endParaRPr lang="en-GB"/>
          </a:p>
        </p:txBody>
      </p:sp>
    </p:spTree>
    <p:extLst>
      <p:ext uri="{BB962C8B-B14F-4D97-AF65-F5344CB8AC3E}">
        <p14:creationId xmlns:p14="http://schemas.microsoft.com/office/powerpoint/2010/main" val="211288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40</a:t>
            </a:fld>
            <a:endParaRPr lang="en-GB"/>
          </a:p>
        </p:txBody>
      </p:sp>
    </p:spTree>
    <p:extLst>
      <p:ext uri="{BB962C8B-B14F-4D97-AF65-F5344CB8AC3E}">
        <p14:creationId xmlns:p14="http://schemas.microsoft.com/office/powerpoint/2010/main" val="1490468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Professionals and Julie’s family advised her to leave the relationship with this violent man. We know that Julie tried repeatedly to support Marcus and was controlled by him either by threats of violence or his repeated suicide attempts.</a:t>
            </a:r>
          </a:p>
        </p:txBody>
      </p:sp>
      <p:sp>
        <p:nvSpPr>
          <p:cNvPr id="4" name="Slide Number Placeholder 3"/>
          <p:cNvSpPr>
            <a:spLocks noGrp="1"/>
          </p:cNvSpPr>
          <p:nvPr>
            <p:ph type="sldNum" sz="quarter" idx="10"/>
          </p:nvPr>
        </p:nvSpPr>
        <p:spPr/>
        <p:txBody>
          <a:bodyPr/>
          <a:lstStyle/>
          <a:p>
            <a:fld id="{227CAE3C-F7DE-4E14-AFEA-E3458260CE57}" type="slidenum">
              <a:rPr lang="en-GB" smtClean="0"/>
              <a:t>41</a:t>
            </a:fld>
            <a:endParaRPr lang="en-GB"/>
          </a:p>
        </p:txBody>
      </p:sp>
    </p:spTree>
    <p:extLst>
      <p:ext uri="{BB962C8B-B14F-4D97-AF65-F5344CB8AC3E}">
        <p14:creationId xmlns:p14="http://schemas.microsoft.com/office/powerpoint/2010/main" val="220863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42</a:t>
            </a:fld>
            <a:endParaRPr lang="en-GB"/>
          </a:p>
        </p:txBody>
      </p:sp>
    </p:spTree>
    <p:extLst>
      <p:ext uri="{BB962C8B-B14F-4D97-AF65-F5344CB8AC3E}">
        <p14:creationId xmlns:p14="http://schemas.microsoft.com/office/powerpoint/2010/main" val="258439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43</a:t>
            </a:fld>
            <a:endParaRPr lang="en-GB"/>
          </a:p>
        </p:txBody>
      </p:sp>
    </p:spTree>
    <p:extLst>
      <p:ext uri="{BB962C8B-B14F-4D97-AF65-F5344CB8AC3E}">
        <p14:creationId xmlns:p14="http://schemas.microsoft.com/office/powerpoint/2010/main" val="3886533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44</a:t>
            </a:fld>
            <a:endParaRPr lang="en-GB"/>
          </a:p>
        </p:txBody>
      </p:sp>
    </p:spTree>
    <p:extLst>
      <p:ext uri="{BB962C8B-B14F-4D97-AF65-F5344CB8AC3E}">
        <p14:creationId xmlns:p14="http://schemas.microsoft.com/office/powerpoint/2010/main" val="30945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8</a:t>
            </a:fld>
            <a:endParaRPr lang="en-GB"/>
          </a:p>
        </p:txBody>
      </p:sp>
    </p:spTree>
    <p:extLst>
      <p:ext uri="{BB962C8B-B14F-4D97-AF65-F5344CB8AC3E}">
        <p14:creationId xmlns:p14="http://schemas.microsoft.com/office/powerpoint/2010/main" val="1671801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45</a:t>
            </a:fld>
            <a:endParaRPr lang="en-GB"/>
          </a:p>
        </p:txBody>
      </p:sp>
    </p:spTree>
    <p:extLst>
      <p:ext uri="{BB962C8B-B14F-4D97-AF65-F5344CB8AC3E}">
        <p14:creationId xmlns:p14="http://schemas.microsoft.com/office/powerpoint/2010/main" val="4267165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46</a:t>
            </a:fld>
            <a:endParaRPr lang="en-GB"/>
          </a:p>
        </p:txBody>
      </p:sp>
    </p:spTree>
    <p:extLst>
      <p:ext uri="{BB962C8B-B14F-4D97-AF65-F5344CB8AC3E}">
        <p14:creationId xmlns:p14="http://schemas.microsoft.com/office/powerpoint/2010/main" val="1084916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47</a:t>
            </a:fld>
            <a:endParaRPr lang="en-GB"/>
          </a:p>
        </p:txBody>
      </p:sp>
    </p:spTree>
    <p:extLst>
      <p:ext uri="{BB962C8B-B14F-4D97-AF65-F5344CB8AC3E}">
        <p14:creationId xmlns:p14="http://schemas.microsoft.com/office/powerpoint/2010/main" val="2112873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48</a:t>
            </a:fld>
            <a:endParaRPr lang="en-GB"/>
          </a:p>
        </p:txBody>
      </p:sp>
    </p:spTree>
    <p:extLst>
      <p:ext uri="{BB962C8B-B14F-4D97-AF65-F5344CB8AC3E}">
        <p14:creationId xmlns:p14="http://schemas.microsoft.com/office/powerpoint/2010/main" val="3444366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27CAE3C-F7DE-4E14-AFEA-E3458260CE57}" type="slidenum">
              <a:rPr lang="en-GB" smtClean="0"/>
              <a:t>49</a:t>
            </a:fld>
            <a:endParaRPr lang="en-GB"/>
          </a:p>
        </p:txBody>
      </p:sp>
    </p:spTree>
    <p:extLst>
      <p:ext uri="{BB962C8B-B14F-4D97-AF65-F5344CB8AC3E}">
        <p14:creationId xmlns:p14="http://schemas.microsoft.com/office/powerpoint/2010/main" val="2135331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50</a:t>
            </a:fld>
            <a:endParaRPr lang="en-GB"/>
          </a:p>
        </p:txBody>
      </p:sp>
    </p:spTree>
    <p:extLst>
      <p:ext uri="{BB962C8B-B14F-4D97-AF65-F5344CB8AC3E}">
        <p14:creationId xmlns:p14="http://schemas.microsoft.com/office/powerpoint/2010/main" val="3007062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52</a:t>
            </a:fld>
            <a:endParaRPr lang="en-GB"/>
          </a:p>
        </p:txBody>
      </p:sp>
    </p:spTree>
    <p:extLst>
      <p:ext uri="{BB962C8B-B14F-4D97-AF65-F5344CB8AC3E}">
        <p14:creationId xmlns:p14="http://schemas.microsoft.com/office/powerpoint/2010/main" val="4286341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53</a:t>
            </a:fld>
            <a:endParaRPr lang="en-GB"/>
          </a:p>
        </p:txBody>
      </p:sp>
    </p:spTree>
    <p:extLst>
      <p:ext uri="{BB962C8B-B14F-4D97-AF65-F5344CB8AC3E}">
        <p14:creationId xmlns:p14="http://schemas.microsoft.com/office/powerpoint/2010/main" val="3381072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November 2013 the Deputy Children’s Commissioner published</a:t>
            </a:r>
            <a:r>
              <a:rPr lang="en-GB" baseline="0" dirty="0" smtClean="0"/>
              <a:t> ‘</a:t>
            </a:r>
            <a:r>
              <a:rPr lang="en-GB" i="1" dirty="0" smtClean="0"/>
              <a:t>If Only Someone Had Listened</a:t>
            </a:r>
            <a:r>
              <a:rPr lang="en-GB" dirty="0" smtClean="0"/>
              <a:t>’ a report relating to a national inquiry into Child Sexual Exploitation (CSE) in Gangs and Groups. In August 2014 the Independent Inquiry into Child Sexual Exploitations in Rotherham was published by Professor Alexis JAY, OBE (also known as the JAY report). The report highlighted serious concerns about how partner agencies had dealt with cases and identified the need for proactive approaches. The findings indicated a “collective failure” by the Council and Police to stop CSE. Senior Managers within Children’s Social Care were said to have underplayed the scale and seriousness of the problem. Police were said to have given CSE no priority, regarding many child victims with contempt and had failed to treat the abuse as a crime. The JAY report made a total of fifteen recommendations. In 2015 The Inspection of the Rotherham Metropolitan Borough Council Report (also known as the CASEY report) resulted in the Council being deemed not fit for purpose in responding to CSE. CSE has remained of national concern and high profile and was identified by the Home Office as a national priority. In March 2015 in response to the reported failures, the Government produced Tackling Child Sexual Exploitation a government action plan.  </a:t>
            </a:r>
          </a:p>
          <a:p>
            <a:r>
              <a:rPr lang="en-GB" dirty="0" smtClean="0"/>
              <a:t> </a:t>
            </a:r>
          </a:p>
          <a:p>
            <a:r>
              <a:rPr lang="en-GB" dirty="0" smtClean="0"/>
              <a:t>North Yorkshire Safeguarding Children Board (NYSCB) established a multi-agency CSE protocol in September 2011 and developed a strategy to address issues of CSE countywide. A significant amount of work has been undertaken since this time at both strategic and operational level to identify and effectively target CSE.  </a:t>
            </a:r>
          </a:p>
          <a:p>
            <a:r>
              <a:rPr lang="en-GB" dirty="0" smtClean="0"/>
              <a:t> </a:t>
            </a:r>
          </a:p>
          <a:p>
            <a:r>
              <a:rPr lang="en-GB" dirty="0" smtClean="0"/>
              <a:t>In June 2015 the NYSCB approved the introduction of the VEMT (Vulnerable, Exploited, Missing and Trafficked) Procedures and VEMT Practitioner Groups (VPGs) which were then launched across North Yorkshire in October 2015. Due to the on-going level of national concern at the time regarding CSE and the need to have an effective information sharing structure established within North Yorkshire, the initial launch of the VEMT procedure focused on CSE cases only. This ensured a timely implementation programme and a platform to build on once the operational practice was effectively established.  </a:t>
            </a:r>
          </a:p>
          <a:p>
            <a:r>
              <a:rPr lang="en-GB" dirty="0" smtClean="0"/>
              <a:t> </a:t>
            </a:r>
          </a:p>
          <a:p>
            <a:r>
              <a:rPr lang="en-GB" dirty="0" smtClean="0"/>
              <a:t>During 2016/17 VEMT and VPG procedure was subject of review and expanded to include additional vulnerabilities. These included CSE, Missing from Home, Modern Slavery and Human Trafficking, Radicalisation and Extremism, Impacted by Domestic Abuse, Forced Marriage, Female Genital Mutilation (FGM) and Honour Based Violence (HBV) as well as other forms of exploitation (coercion and control e.g. being forced to deal drugs and other criminal acts).  Further developments at this time, included the development of the North Yorkshire Multi Agency Screening Team (MAST) and resulted in the revision of the procedures to provide clarity in terms of roles, responsibilities and accountability and amendments to operational procedures including the working practice of the VPGs.  </a:t>
            </a:r>
          </a:p>
          <a:p>
            <a:r>
              <a:rPr lang="en-GB" dirty="0" smtClean="0"/>
              <a:t> </a:t>
            </a:r>
          </a:p>
          <a:p>
            <a:r>
              <a:rPr lang="en-GB" dirty="0" smtClean="0"/>
              <a:t>In August 2018 the NYSCB established a VEMT Strategic group to review the current VEMT arrangements and to drive a multi-agency response in relation to the VEMT agenda. Upon review of the current arrangements, the decision was made by the group to re-name and re-launch the procedures following the review. The new arrangements aim to ensure that as a multi-agency partnership, we are effectively sharing information; identifying and managing the risk of exploitation; addressing contextual safeguarding; effectively identifying, targeting and pursuing perpetrators of exploitation and harm.  </a:t>
            </a:r>
          </a:p>
          <a:p>
            <a:r>
              <a:rPr lang="en-GB" dirty="0" smtClean="0"/>
              <a:t> </a:t>
            </a:r>
          </a:p>
          <a:p>
            <a:r>
              <a:rPr lang="en-GB" dirty="0" smtClean="0"/>
              <a:t>In June 2019 the NYSCB launched the new arrangements under the new name of Multi-Agency Child Exploitation (MACE). These arrangements replaced and enhanced the previous VEMT Arrangements across North Yorkshire.  </a:t>
            </a:r>
          </a:p>
          <a:p>
            <a:r>
              <a:rPr lang="en-GB" dirty="0" smtClean="0"/>
              <a:t> </a:t>
            </a:r>
          </a:p>
          <a:p>
            <a:r>
              <a:rPr lang="en-GB" dirty="0" smtClean="0"/>
              <a:t>These procedures and associated documents replace previous VEMT documents. </a:t>
            </a:r>
          </a:p>
          <a:p>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54</a:t>
            </a:fld>
            <a:endParaRPr lang="en-GB"/>
          </a:p>
        </p:txBody>
      </p:sp>
    </p:spTree>
    <p:extLst>
      <p:ext uri="{BB962C8B-B14F-4D97-AF65-F5344CB8AC3E}">
        <p14:creationId xmlns:p14="http://schemas.microsoft.com/office/powerpoint/2010/main" val="3532226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a:t>
            </a:r>
            <a:r>
              <a:rPr lang="en-GB" baseline="0" dirty="0" smtClean="0"/>
              <a:t> of the review included clarity around which vulnerabilities MACE would incorporate and as part of the MACE Strategic group it was agreed that MACE would act as an umbrella term the incorporates the following vulnerabilities:</a:t>
            </a:r>
          </a:p>
          <a:p>
            <a:endParaRPr lang="en-GB" baseline="0" dirty="0" smtClean="0"/>
          </a:p>
          <a:p>
            <a:r>
              <a:rPr lang="en-GB" baseline="0" dirty="0" smtClean="0"/>
              <a:t>Child Sexual Exploitation (CSE)</a:t>
            </a:r>
            <a:br>
              <a:rPr lang="en-GB" baseline="0" dirty="0" smtClean="0"/>
            </a:br>
            <a:r>
              <a:rPr lang="en-GB" baseline="0" dirty="0" smtClean="0"/>
              <a:t>Child Criminal Exploitation (CCE) including county lines</a:t>
            </a:r>
          </a:p>
          <a:p>
            <a:r>
              <a:rPr lang="en-GB" baseline="0" dirty="0" smtClean="0"/>
              <a:t>Missing from Home (MFH)</a:t>
            </a:r>
          </a:p>
          <a:p>
            <a:r>
              <a:rPr lang="en-GB" baseline="0" dirty="0" smtClean="0"/>
              <a:t>Modern Slavery and Human Trafficking (MSHT)</a:t>
            </a:r>
          </a:p>
          <a:p>
            <a:r>
              <a:rPr lang="en-GB" baseline="0" dirty="0" smtClean="0"/>
              <a:t>Harmful Sexual Behaviour (HSB)</a:t>
            </a:r>
          </a:p>
          <a:p>
            <a:r>
              <a:rPr lang="en-GB" baseline="0" dirty="0" smtClean="0"/>
              <a:t>Online Child Exploitation (OCSEA)</a:t>
            </a:r>
          </a:p>
          <a:p>
            <a:r>
              <a:rPr lang="en-GB" baseline="0" dirty="0" smtClean="0"/>
              <a:t/>
            </a:r>
            <a:br>
              <a:rPr lang="en-GB" baseline="0" dirty="0" smtClean="0"/>
            </a:br>
            <a:r>
              <a:rPr lang="en-GB" baseline="0" dirty="0" smtClean="0"/>
              <a:t>The online world is something that we need to develop across the county. We need to ensure that we understand the online world of the children we are working with, as well as their traditional offline world. We need to understand what risks children may be exposed to online and what harms they may come across as well as what harmful adults there may be around that child both online and offline. </a:t>
            </a:r>
          </a:p>
        </p:txBody>
      </p:sp>
      <p:sp>
        <p:nvSpPr>
          <p:cNvPr id="4" name="Slide Number Placeholder 3"/>
          <p:cNvSpPr>
            <a:spLocks noGrp="1"/>
          </p:cNvSpPr>
          <p:nvPr>
            <p:ph type="sldNum" sz="quarter" idx="10"/>
          </p:nvPr>
        </p:nvSpPr>
        <p:spPr/>
        <p:txBody>
          <a:bodyPr/>
          <a:lstStyle/>
          <a:p>
            <a:fld id="{AA67ADF5-B46B-4F89-ACDC-E5BE41823A4F}" type="slidenum">
              <a:rPr lang="en-GB" smtClean="0"/>
              <a:t>55</a:t>
            </a:fld>
            <a:endParaRPr lang="en-GB"/>
          </a:p>
        </p:txBody>
      </p:sp>
    </p:spTree>
    <p:extLst>
      <p:ext uri="{BB962C8B-B14F-4D97-AF65-F5344CB8AC3E}">
        <p14:creationId xmlns:p14="http://schemas.microsoft.com/office/powerpoint/2010/main" val="217375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ADF5-B46B-4F89-ACDC-E5BE41823A4F}" type="slidenum">
              <a:rPr lang="en-GB" smtClean="0"/>
              <a:t>10</a:t>
            </a:fld>
            <a:endParaRPr lang="en-GB"/>
          </a:p>
        </p:txBody>
      </p:sp>
    </p:spTree>
    <p:extLst>
      <p:ext uri="{BB962C8B-B14F-4D97-AF65-F5344CB8AC3E}">
        <p14:creationId xmlns:p14="http://schemas.microsoft.com/office/powerpoint/2010/main" val="2819738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Largest county in England</a:t>
            </a:r>
          </a:p>
          <a:p>
            <a:r>
              <a:rPr lang="en-GB" dirty="0" smtClean="0"/>
              <a:t>Population in 2016 of over 604,000 </a:t>
            </a:r>
          </a:p>
          <a:p>
            <a:r>
              <a:rPr lang="en-GB" dirty="0" smtClean="0"/>
              <a:t>Covers</a:t>
            </a:r>
            <a:r>
              <a:rPr lang="en-GB" baseline="0" dirty="0" smtClean="0"/>
              <a:t> 3,341 square miles</a:t>
            </a:r>
          </a:p>
          <a:p>
            <a:r>
              <a:rPr lang="en-GB" baseline="0" dirty="0" smtClean="0"/>
              <a:t>365 schools across the county </a:t>
            </a:r>
          </a:p>
          <a:p>
            <a:r>
              <a:rPr lang="en-GB" baseline="0" dirty="0" smtClean="0"/>
              <a:t>6 clinical commissioning groups</a:t>
            </a:r>
          </a:p>
          <a:p>
            <a:r>
              <a:rPr lang="en-GB" baseline="0" dirty="0" smtClean="0"/>
              <a:t>7 District Councils</a:t>
            </a:r>
          </a:p>
          <a:p>
            <a:r>
              <a:rPr lang="en-GB" baseline="0" dirty="0" smtClean="0"/>
              <a:t>East coast mainline bisects the county stopping at </a:t>
            </a:r>
            <a:r>
              <a:rPr lang="en-GB" baseline="0" dirty="0" err="1" smtClean="0"/>
              <a:t>Northallerton</a:t>
            </a:r>
            <a:r>
              <a:rPr lang="en-GB" baseline="0" dirty="0" smtClean="0"/>
              <a:t>, Thirsk and York</a:t>
            </a:r>
          </a:p>
          <a:p>
            <a:r>
              <a:rPr lang="en-GB" baseline="0" dirty="0" smtClean="0"/>
              <a:t>40% of the county is covered by national parks of which attract 7.93 million visitors annually</a:t>
            </a:r>
          </a:p>
          <a:p>
            <a:r>
              <a:rPr lang="en-GB" baseline="0" dirty="0" smtClean="0"/>
              <a:t>Farming is the main industry most children resident in NY have a rural upbringing</a:t>
            </a:r>
          </a:p>
          <a:p>
            <a:r>
              <a:rPr lang="en-GB" baseline="0" dirty="0" smtClean="0"/>
              <a:t>Many children grow up in the many market downs and smaller communities in the country</a:t>
            </a:r>
          </a:p>
          <a:p>
            <a:r>
              <a:rPr lang="en-GB" baseline="0" dirty="0" smtClean="0"/>
              <a:t>However due to the sparse nature of most of the county children and young people can feel isolated due to the long distances they have to travel to meet friends or use amenities</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8C80D-2E4F-4C41-8327-9C048E39CA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228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do we identify this vulnerability.</a:t>
            </a:r>
            <a:r>
              <a:rPr lang="en-GB" baseline="0" dirty="0" smtClean="0"/>
              <a:t> The answer is through the eyes and ears in our communities of which you are a vital part. Health staff often known their communities really well, they are a trusted professional. </a:t>
            </a:r>
            <a:r>
              <a:rPr lang="en-GB" dirty="0" smtClean="0"/>
              <a:t>This slide gives a simple</a:t>
            </a:r>
            <a:r>
              <a:rPr lang="en-GB" baseline="0" dirty="0" smtClean="0"/>
              <a:t> summary of how information about a new or emerging concern of exploitation processes through both the Level 1 and the Level 2 MACE arrangements.</a:t>
            </a:r>
          </a:p>
          <a:p>
            <a:endParaRPr lang="en-GB" baseline="0" dirty="0" smtClean="0"/>
          </a:p>
          <a:p>
            <a:r>
              <a:rPr lang="en-GB" b="1" baseline="0" dirty="0" smtClean="0"/>
              <a:t>Referral – </a:t>
            </a:r>
            <a:r>
              <a:rPr lang="en-GB" b="0" baseline="0" dirty="0" smtClean="0"/>
              <a:t>If a professional identifies a concern for a child for exploitation they would submit a referral to the Contact Resolution Centre (CRC) for NYCC in the same way they would for any child safeguarding concern. That referral is then triaged and processed and sent to the MAST Screening Team as a contact to be screened. </a:t>
            </a:r>
          </a:p>
          <a:p>
            <a:r>
              <a:rPr lang="en-GB" b="1" baseline="0" dirty="0" smtClean="0"/>
              <a:t>MAST Screening –</a:t>
            </a:r>
            <a:r>
              <a:rPr lang="en-GB" b="0" baseline="0" dirty="0" smtClean="0"/>
              <a:t> The MAST team are a multi-agency team made up of decision makers from North Yorkshire Police, Children Social Care and Early Help and Harrogate District Foundation Trust (HDFT). Exploitation referrals would traditionally be assessed not just on the submitting information contained within the referral, but also info held on Police, Health or Children and Families info systems. A decision is then made on what needs to happen to ensure that the child receives the right support and help at the right time. Invariably this would then result in the case being sent to a local team to assess the risk of exploitation and look at what support is needed to help that family where there are concerns a child may be being exploited. This may be either Children Social Care or Early Help depending on the needs identified within the case. </a:t>
            </a:r>
          </a:p>
          <a:p>
            <a:r>
              <a:rPr lang="en-GB" b="1" baseline="0" dirty="0" smtClean="0"/>
              <a:t>Allocated worker</a:t>
            </a:r>
            <a:r>
              <a:rPr lang="en-GB" b="0" baseline="0" dirty="0" smtClean="0"/>
              <a:t> – A worker from either Children Social Care or Early Help will then make contact with the child and the family and begin their assessment. This will also incorporate communicating with other professionals who may already be working with that family to obtain an understanding of the risk of exploitation that child is exposed to. This will then contribute to the completion of the Exploitation Risk Assessment by the allocated worker in conjunction with all related professional partners who may be working with the family, the child’s family themselves and includes the child's view as to their worries and the risks as they perceive them. </a:t>
            </a:r>
          </a:p>
          <a:p>
            <a:r>
              <a:rPr lang="en-GB" b="1" baseline="0" dirty="0" smtClean="0"/>
              <a:t>Exploitation Risk Assessment –</a:t>
            </a:r>
            <a:r>
              <a:rPr lang="en-GB" b="0" baseline="0" dirty="0" smtClean="0"/>
              <a:t> Within North Yorkshire we used to use the Bedfordshire Risk Assessment Tool (BRAT), however following national guidance from the National Working Group (NWG) we have now developed the use of their National Tool and incorporated it within the Signs of Safety Framework that is used across North Yorkshire Children and Families Service. This assessment is reviewed within the MAST team by the same multi-agency decision makers from Children Social Care, Early Help, North Yorkshire Police and Harrogate District Foundation Trust and a multi-agency agreement is reached as the level of exploitation risk. The forum offers a platform for scrutiny and challenge across partners and to ensure that there are robust plans in place to manage the risk posed. The Child Exploitation Meetings are held three times a week and although are based in County Hall in </a:t>
            </a:r>
            <a:r>
              <a:rPr lang="en-GB" b="0" baseline="0" dirty="0" err="1" smtClean="0"/>
              <a:t>Northallerton</a:t>
            </a:r>
            <a:r>
              <a:rPr lang="en-GB" b="0" baseline="0" dirty="0" smtClean="0"/>
              <a:t>, have facilities for allocated workers and other lead professionals to call in to the meeting. It also offers a platform for recommendations to be made regarding whether a National Referral Mechanism needs to be submitted and/or consideration for referral to our third sector partners Hand in Hand and Parents Against Child Exploitation or referral onto our Trusted Relationships project.</a:t>
            </a:r>
          </a:p>
          <a:p>
            <a:r>
              <a:rPr lang="en-GB" b="1" baseline="0" dirty="0" smtClean="0"/>
              <a:t>Locality Tasking Meeting – </a:t>
            </a:r>
            <a:r>
              <a:rPr lang="en-GB" b="0" baseline="0" dirty="0" smtClean="0"/>
              <a:t>Currently we are piloting in the East of the County a high level locality tasking meeting whereby there is multi-agency management oversight and scrutiny for the highest risk missing and exploitation cases in the locality to seek assurance that the right resources and plans are in place understand, manage and reduce risk. Themes from this meeting feed into the MACE Level 2 Contextual Safeguarding Meeting. This pilot however is currently being reviewed before consideration is given to rolling it out across the county. </a:t>
            </a:r>
            <a:endParaRPr lang="en-GB" b="1" baseline="0" dirty="0" smtClean="0"/>
          </a:p>
          <a:p>
            <a:r>
              <a:rPr lang="en-GB" b="1" baseline="0" dirty="0" smtClean="0"/>
              <a:t>Contextual Safeguarding Concerns – </a:t>
            </a:r>
            <a:r>
              <a:rPr lang="en-GB" b="0" baseline="0" dirty="0" smtClean="0"/>
              <a:t>Children within the MACE Level 1 process are all managed through Child Protection Plans, Child in Need Plans, Looked After child Reviews and/or are open to Early Help and these processes offer the framework for the risk assessment and risk management for the risk that that young person is exposed to. However within those detailed case plans are often contextual safeguarding concerns. Themes that may link a number of vulnerable children together. For example, two children open under child in need have been going missing to another local authority to meet older adults or there are a group of young people who have been seen getting into a particular car and taken to parties, given drugs etc. These contextual safeguarding concerns then pass through to the MACE Level 2 Contextual Safeguarding Meeting from the MAST Child Exploitation Meeting that sits at Level 1. </a:t>
            </a:r>
          </a:p>
          <a:p>
            <a:r>
              <a:rPr lang="en-GB" b="1" baseline="0" dirty="0" smtClean="0"/>
              <a:t>MACE Level 2 Meeting – </a:t>
            </a:r>
            <a:r>
              <a:rPr lang="en-GB" b="0" baseline="0" dirty="0" smtClean="0"/>
              <a:t>The MACE Level 2 Meeting is concerned with the links between children at risk of exploitation, locations that may pose a risk of harm, potential harmful adults who are around those young people who may pose a risk of or are exploiting them and the intelligence that links the themes of what the risk is within a locality area. The purpose of the meeting is to identify the risk and put robust multi-agency plans in place to manage and disrupt that risk. </a:t>
            </a:r>
            <a:br>
              <a:rPr lang="en-GB" b="0" baseline="0" dirty="0" smtClean="0"/>
            </a:br>
            <a:endParaRPr lang="en-GB" b="1" dirty="0"/>
          </a:p>
        </p:txBody>
      </p:sp>
      <p:sp>
        <p:nvSpPr>
          <p:cNvPr id="4" name="Slide Number Placeholder 3"/>
          <p:cNvSpPr>
            <a:spLocks noGrp="1"/>
          </p:cNvSpPr>
          <p:nvPr>
            <p:ph type="sldNum" sz="quarter" idx="10"/>
          </p:nvPr>
        </p:nvSpPr>
        <p:spPr/>
        <p:txBody>
          <a:bodyPr/>
          <a:lstStyle/>
          <a:p>
            <a:fld id="{AA67ADF5-B46B-4F89-ACDC-E5BE41823A4F}" type="slidenum">
              <a:rPr lang="en-GB" smtClean="0"/>
              <a:t>58</a:t>
            </a:fld>
            <a:endParaRPr lang="en-GB"/>
          </a:p>
        </p:txBody>
      </p:sp>
    </p:spTree>
    <p:extLst>
      <p:ext uri="{BB962C8B-B14F-4D97-AF65-F5344CB8AC3E}">
        <p14:creationId xmlns:p14="http://schemas.microsoft.com/office/powerpoint/2010/main" val="784435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MACE</a:t>
            </a:r>
            <a:r>
              <a:rPr lang="en-GB" baseline="0" dirty="0" smtClean="0"/>
              <a:t> Level 2 meeting focusses on the sharing of information and intelligence around these contextual safeguarding concerns. It is attended by a wide range of multi-agency partners including:</a:t>
            </a:r>
          </a:p>
          <a:p>
            <a:endParaRPr lang="en-GB" baseline="0" dirty="0" smtClean="0"/>
          </a:p>
          <a:p>
            <a:r>
              <a:rPr lang="en-GB" dirty="0" smtClean="0"/>
              <a:t>Core membership within the MACE and Contextual Safeguarding Level 2 will include: </a:t>
            </a:r>
          </a:p>
          <a:p>
            <a:r>
              <a:rPr lang="en-GB" dirty="0" smtClean="0"/>
              <a:t> </a:t>
            </a:r>
          </a:p>
          <a:p>
            <a:r>
              <a:rPr lang="en-GB" dirty="0" smtClean="0"/>
              <a:t> North Yorkshire Safeguarding Children Board MACE Policy and Development Officer (Chair)  North Yorkshire Police (representatives to include Safer Neighbourhood Inspector or Sergeant, Police Community Support Officer Representative and Police Intelligence Officer  NYCC Children Social Care Representative  NYCC Early Help Service Representative (Senior Early Help Consultant or Early Help Practice Supervisor)  Education – Collaborative Representative and/or Designated Safeguarding Leads from relevant schools in the locality   Community Safety Partnership (CSP) Lead  NYCC CYPS Youth Justice Service (YJS) Representative  NYCC No Wrong Door Raise Representative  Tees, </a:t>
            </a:r>
            <a:r>
              <a:rPr lang="en-GB" dirty="0" err="1" smtClean="0"/>
              <a:t>Esk</a:t>
            </a:r>
            <a:r>
              <a:rPr lang="en-GB" dirty="0" smtClean="0"/>
              <a:t> and Wear Valley Trust (TEWV) Representative (Mental Health)  Bradford District Care Foundation Trust (BDFT) – Craven only  Harrogate District Foundation Trust (HDFT) – Healthy Child Team Nurse  York Teaching Hospital NHS Foundation Trust Specialist Community Outreach Team – Sexual Health Nurse  North Yorkshire &amp; York Child Sexual Assault Assessment Centre (York Teach Hospital NHS Foundation Trust)  Adult Services Representative  North Yorkshire Fire Service Safeguarding Officer  District Council Licencing officer  Hand in Hand Project (Children’ Society) Outreach Worker  Parents Against Child Sexual Exploitation (PACE) – Family Outreach Worker  Relevant Local Social Housing Provider Representatives  Private Specialist Care Home Providers  Independent Domestic Abuse Service (IDAS) Respect Programme Representative  Other professionals upon invitation by the Chair.</a:t>
            </a:r>
          </a:p>
          <a:p>
            <a:endParaRPr lang="en-GB" dirty="0" smtClean="0"/>
          </a:p>
          <a:p>
            <a:r>
              <a:rPr lang="en-GB" dirty="0" smtClean="0"/>
              <a:t>If at any point during the meeting there are safeguarding</a:t>
            </a:r>
            <a:r>
              <a:rPr lang="en-GB" baseline="0" dirty="0" smtClean="0"/>
              <a:t> concerns identified for a child, the Chair will request that a safeguarding referral is submitted. The MACE Level 2 meeting is a structure to share information and intelligence to build informed robust multi-agency action plans to tackle and disrupt exploitation, it is not a case management process. </a:t>
            </a:r>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59</a:t>
            </a:fld>
            <a:endParaRPr lang="en-GB"/>
          </a:p>
        </p:txBody>
      </p:sp>
    </p:spTree>
    <p:extLst>
      <p:ext uri="{BB962C8B-B14F-4D97-AF65-F5344CB8AC3E}">
        <p14:creationId xmlns:p14="http://schemas.microsoft.com/office/powerpoint/2010/main" val="1489106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 Exploitation there are four key elements that need to be at play.</a:t>
            </a:r>
            <a:r>
              <a:rPr lang="en-GB" baseline="0" dirty="0" smtClean="0"/>
              <a:t> Similar to the crime triangle of Victim, Offender and Location, for a crime to take place, all three have to be in existence. </a:t>
            </a:r>
            <a:br>
              <a:rPr lang="en-GB" baseline="0" dirty="0" smtClean="0"/>
            </a:br>
            <a:r>
              <a:rPr lang="en-GB" baseline="0" dirty="0" smtClean="0"/>
              <a:t/>
            </a:r>
            <a:br>
              <a:rPr lang="en-GB" baseline="0" dirty="0" smtClean="0"/>
            </a:br>
            <a:r>
              <a:rPr lang="en-GB" baseline="0" dirty="0" smtClean="0"/>
              <a:t>For exploitation, it is argued that the context of a situation is also a key component of this offence type. This is where much of the work around Contextual Safeguarding comes into play. When children develop into adolescents, very often their networks outside of their family home become increasingly influential around shaping their behaviour. A young persons’ peer groups and areas/neighbourhoods that they frequent within the community, can influence their behaviour and the risks that they are exposed to. </a:t>
            </a:r>
          </a:p>
          <a:p>
            <a:endParaRPr lang="en-GB" baseline="0" dirty="0" smtClean="0"/>
          </a:p>
          <a:p>
            <a:r>
              <a:rPr lang="en-GB" baseline="0" dirty="0" smtClean="0"/>
              <a:t>Therefore it is this interlinking between these four factors that needs to be considered if we are going to look at opportunities to disrupt the activity and create safer spaces for young people to frequent that don’t put them at risk of exploitation. </a:t>
            </a:r>
            <a:br>
              <a:rPr lang="en-GB" baseline="0" dirty="0" smtClean="0"/>
            </a:br>
            <a:r>
              <a:rPr lang="en-GB" baseline="0" dirty="0" smtClean="0"/>
              <a:t/>
            </a:r>
            <a:br>
              <a:rPr lang="en-GB" baseline="0" dirty="0" smtClean="0"/>
            </a:br>
            <a:r>
              <a:rPr lang="en-GB" baseline="0" dirty="0" smtClean="0"/>
              <a:t>Within those risk areas there are also opportunities to understand who may be available to formulate disruption plans. So where young people are moving between physical locations, to look at ways in which we can make travel safer for example targeting community awareness initiatives towards bus companies or licenced taxi providers to identify early signs of exploitation and know where they should report to, or strengthen local community partnerships to look out for suspicious vehicles that may be picking up young people and driving them around. </a:t>
            </a:r>
          </a:p>
          <a:p>
            <a:endParaRPr lang="en-GB" baseline="0" dirty="0" smtClean="0"/>
          </a:p>
          <a:p>
            <a:r>
              <a:rPr lang="en-GB" baseline="0" dirty="0" smtClean="0"/>
              <a:t>With regards to the context of exploitation, this is where it is really key that we have good partnership intelligence sharing opportunities so that professionals working in a locality are aware of when they should be submitting partnership intelligence, so that there is a clear picture emerging of where the concerns are and who are involved in those behaviours. </a:t>
            </a:r>
          </a:p>
          <a:p>
            <a:endParaRPr lang="en-GB" baseline="0" dirty="0" smtClean="0"/>
          </a:p>
          <a:p>
            <a:r>
              <a:rPr lang="en-GB" baseline="0" dirty="0" smtClean="0"/>
              <a:t>Similarly when looking at harmful locations, it is about looking at what other ‘capable guardians’ may be available to build up a picture of what the risk is within an area. Sometimes these are not always those individuals we might routinely consider in a safeguarding arena for example:</a:t>
            </a:r>
          </a:p>
          <a:p>
            <a:endParaRPr lang="en-GB" baseline="0" dirty="0" smtClean="0"/>
          </a:p>
          <a:p>
            <a:pPr marL="171450" indent="-171450">
              <a:buFont typeface="Arial" panose="020B0604020202020204" pitchFamily="34" charset="0"/>
              <a:buChar char="•"/>
            </a:pPr>
            <a:r>
              <a:rPr lang="en-GB" baseline="0" dirty="0" smtClean="0"/>
              <a:t>Refuse workers</a:t>
            </a:r>
          </a:p>
          <a:p>
            <a:pPr marL="171450" indent="-171450">
              <a:buFont typeface="Arial" panose="020B0604020202020204" pitchFamily="34" charset="0"/>
              <a:buChar char="•"/>
            </a:pPr>
            <a:r>
              <a:rPr lang="en-GB" baseline="0" dirty="0" smtClean="0"/>
              <a:t>CCTV</a:t>
            </a:r>
          </a:p>
          <a:p>
            <a:pPr marL="171450" indent="-171450">
              <a:buFont typeface="Arial" panose="020B0604020202020204" pitchFamily="34" charset="0"/>
              <a:buChar char="•"/>
            </a:pPr>
            <a:r>
              <a:rPr lang="en-GB" baseline="0" dirty="0" smtClean="0"/>
              <a:t>Environmental Health</a:t>
            </a:r>
          </a:p>
          <a:p>
            <a:pPr marL="171450" indent="-171450">
              <a:buFont typeface="Arial" panose="020B0604020202020204" pitchFamily="34" charset="0"/>
              <a:buChar char="•"/>
            </a:pPr>
            <a:r>
              <a:rPr lang="en-GB" baseline="0" dirty="0" smtClean="0"/>
              <a:t>Trading Standards</a:t>
            </a:r>
          </a:p>
          <a:p>
            <a:pPr marL="171450" indent="-171450">
              <a:buFont typeface="Arial" panose="020B0604020202020204" pitchFamily="34" charset="0"/>
              <a:buChar char="•"/>
            </a:pPr>
            <a:r>
              <a:rPr lang="en-GB" baseline="0" dirty="0" smtClean="0"/>
              <a:t>Community Safety Partners </a:t>
            </a:r>
          </a:p>
          <a:p>
            <a:pPr marL="171450" indent="-171450">
              <a:buFont typeface="Arial" panose="020B0604020202020204" pitchFamily="34" charset="0"/>
              <a:buChar char="•"/>
            </a:pPr>
            <a:r>
              <a:rPr lang="en-GB" baseline="0" dirty="0" smtClean="0"/>
              <a:t>School Crossing Patrol staff</a:t>
            </a:r>
          </a:p>
          <a:p>
            <a:pPr marL="171450" indent="-171450">
              <a:buFont typeface="Arial" panose="020B0604020202020204" pitchFamily="34" charset="0"/>
              <a:buChar char="•"/>
            </a:pPr>
            <a:r>
              <a:rPr lang="en-GB" baseline="0" dirty="0" smtClean="0"/>
              <a:t>Housing Support workers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Finally with regards to perpetrators, it is really important to understand how exploitation is operating within an area, it is really important not just understand the behaviour of an individual who may pose a risk of exploitation to a young person or group of young people, but also the networks that they operate within. Do they for example operate in the distribution of drugs, what networks does that expose them to, are they part of an organised crime group? Do they operate with peers, what time of time are they likely to be operating, how do they travel within their network? Is there an opportunity to target their vehicle perhaps? Can we build up intelligence about the network of young people they may have who are being enticed to run drugs for them so we can look at opportunities for disruption?</a:t>
            </a:r>
          </a:p>
        </p:txBody>
      </p:sp>
      <p:sp>
        <p:nvSpPr>
          <p:cNvPr id="4" name="Slide Number Placeholder 3"/>
          <p:cNvSpPr>
            <a:spLocks noGrp="1"/>
          </p:cNvSpPr>
          <p:nvPr>
            <p:ph type="sldNum" sz="quarter" idx="10"/>
          </p:nvPr>
        </p:nvSpPr>
        <p:spPr/>
        <p:txBody>
          <a:bodyPr/>
          <a:lstStyle/>
          <a:p>
            <a:fld id="{AA67ADF5-B46B-4F89-ACDC-E5BE41823A4F}" type="slidenum">
              <a:rPr lang="en-GB" smtClean="0"/>
              <a:t>60</a:t>
            </a:fld>
            <a:endParaRPr lang="en-GB"/>
          </a:p>
        </p:txBody>
      </p:sp>
    </p:spTree>
    <p:extLst>
      <p:ext uri="{BB962C8B-B14F-4D97-AF65-F5344CB8AC3E}">
        <p14:creationId xmlns:p14="http://schemas.microsoft.com/office/powerpoint/2010/main" val="1081357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process of identifying themes and trends within locality areas incorporates a model similar the SARA model used within Problem Orientated Policing. It identifies the contextual safeguarding concern and initially explores what that concern looks like. This may include doing some local intelligence work to identify which young people it may include, who the harmful adults may be who pose a risk and what the nature of the location looks like. </a:t>
            </a:r>
          </a:p>
          <a:p>
            <a:endParaRPr lang="en-GB" baseline="0" dirty="0" smtClean="0"/>
          </a:p>
          <a:p>
            <a:r>
              <a:rPr lang="en-GB" baseline="0" dirty="0" smtClean="0"/>
              <a:t>It then requires analysis of what is actually taking place. It includes drawing inferences regarding those involved, what the nature of that involvement is and then looking at what points of disruption/intervention can be put in place and who within the community is best placed to lead on those intervention.</a:t>
            </a:r>
          </a:p>
          <a:p>
            <a:endParaRPr lang="en-GB" baseline="0" dirty="0" smtClean="0"/>
          </a:p>
          <a:p>
            <a:r>
              <a:rPr lang="en-GB" baseline="0" dirty="0" smtClean="0"/>
              <a:t>In terms of response this is often a multi-levelled response with a detailed action plan for a number of partners locally. For example, concerns at a takeaway around adult proprietors giving free food and making inappropriate sexualised comments to a small group of young people who regularly attend the location on a night may require a partnership response. </a:t>
            </a:r>
          </a:p>
          <a:p>
            <a:r>
              <a:rPr lang="en-GB" baseline="0" dirty="0" smtClean="0"/>
              <a:t/>
            </a:r>
            <a:br>
              <a:rPr lang="en-GB" baseline="0" dirty="0" smtClean="0"/>
            </a:br>
            <a:r>
              <a:rPr lang="en-GB" baseline="0" dirty="0" smtClean="0"/>
              <a:t>There may be some actions that can be driven by environmental health and trading standards, there may be some proactive work that can be undertaken by the local police teams, some intelligence gathering opportunities and safety planning put in place by children social care teams for the individual children who we are worried about. There might be some opportunity for other partners to explore whether there are other young people that are frequenting this area who are also reporting concerning behaviour. There may also be an opportunity for police to develop the intelligence about the adult males who are a concern – is there any intelligence recorded on them previously? Are they known to other Force areas for exploitation concerns etc. There might be an opportunity to work with community safety partnerships and hubs to brief Night Angels or similar staff to keep a watch on the location, to look out for vulnerable young people who may be regularly attending and appearing to come out with free food etc. then liaising with local police colleagues to report concerns. </a:t>
            </a:r>
          </a:p>
          <a:p>
            <a:endParaRPr lang="en-GB" baseline="0" dirty="0" smtClean="0"/>
          </a:p>
          <a:p>
            <a:r>
              <a:rPr lang="en-GB" baseline="0" dirty="0" smtClean="0"/>
              <a:t>Key to the success of the MACE Contextual Safeguarding process is around the assessment of how effective that intervention has been. How can we establish if the plans we have put in place have successfully reduce the risk? Sometimes within exploitation, risk can be dispersed as appose to reduced when there is proactive activity within one area, so it is important that the impact of that partnership work is assessed and evaluated. In turn, areas of good practice can be shared across the localities. This is currently fed up from the Locality meeting to the MACE Operational group to share good practice. </a:t>
            </a:r>
          </a:p>
          <a:p>
            <a:endParaRPr lang="en-GB" baseline="0" dirty="0" smtClean="0"/>
          </a:p>
          <a:p>
            <a:endParaRPr lang="en-GB" baseline="0" dirty="0" smtClean="0"/>
          </a:p>
          <a:p>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61</a:t>
            </a:fld>
            <a:endParaRPr lang="en-GB"/>
          </a:p>
        </p:txBody>
      </p:sp>
    </p:spTree>
    <p:extLst>
      <p:ext uri="{BB962C8B-B14F-4D97-AF65-F5344CB8AC3E}">
        <p14:creationId xmlns:p14="http://schemas.microsoft.com/office/powerpoint/2010/main" val="1853580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North Yorkshire Safeguarding Partnership have developed a number of practice guidance documents to help practitioners with what to do if they suspect a child is being exploited. </a:t>
            </a:r>
          </a:p>
          <a:p>
            <a:endParaRPr lang="en-GB" baseline="0" dirty="0" smtClean="0"/>
          </a:p>
          <a:p>
            <a:r>
              <a:rPr lang="en-GB" baseline="0" dirty="0" smtClean="0"/>
              <a:t>Both the Child Exploitation and County Lines practice guidance and the Out of Area young people arrested who appear to be at risk of criminal exploitation protocol are joint between North Yorkshire and City of York to ensure that we are joined up in our approach. There is now the new MACE practice guidance which is an overview for the MACE and Contextual Safeguarding process. We also have a one minute guide that will be sent out across the partnership that offers quick time overview of the processes. </a:t>
            </a:r>
          </a:p>
        </p:txBody>
      </p:sp>
      <p:sp>
        <p:nvSpPr>
          <p:cNvPr id="4" name="Slide Number Placeholder 3"/>
          <p:cNvSpPr>
            <a:spLocks noGrp="1"/>
          </p:cNvSpPr>
          <p:nvPr>
            <p:ph type="sldNum" sz="quarter" idx="10"/>
          </p:nvPr>
        </p:nvSpPr>
        <p:spPr/>
        <p:txBody>
          <a:bodyPr/>
          <a:lstStyle/>
          <a:p>
            <a:fld id="{AA67ADF5-B46B-4F89-ACDC-E5BE41823A4F}" type="slidenum">
              <a:rPr lang="en-GB" smtClean="0"/>
              <a:t>64</a:t>
            </a:fld>
            <a:endParaRPr lang="en-GB"/>
          </a:p>
        </p:txBody>
      </p:sp>
    </p:spTree>
    <p:extLst>
      <p:ext uri="{BB962C8B-B14F-4D97-AF65-F5344CB8AC3E}">
        <p14:creationId xmlns:p14="http://schemas.microsoft.com/office/powerpoint/2010/main" val="856694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have a quick One Minute Guide to MACE that can be shared across the partnership to team. This can be accessed through our Safeguarding Children Partnership Website at </a:t>
            </a:r>
            <a:r>
              <a:rPr lang="en-GB" baseline="0" dirty="0" smtClean="0"/>
              <a:t>www.safeguardingchildren.co.uk/resources   </a:t>
            </a:r>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65</a:t>
            </a:fld>
            <a:endParaRPr lang="en-GB"/>
          </a:p>
        </p:txBody>
      </p:sp>
    </p:spTree>
    <p:extLst>
      <p:ext uri="{BB962C8B-B14F-4D97-AF65-F5344CB8AC3E}">
        <p14:creationId xmlns:p14="http://schemas.microsoft.com/office/powerpoint/2010/main" val="1595713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67ADF5-B46B-4F89-ACDC-E5BE41823A4F}" type="slidenum">
              <a:rPr lang="en-GB" smtClean="0"/>
              <a:t>72</a:t>
            </a:fld>
            <a:endParaRPr lang="en-GB"/>
          </a:p>
        </p:txBody>
      </p:sp>
    </p:spTree>
    <p:extLst>
      <p:ext uri="{BB962C8B-B14F-4D97-AF65-F5344CB8AC3E}">
        <p14:creationId xmlns:p14="http://schemas.microsoft.com/office/powerpoint/2010/main" val="3162352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8C80D-2E4F-4C41-8327-9C048E39CA67}" type="slidenum">
              <a:rPr lang="en-GB" smtClean="0"/>
              <a:t>73</a:t>
            </a:fld>
            <a:endParaRPr lang="en-GB"/>
          </a:p>
        </p:txBody>
      </p:sp>
    </p:spTree>
    <p:extLst>
      <p:ext uri="{BB962C8B-B14F-4D97-AF65-F5344CB8AC3E}">
        <p14:creationId xmlns:p14="http://schemas.microsoft.com/office/powerpoint/2010/main" val="3101862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220663" y="809625"/>
            <a:ext cx="7191376" cy="4046538"/>
          </a:xfrm>
          <a:ln/>
        </p:spPr>
      </p:sp>
      <p:sp>
        <p:nvSpPr>
          <p:cNvPr id="2560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FF8BBE0-6CDB-4CBB-9976-E29B3844BB54}" type="slidenum">
              <a:rPr lang="en-GB" altLang="en-US"/>
              <a:pPr eaLnBrk="1" hangingPunct="1">
                <a:spcBef>
                  <a:spcPct val="0"/>
                </a:spcBef>
              </a:pPr>
              <a:t>83</a:t>
            </a:fld>
            <a:endParaRPr lang="en-GB" altLang="en-US"/>
          </a:p>
        </p:txBody>
      </p:sp>
    </p:spTree>
    <p:extLst>
      <p:ext uri="{BB962C8B-B14F-4D97-AF65-F5344CB8AC3E}">
        <p14:creationId xmlns:p14="http://schemas.microsoft.com/office/powerpoint/2010/main" val="129607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78C80D-2E4F-4C41-8327-9C048E39CA67}" type="slidenum">
              <a:rPr lang="en-GB" smtClean="0"/>
              <a:t>11</a:t>
            </a:fld>
            <a:endParaRPr lang="en-GB"/>
          </a:p>
        </p:txBody>
      </p:sp>
    </p:spTree>
    <p:extLst>
      <p:ext uri="{BB962C8B-B14F-4D97-AF65-F5344CB8AC3E}">
        <p14:creationId xmlns:p14="http://schemas.microsoft.com/office/powerpoint/2010/main" val="2765233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94</a:t>
            </a:fld>
            <a:endParaRPr lang="en-GB"/>
          </a:p>
        </p:txBody>
      </p:sp>
    </p:spTree>
    <p:extLst>
      <p:ext uri="{BB962C8B-B14F-4D97-AF65-F5344CB8AC3E}">
        <p14:creationId xmlns:p14="http://schemas.microsoft.com/office/powerpoint/2010/main" val="4023542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sz="1200" b="1" i="0" dirty="0" smtClean="0">
                <a:solidFill>
                  <a:schemeClr val="tx1"/>
                </a:solidFill>
                <a:effectLst/>
                <a:latin typeface="+mn-lt"/>
                <a:cs typeface="Times New Roman" panose="02020603050405020304" pitchFamily="18" charset="0"/>
              </a:rPr>
              <a:t>Good Practice</a:t>
            </a:r>
          </a:p>
          <a:p>
            <a:pPr marL="171450" lvl="0" indent="-171450" algn="l">
              <a:buFont typeface="Arial" panose="020B0604020202020204" pitchFamily="34" charset="0"/>
              <a:buChar char="•"/>
            </a:pPr>
            <a:r>
              <a:rPr lang="en-GB" sz="1200" b="1" i="0" dirty="0" smtClean="0">
                <a:solidFill>
                  <a:schemeClr val="tx1"/>
                </a:solidFill>
                <a:effectLst/>
                <a:latin typeface="+mn-lt"/>
                <a:cs typeface="Times New Roman" panose="02020603050405020304" pitchFamily="18" charset="0"/>
              </a:rPr>
              <a:t>Recognition</a:t>
            </a:r>
            <a:r>
              <a:rPr lang="en-GB" sz="1200" b="1" i="0" baseline="0" dirty="0" smtClean="0">
                <a:solidFill>
                  <a:schemeClr val="tx1"/>
                </a:solidFill>
                <a:effectLst/>
                <a:latin typeface="+mn-lt"/>
                <a:cs typeface="Times New Roman" panose="02020603050405020304" pitchFamily="18" charset="0"/>
              </a:rPr>
              <a:t> &amp; Assessment: </a:t>
            </a:r>
            <a:r>
              <a:rPr lang="en-GB" sz="1200" b="0" i="0" baseline="0" dirty="0" smtClean="0">
                <a:solidFill>
                  <a:schemeClr val="tx1"/>
                </a:solidFill>
                <a:effectLst/>
                <a:latin typeface="+mn-lt"/>
                <a:cs typeface="Times New Roman" panose="02020603050405020304" pitchFamily="18" charset="0"/>
              </a:rPr>
              <a:t>Recognition of CE was good, services identified the vulnerabilities &amp; risk factors well. However the recognition within the cases seemed to be identified once a referral had come through MAST. There were instances where schools had submitted an initial referral for support without CE being identified as a concern. The </a:t>
            </a:r>
            <a:r>
              <a:rPr lang="en-GB" sz="1200" kern="1200" dirty="0" smtClean="0">
                <a:solidFill>
                  <a:schemeClr val="tx1"/>
                </a:solidFill>
                <a:effectLst/>
                <a:latin typeface="+mn-lt"/>
                <a:ea typeface="+mn-ea"/>
                <a:cs typeface="+mn-cs"/>
              </a:rPr>
              <a:t>referral for support to MAST and child exploitation was not identified as being a concern. It may well be that during this period when a referral was submitted CE was not a worry,</a:t>
            </a:r>
            <a:r>
              <a:rPr lang="en-GB" sz="1200" kern="1200" baseline="0" dirty="0" smtClean="0">
                <a:solidFill>
                  <a:schemeClr val="tx1"/>
                </a:solidFill>
                <a:effectLst/>
                <a:latin typeface="+mn-lt"/>
                <a:ea typeface="+mn-ea"/>
                <a:cs typeface="+mn-cs"/>
              </a:rPr>
              <a:t> but in</a:t>
            </a:r>
            <a:r>
              <a:rPr lang="en-GB" sz="1200" b="0" i="0" baseline="0" dirty="0" smtClean="0">
                <a:solidFill>
                  <a:schemeClr val="tx1"/>
                </a:solidFill>
                <a:effectLst/>
                <a:latin typeface="+mn-lt"/>
                <a:cs typeface="Times New Roman" panose="02020603050405020304" pitchFamily="18" charset="0"/>
              </a:rPr>
              <a:t> both instances CE was identified promptly by those services who received the referral for support.</a:t>
            </a:r>
          </a:p>
          <a:p>
            <a:pPr marL="0" lvl="0" indent="0" algn="l">
              <a:buFont typeface="Arial" panose="020B0604020202020204" pitchFamily="34" charset="0"/>
              <a:buNone/>
            </a:pPr>
            <a:endParaRPr lang="en-GB" sz="1200" b="1" i="0" baseline="0" dirty="0" smtClean="0">
              <a:solidFill>
                <a:schemeClr val="tx1"/>
              </a:solidFill>
              <a:effectLst/>
              <a:latin typeface="+mn-lt"/>
              <a:cs typeface="Times New Roman" panose="02020603050405020304" pitchFamily="18" charset="0"/>
            </a:endParaRPr>
          </a:p>
          <a:p>
            <a:pPr marL="171450" lvl="0" indent="-171450" algn="l">
              <a:buFont typeface="Arial" panose="020B0604020202020204" pitchFamily="34" charset="0"/>
              <a:buChar char="•"/>
            </a:pPr>
            <a:r>
              <a:rPr lang="en-GB" sz="1200" b="0" i="0" dirty="0" smtClean="0">
                <a:solidFill>
                  <a:schemeClr val="tx1"/>
                </a:solidFill>
                <a:effectLst/>
                <a:latin typeface="+mn-lt"/>
                <a:cs typeface="Times New Roman" panose="02020603050405020304" pitchFamily="18" charset="0"/>
              </a:rPr>
              <a:t>Assessment was generally robust and dynamic in relation to a yp’s risk</a:t>
            </a:r>
            <a:r>
              <a:rPr lang="en-GB" sz="1200" b="0" i="0" baseline="0" dirty="0" smtClean="0">
                <a:solidFill>
                  <a:schemeClr val="tx1"/>
                </a:solidFill>
                <a:effectLst/>
                <a:latin typeface="+mn-lt"/>
                <a:cs typeface="Times New Roman" panose="02020603050405020304" pitchFamily="18" charset="0"/>
              </a:rPr>
              <a:t> in relation to CE. </a:t>
            </a:r>
            <a:r>
              <a:rPr lang="en-GB" sz="1200" kern="1200" dirty="0" smtClean="0">
                <a:solidFill>
                  <a:schemeClr val="tx1"/>
                </a:solidFill>
                <a:effectLst/>
                <a:latin typeface="+mn-lt"/>
                <a:ea typeface="+mn-ea"/>
                <a:cs typeface="+mn-cs"/>
              </a:rPr>
              <a:t>The introduction of a North Yorkshire specific child exploitation risk assessment is a positive development and enables professionals to capture the risk more accurately within a multi-agency approach and identify actions to take forward as a result of the risk assessment. </a:t>
            </a:r>
          </a:p>
          <a:p>
            <a:pPr marL="0" lvl="0" indent="0" algn="l">
              <a:buFont typeface="Arial" panose="020B0604020202020204" pitchFamily="34" charset="0"/>
              <a:buNone/>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smtClean="0">
                <a:solidFill>
                  <a:schemeClr val="tx1"/>
                </a:solidFill>
                <a:effectLst/>
                <a:latin typeface="+mn-lt"/>
                <a:ea typeface="+mn-ea"/>
                <a:cs typeface="+mn-cs"/>
              </a:rPr>
              <a:t>Planning &amp; Intervention: </a:t>
            </a:r>
            <a:r>
              <a:rPr lang="en-GB" sz="1200" kern="1200" dirty="0" smtClean="0">
                <a:solidFill>
                  <a:schemeClr val="tx1"/>
                </a:solidFill>
                <a:effectLst/>
                <a:latin typeface="+mn-lt"/>
                <a:ea typeface="+mn-ea"/>
                <a:cs typeface="+mn-cs"/>
              </a:rPr>
              <a:t>Given the complexity in the cases, the tenacity and relationship frontline workers demonstrated with the young person was outstanding. There was one instance of a creative intervention planned and delivered by services in partnership to mitigate the difficulty in engaging a young person on a 1-2-1 basis. Services who were involved in the case delivered targeted group provision to the young person and their peer group in the community, which resulted in increased engagement and awareness raising of the risks associated with going missing. This piece of work highlighted the value of services having the capacity to deliver contextual safeguarding.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Joint Working: </a:t>
            </a:r>
            <a:r>
              <a:rPr lang="en-GB" sz="1200" kern="1200" dirty="0" smtClean="0">
                <a:solidFill>
                  <a:schemeClr val="tx1"/>
                </a:solidFill>
                <a:effectLst/>
                <a:latin typeface="+mn-lt"/>
                <a:ea typeface="+mn-ea"/>
                <a:cs typeface="+mn-cs"/>
              </a:rPr>
              <a:t>In a number of instances, the ability for a MACE locality group to action specific mapping exercises for young people and perpetrators to focus on how to contextually safeguard a young person and their peer group is a creative approach in partners being able to work together locally. Particularly of note, was the involvement of housing providers and education in the mapping exercises in the cases presented, as this provided important information which has traditionally been absent. The emphasis too, in looking to ensure ongoing support for a vulnerable young person who is on the cusp of becoming 18 through working with adult services via MACE again was highlighted as good practice.</a:t>
            </a:r>
            <a:endParaRPr lang="en-GB" sz="1200" b="1" kern="1200" dirty="0" smtClean="0">
              <a:solidFill>
                <a:schemeClr val="tx1"/>
              </a:solidFill>
              <a:effectLst/>
              <a:latin typeface="+mn-lt"/>
              <a:ea typeface="+mn-ea"/>
              <a:cs typeface="+mn-cs"/>
            </a:endParaRPr>
          </a:p>
          <a:p>
            <a:pPr marL="171450" lvl="0" indent="-171450" algn="l">
              <a:buFont typeface="Arial" panose="020B0604020202020204" pitchFamily="34" charset="0"/>
              <a:buChar char="•"/>
            </a:pPr>
            <a:endParaRPr lang="en-GB" sz="1200" b="0" i="0" dirty="0" smtClean="0">
              <a:solidFill>
                <a:schemeClr val="tx1"/>
              </a:solidFill>
              <a:effectLst/>
              <a:latin typeface="+mn-lt"/>
              <a:cs typeface="Times New Roman" panose="02020603050405020304" pitchFamily="18" charset="0"/>
            </a:endParaRPr>
          </a:p>
          <a:p>
            <a:pPr lvl="0" algn="l"/>
            <a:r>
              <a:rPr lang="en-GB" sz="1200" b="1" i="0" dirty="0" smtClean="0">
                <a:solidFill>
                  <a:schemeClr val="tx1"/>
                </a:solidFill>
                <a:effectLst/>
                <a:latin typeface="+mn-lt"/>
                <a:cs typeface="Times New Roman" panose="02020603050405020304" pitchFamily="18" charset="0"/>
              </a:rPr>
              <a:t>Areas of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dirty="0" smtClean="0">
                <a:solidFill>
                  <a:schemeClr val="tx1"/>
                </a:solidFill>
                <a:effectLst/>
                <a:latin typeface="+mn-lt"/>
                <a:cs typeface="Times New Roman" panose="02020603050405020304" pitchFamily="18" charset="0"/>
              </a:rPr>
              <a:t>Impact &amp; Absence</a:t>
            </a:r>
            <a:r>
              <a:rPr lang="en-GB" sz="1200" b="1" i="0" baseline="0" dirty="0" smtClean="0">
                <a:solidFill>
                  <a:schemeClr val="tx1"/>
                </a:solidFill>
                <a:effectLst/>
                <a:latin typeface="+mn-lt"/>
                <a:cs typeface="Times New Roman" panose="02020603050405020304" pitchFamily="18" charset="0"/>
              </a:rPr>
              <a:t> of Disruption</a:t>
            </a:r>
            <a:r>
              <a:rPr lang="en-GB" sz="1200" b="1" i="0" dirty="0" smtClean="0">
                <a:solidFill>
                  <a:schemeClr val="tx1"/>
                </a:solidFill>
                <a:effectLst/>
                <a:latin typeface="+mn-lt"/>
                <a:cs typeface="Times New Roman" panose="02020603050405020304" pitchFamily="18" charset="0"/>
              </a:rPr>
              <a:t>:</a:t>
            </a:r>
            <a:r>
              <a:rPr lang="en-GB" sz="1200" b="1" i="0" baseline="0" dirty="0" smtClean="0">
                <a:solidFill>
                  <a:schemeClr val="tx1"/>
                </a:solidFill>
                <a:effectLst/>
                <a:latin typeface="+mn-lt"/>
                <a:cs typeface="Times New Roman" panose="02020603050405020304" pitchFamily="18" charset="0"/>
              </a:rPr>
              <a:t> </a:t>
            </a:r>
            <a:r>
              <a:rPr lang="en-GB" sz="1200" b="0" i="0" baseline="0" dirty="0" smtClean="0">
                <a:solidFill>
                  <a:schemeClr val="tx1"/>
                </a:solidFill>
                <a:effectLst/>
                <a:latin typeface="+mn-lt"/>
                <a:cs typeface="Times New Roman" panose="02020603050405020304" pitchFamily="18" charset="0"/>
              </a:rPr>
              <a:t>T</a:t>
            </a:r>
            <a:r>
              <a:rPr lang="en-GB" sz="1200" kern="1200" dirty="0" smtClean="0">
                <a:solidFill>
                  <a:schemeClr val="tx1"/>
                </a:solidFill>
                <a:effectLst/>
                <a:latin typeface="+mn-lt"/>
                <a:ea typeface="+mn-ea"/>
                <a:cs typeface="+mn-cs"/>
              </a:rPr>
              <a:t>he absence of a coordinated response in disrupting the perpetrator where exploitation was taking place or suspected made it incredibly challenging to evidence there had been a reduction to the risk of exploitation or stopping the exploitation as a whole. This demonstrated the extent of how much of a manipulating force a perpetrator can be. In one case, through work carried out by the Social Worker, the young person had recognised what was happening to them as exploitation. However, the young person still felt unable to escape from this.</a:t>
            </a:r>
            <a:endParaRPr lang="en-GB" sz="1200" b="1" i="0" baseline="0" dirty="0" smtClean="0">
              <a:solidFill>
                <a:schemeClr val="tx1"/>
              </a:solidFill>
              <a:effectLst/>
              <a:latin typeface="+mn-lt"/>
              <a:cs typeface="Times New Roman" panose="02020603050405020304" pitchFamily="18" charset="0"/>
            </a:endParaRPr>
          </a:p>
          <a:p>
            <a:pPr marL="171450" lvl="0" indent="-171450" algn="l">
              <a:buFont typeface="Arial" panose="020B0604020202020204" pitchFamily="34" charset="0"/>
              <a:buChar char="•"/>
            </a:pPr>
            <a:endParaRPr lang="en-GB" sz="1200" b="1" i="0" dirty="0" smtClean="0">
              <a:solidFill>
                <a:schemeClr val="tx1"/>
              </a:solidFill>
              <a:effectLst/>
              <a:latin typeface="+mn-lt"/>
              <a:cs typeface="Times New Roman" panose="02020603050405020304" pitchFamily="18" charset="0"/>
            </a:endParaRPr>
          </a:p>
          <a:p>
            <a:pPr marL="0" lvl="0" indent="0" algn="l">
              <a:buFont typeface="Arial" panose="020B0604020202020204" pitchFamily="34" charset="0"/>
              <a:buNone/>
            </a:pPr>
            <a:r>
              <a:rPr lang="en-GB" sz="12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Agreement of CE risk status: </a:t>
            </a:r>
            <a:r>
              <a:rPr lang="en-GB" sz="1200" kern="1200" dirty="0" smtClean="0">
                <a:solidFill>
                  <a:schemeClr val="tx1"/>
                </a:solidFill>
                <a:effectLst/>
                <a:latin typeface="+mn-lt"/>
                <a:ea typeface="+mn-ea"/>
                <a:cs typeface="+mn-cs"/>
              </a:rPr>
              <a:t>The ambiguity and inconsistency from services in one case in recognising and agreeing whether the young person was a victim or committing offences of their own violation hamstrung the ability to provide appropriate support and intervention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CE Risk Assessment:</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H</a:t>
            </a:r>
            <a:r>
              <a:rPr lang="en-GB" sz="1200" b="0" kern="1200" dirty="0" smtClean="0">
                <a:solidFill>
                  <a:schemeClr val="tx1"/>
                </a:solidFill>
                <a:effectLst/>
                <a:latin typeface="+mn-lt"/>
                <a:ea typeface="+mn-ea"/>
                <a:cs typeface="+mn-cs"/>
              </a:rPr>
              <a:t>DFT</a:t>
            </a:r>
            <a:r>
              <a:rPr lang="en-GB" sz="1200" kern="1200" dirty="0" smtClean="0">
                <a:solidFill>
                  <a:schemeClr val="tx1"/>
                </a:solidFill>
                <a:effectLst/>
                <a:latin typeface="+mn-lt"/>
                <a:ea typeface="+mn-ea"/>
                <a:cs typeface="+mn-cs"/>
              </a:rPr>
              <a:t> initially raised a concern that staff were not receiving copies of completed child exploitation risk assessment for young people who are open to the 0-19 service. However, HDFT do have access to the tools in MAST.</a:t>
            </a:r>
            <a:r>
              <a:rPr lang="en-GB" sz="1200" kern="1200" baseline="0" dirty="0" smtClean="0">
                <a:solidFill>
                  <a:schemeClr val="tx1"/>
                </a:solidFill>
                <a:effectLst/>
                <a:latin typeface="+mn-lt"/>
                <a:ea typeface="+mn-ea"/>
                <a:cs typeface="+mn-cs"/>
              </a:rPr>
              <a:t> An action was set for HDFT </a:t>
            </a:r>
            <a:r>
              <a:rPr lang="en-GB" sz="1200" kern="1200" dirty="0" smtClean="0">
                <a:solidFill>
                  <a:schemeClr val="tx1"/>
                </a:solidFill>
                <a:effectLst/>
                <a:latin typeface="+mn-lt"/>
                <a:ea typeface="+mn-ea"/>
                <a:cs typeface="+mn-cs"/>
              </a:rPr>
              <a:t>to explore how they can upload the risk assessment onto system one so frontline</a:t>
            </a:r>
            <a:r>
              <a:rPr lang="en-GB" sz="1200" kern="1200" baseline="0" dirty="0" smtClean="0">
                <a:solidFill>
                  <a:schemeClr val="tx1"/>
                </a:solidFill>
                <a:effectLst/>
                <a:latin typeface="+mn-lt"/>
                <a:ea typeface="+mn-ea"/>
                <a:cs typeface="+mn-cs"/>
              </a:rPr>
              <a:t> workers have sight of these.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Voluntary</a:t>
            </a:r>
            <a:r>
              <a:rPr lang="en-GB" sz="1200" kern="1200" baseline="0" dirty="0" smtClean="0">
                <a:solidFill>
                  <a:schemeClr val="tx1"/>
                </a:solidFill>
                <a:effectLst/>
                <a:latin typeface="+mn-lt"/>
                <a:ea typeface="+mn-ea"/>
                <a:cs typeface="+mn-cs"/>
              </a:rPr>
              <a:t> agencies such as PACE &amp; Hand in Hand were relatively new services in North Yorkshire within the timeframe of the case chronologies and as such information sharing was not as well established with partner agencies then as it is now. This has been improved through MACE.   </a:t>
            </a:r>
            <a:r>
              <a:rPr lang="en-GB" sz="1200" kern="1200" dirty="0" smtClean="0">
                <a:solidFill>
                  <a:schemeClr val="tx1"/>
                </a:solidFill>
                <a:effectLst/>
                <a:latin typeface="+mn-lt"/>
                <a:ea typeface="+mn-ea"/>
                <a:cs typeface="+mn-cs"/>
              </a:rPr>
              <a:t> </a:t>
            </a:r>
          </a:p>
          <a:p>
            <a:pPr marL="171450" lvl="0" indent="-171450" algn="l">
              <a:buFont typeface="Arial" panose="020B0604020202020204" pitchFamily="34" charset="0"/>
              <a:buChar char="•"/>
            </a:pPr>
            <a:endParaRPr lang="en-GB" sz="12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a:p>
            <a:pPr marL="0" lvl="0" indent="0" algn="l">
              <a:buFont typeface="Arial" panose="020B0604020202020204" pitchFamily="34" charset="0"/>
              <a:buNone/>
            </a:pPr>
            <a:r>
              <a:rPr lang="en-GB" sz="12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What’s Happened Since?</a:t>
            </a:r>
          </a:p>
          <a:p>
            <a:pPr marL="171450" lvl="0" indent="-171450" algn="l">
              <a:buFont typeface="Arial" panose="020B0604020202020204" pitchFamily="34" charset="0"/>
              <a:buChar char="•"/>
            </a:pPr>
            <a:r>
              <a:rPr lang="en-GB" sz="1200" b="0" i="0" u="none" dirty="0" smtClean="0">
                <a:solidFill>
                  <a:schemeClr val="tx1"/>
                </a:solidFill>
                <a:effectLst/>
              </a:rPr>
              <a:t>The report is being finalised and the action plan will be adopted by the Learning &amp; Improvement Subgroup </a:t>
            </a:r>
          </a:p>
          <a:p>
            <a:pPr marL="171450" lvl="0" indent="-171450" algn="l">
              <a:buFont typeface="Arial" panose="020B0604020202020204" pitchFamily="34" charset="0"/>
              <a:buChar char="•"/>
            </a:pPr>
            <a:r>
              <a:rPr lang="en-GB" sz="1200" b="0" i="0" u="none" dirty="0" smtClean="0">
                <a:solidFill>
                  <a:schemeClr val="tx1"/>
                </a:solidFill>
                <a:effectLst/>
              </a:rPr>
              <a:t>Agencies will consider the report and implement recommendations specific to their service area</a:t>
            </a:r>
          </a:p>
          <a:p>
            <a:pPr marL="171450" lvl="0" indent="-171450" algn="l">
              <a:buFont typeface="Arial" panose="020B0604020202020204" pitchFamily="34" charset="0"/>
              <a:buChar char="•"/>
            </a:pPr>
            <a:r>
              <a:rPr lang="en-GB" sz="1200" b="0" i="0" u="none" dirty="0" smtClean="0">
                <a:solidFill>
                  <a:schemeClr val="tx1"/>
                </a:solidFill>
                <a:effectLst/>
              </a:rPr>
              <a:t>Once finalised, the report will be available to access </a:t>
            </a:r>
            <a:r>
              <a:rPr lang="en-GB" sz="1200" b="0" i="0" u="none" dirty="0" smtClean="0">
                <a:solidFill>
                  <a:schemeClr val="tx1"/>
                </a:solidFill>
                <a:effectLst/>
                <a:hlinkClick r:id="rId3"/>
              </a:rPr>
              <a:t>here</a:t>
            </a:r>
            <a:endParaRPr lang="en-GB" sz="1200" b="0" i="0" u="none" dirty="0" smtClean="0">
              <a:solidFill>
                <a:schemeClr val="tx1"/>
              </a:solidFill>
              <a:effectLst/>
            </a:endParaRPr>
          </a:p>
          <a:p>
            <a:pPr marL="171450" lvl="0" indent="-171450" algn="l">
              <a:buFont typeface="Arial" panose="020B0604020202020204" pitchFamily="34" charset="0"/>
              <a:buChar char="•"/>
            </a:pPr>
            <a:endParaRPr lang="en-GB" sz="12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a:p>
            <a:pPr marL="0" lvl="0" indent="0" algn="l">
              <a:buFont typeface="Arial" panose="020B0604020202020204" pitchFamily="34" charset="0"/>
              <a:buNone/>
            </a:pPr>
            <a:endParaRPr lang="en-GB" sz="12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A67ADF5-B46B-4F89-ACDC-E5BE41823A4F}" type="slidenum">
              <a:rPr lang="en-GB" smtClean="0"/>
              <a:t>96</a:t>
            </a:fld>
            <a:endParaRPr lang="en-GB"/>
          </a:p>
        </p:txBody>
      </p:sp>
    </p:spTree>
    <p:extLst>
      <p:ext uri="{BB962C8B-B14F-4D97-AF65-F5344CB8AC3E}">
        <p14:creationId xmlns:p14="http://schemas.microsoft.com/office/powerpoint/2010/main" val="3576008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sz="1000" b="1" i="0" dirty="0" smtClean="0">
                <a:solidFill>
                  <a:schemeClr val="tx1"/>
                </a:solidFill>
                <a:effectLst/>
                <a:latin typeface="+mn-lt"/>
                <a:cs typeface="Times New Roman" panose="02020603050405020304" pitchFamily="18" charset="0"/>
              </a:rPr>
              <a:t>Good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smtClean="0">
                <a:solidFill>
                  <a:schemeClr val="tx1"/>
                </a:solidFill>
                <a:effectLst/>
                <a:latin typeface="+mn-lt"/>
                <a:ea typeface="+mn-ea"/>
                <a:cs typeface="+mn-cs"/>
              </a:rPr>
              <a:t>Record Keeping:</a:t>
            </a:r>
            <a:r>
              <a:rPr lang="en-GB" sz="1000" b="1"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General record keeping, particularly the requirement in relation to Single Central Record has seen improved compliance since 2016/17, although particular controls in instances again have been identified as an issue across all schools.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smtClean="0">
                <a:solidFill>
                  <a:schemeClr val="tx1"/>
                </a:solidFill>
                <a:effectLst/>
                <a:latin typeface="+mn-lt"/>
                <a:ea typeface="+mn-ea"/>
                <a:cs typeface="+mn-cs"/>
              </a:rPr>
              <a:t>E-safety: </a:t>
            </a:r>
            <a:r>
              <a:rPr lang="en-GB" sz="1000" kern="1200" dirty="0" smtClean="0">
                <a:solidFill>
                  <a:schemeClr val="tx1"/>
                </a:solidFill>
                <a:effectLst/>
                <a:latin typeface="+mn-lt"/>
                <a:ea typeface="+mn-ea"/>
                <a:cs typeface="+mn-cs"/>
              </a:rPr>
              <a:t>E-safety controls are well addressed in many schools and this is testament to the</a:t>
            </a:r>
            <a:r>
              <a:rPr lang="en-GB" sz="1000" kern="1200" baseline="0" dirty="0" smtClean="0">
                <a:solidFill>
                  <a:schemeClr val="tx1"/>
                </a:solidFill>
                <a:effectLst/>
                <a:latin typeface="+mn-lt"/>
                <a:ea typeface="+mn-ea"/>
                <a:cs typeface="+mn-cs"/>
              </a:rPr>
              <a:t> work </a:t>
            </a:r>
            <a:r>
              <a:rPr lang="en-GB" sz="1000" kern="1200" dirty="0" smtClean="0">
                <a:solidFill>
                  <a:schemeClr val="tx1"/>
                </a:solidFill>
                <a:effectLst/>
                <a:latin typeface="+mn-lt"/>
                <a:ea typeface="+mn-ea"/>
                <a:cs typeface="+mn-cs"/>
              </a:rPr>
              <a:t>schools and NYCC Education &amp; Skills have carried out since the 2016/17 audit cycle.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RSE: </a:t>
            </a:r>
            <a:r>
              <a:rPr lang="en-GB" sz="1200" kern="1200" dirty="0" smtClean="0">
                <a:solidFill>
                  <a:schemeClr val="tx1"/>
                </a:solidFill>
                <a:effectLst/>
                <a:latin typeface="+mn-lt"/>
                <a:ea typeface="+mn-ea"/>
                <a:cs typeface="+mn-cs"/>
              </a:rPr>
              <a:t>Most schools either have Relationships and Sex Education policy fully implemented or have identified actions in place to address this ahead the new curriculum being mandatory for Sep 2020. However, there were a small number of primary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schools (12</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schools) who either reported this control as a concern without an action in place to address, as an unidentified concern, not applicable or did not provide an answer.</a:t>
            </a:r>
            <a:endParaRPr lang="en-GB" sz="1000" kern="1200" dirty="0" smtClean="0">
              <a:solidFill>
                <a:schemeClr val="tx1"/>
              </a:solidFill>
              <a:effectLst/>
              <a:latin typeface="+mn-lt"/>
              <a:ea typeface="+mn-ea"/>
              <a:cs typeface="+mn-cs"/>
            </a:endParaRPr>
          </a:p>
          <a:p>
            <a:pPr lvl="0" algn="l"/>
            <a:endParaRPr lang="en-GB" sz="1000" b="1" i="0" dirty="0" smtClean="0">
              <a:solidFill>
                <a:schemeClr val="tx1"/>
              </a:solidFill>
              <a:effectLst/>
              <a:latin typeface="+mn-lt"/>
              <a:cs typeface="Times New Roman" panose="02020603050405020304" pitchFamily="18" charset="0"/>
            </a:endParaRPr>
          </a:p>
          <a:p>
            <a:pPr lvl="0" algn="l"/>
            <a:r>
              <a:rPr lang="en-GB" sz="1000" b="1" i="0" dirty="0" smtClean="0">
                <a:solidFill>
                  <a:schemeClr val="tx1"/>
                </a:solidFill>
                <a:effectLst/>
                <a:latin typeface="+mn-lt"/>
                <a:cs typeface="Times New Roman" panose="02020603050405020304" pitchFamily="18" charset="0"/>
              </a:rPr>
              <a:t>Areas of Development</a:t>
            </a:r>
          </a:p>
          <a:p>
            <a:pPr marL="171450" lvl="0" indent="-171450" algn="l">
              <a:buFont typeface="Arial" panose="020B0604020202020204" pitchFamily="34" charset="0"/>
              <a:buChar char="•"/>
            </a:pPr>
            <a:r>
              <a:rPr lang="en-GB" sz="1000" b="1" kern="1200" dirty="0" smtClean="0">
                <a:solidFill>
                  <a:schemeClr val="tx1"/>
                </a:solidFill>
                <a:effectLst/>
                <a:latin typeface="+mn-lt"/>
                <a:ea typeface="+mn-ea"/>
                <a:cs typeface="+mn-cs"/>
              </a:rPr>
              <a:t>Record Keeping:</a:t>
            </a:r>
            <a:r>
              <a:rPr lang="en-GB" sz="1000" b="1"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There appears to remain some concern that a limited number of schools did not keep a register of cases escalated to the DSL which would indicate that these schools could not appropriately monitor concerns or patterns of behaviour.  Further, a minority schools reported that it was not applicable to maintain a welfare file for all children known to CSC, LAC, in receipt of Early Help support or for whom there are welfare concerns, again raising questions as to how those schools monitor progress, or concerns and patterns of behaviour.</a:t>
            </a:r>
          </a:p>
          <a:p>
            <a:pPr marL="0" lvl="0" indent="0" algn="l">
              <a:buFont typeface="Arial" panose="020B0604020202020204" pitchFamily="34" charset="0"/>
              <a:buNone/>
            </a:pPr>
            <a:endParaRPr lang="en-GB" sz="1000" kern="1200" dirty="0" smtClean="0">
              <a:solidFill>
                <a:schemeClr val="tx1"/>
              </a:solidFill>
              <a:effectLst/>
              <a:latin typeface="+mn-lt"/>
              <a:ea typeface="+mn-ea"/>
              <a:cs typeface="+mn-cs"/>
            </a:endParaRPr>
          </a:p>
          <a:p>
            <a:pPr marL="171450" lvl="0" indent="-171450" algn="l">
              <a:buFont typeface="Arial" panose="020B0604020202020204" pitchFamily="34" charset="0"/>
              <a:buChar char="•"/>
            </a:pPr>
            <a:r>
              <a:rPr lang="en-GB" sz="1200" b="1" kern="1200" dirty="0" smtClean="0">
                <a:solidFill>
                  <a:schemeClr val="tx1"/>
                </a:solidFill>
                <a:effectLst/>
                <a:latin typeface="+mn-lt"/>
                <a:ea typeface="+mn-ea"/>
                <a:cs typeface="+mn-cs"/>
              </a:rPr>
              <a:t>Emergency</a:t>
            </a:r>
            <a:r>
              <a:rPr lang="en-GB" sz="1200" b="1" kern="1200" baseline="0" dirty="0" smtClean="0">
                <a:solidFill>
                  <a:schemeClr val="tx1"/>
                </a:solidFill>
                <a:effectLst/>
                <a:latin typeface="+mn-lt"/>
                <a:ea typeface="+mn-ea"/>
                <a:cs typeface="+mn-cs"/>
              </a:rPr>
              <a:t> Situations: </a:t>
            </a:r>
            <a:r>
              <a:rPr lang="en-GB" sz="1200" kern="1200" dirty="0" smtClean="0">
                <a:solidFill>
                  <a:schemeClr val="tx1"/>
                </a:solidFill>
                <a:effectLst/>
                <a:latin typeface="+mn-lt"/>
                <a:ea typeface="+mn-ea"/>
                <a:cs typeface="+mn-cs"/>
              </a:rPr>
              <a:t>This safeguarding control sought the least responses of the control being fully implemented and the most concerns without a current action plan in place and previously unidentified concerns. Most schools who identified this control as a concern, referenced the need to review their procedures in line with the Run, Hide and Tell Guidance and Action Counter Terrorism (ACT) Awareness Training. This guidance and training can be accessed within the School Sample Child Protection Policy 2019-20.</a:t>
            </a:r>
          </a:p>
          <a:p>
            <a:pPr marL="171450" lvl="0" indent="-171450" algn="l">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lgn="l">
              <a:buFont typeface="Arial" panose="020B0604020202020204" pitchFamily="34" charset="0"/>
              <a:buChar char="•"/>
            </a:pPr>
            <a:r>
              <a:rPr lang="en-GB" sz="1200" b="1" kern="1200" dirty="0" smtClean="0">
                <a:solidFill>
                  <a:schemeClr val="tx1"/>
                </a:solidFill>
                <a:effectLst/>
                <a:latin typeface="+mn-lt"/>
                <a:ea typeface="+mn-ea"/>
                <a:cs typeface="+mn-cs"/>
              </a:rPr>
              <a:t>LAC: </a:t>
            </a:r>
            <a:r>
              <a:rPr lang="en-GB" sz="1200" kern="1200" dirty="0" smtClean="0">
                <a:solidFill>
                  <a:schemeClr val="tx1"/>
                </a:solidFill>
                <a:effectLst/>
                <a:latin typeface="+mn-lt"/>
                <a:ea typeface="+mn-ea"/>
                <a:cs typeface="+mn-cs"/>
              </a:rPr>
              <a:t>Schools responses to having arrangements in place for LAC and previously LAC was an area which did not receive the level of compliance that would be expected. Across each establishment, barring maintained secondary schools, there were a number of schools who either reported they did not have an action in place to address the requirement, the control was previously unidentified, or noted to be not applicable.</a:t>
            </a:r>
          </a:p>
          <a:p>
            <a:pPr marL="0" lvl="0" indent="0" algn="l">
              <a:buFont typeface="Arial" panose="020B0604020202020204" pitchFamily="34" charset="0"/>
              <a:buNone/>
            </a:pPr>
            <a:endParaRPr lang="en-GB" sz="1200" kern="1200" dirty="0" smtClean="0">
              <a:solidFill>
                <a:schemeClr val="tx1"/>
              </a:solidFill>
              <a:effectLst/>
              <a:latin typeface="+mn-lt"/>
              <a:ea typeface="+mn-ea"/>
              <a:cs typeface="+mn-cs"/>
            </a:endParaRPr>
          </a:p>
          <a:p>
            <a:pPr marL="171450" lvl="0" indent="-171450" algn="l">
              <a:buFont typeface="Arial" panose="020B0604020202020204" pitchFamily="34" charset="0"/>
              <a:buChar char="•"/>
            </a:pPr>
            <a:r>
              <a:rPr lang="en-GB" sz="1200" b="1" kern="1200" dirty="0" smtClean="0">
                <a:solidFill>
                  <a:schemeClr val="tx1"/>
                </a:solidFill>
                <a:effectLst/>
                <a:latin typeface="+mn-lt"/>
                <a:ea typeface="+mn-ea"/>
                <a:cs typeface="+mn-cs"/>
              </a:rPr>
              <a:t>E-safety: </a:t>
            </a:r>
            <a:r>
              <a:rPr lang="en-GB" sz="1200" kern="1200" dirty="0" smtClean="0">
                <a:solidFill>
                  <a:schemeClr val="tx1"/>
                </a:solidFill>
                <a:effectLst/>
                <a:latin typeface="+mn-lt"/>
                <a:ea typeface="+mn-ea"/>
                <a:cs typeface="+mn-cs"/>
              </a:rPr>
              <a:t>There does still remain some areas for development for some schools in relation to e-safety, most notably for Independent Schools to ensure they report incidents which take place via technology such as hate crime, bullying, harassment or extremist behaviour are reported to the Local Authority. </a:t>
            </a:r>
          </a:p>
          <a:p>
            <a:pPr marL="0" lvl="0" indent="0" algn="l">
              <a:buFont typeface="Arial" panose="020B0604020202020204" pitchFamily="34" charset="0"/>
              <a:buNone/>
            </a:pPr>
            <a:endParaRPr lang="en-GB" sz="1000" b="1" i="0" dirty="0" smtClean="0">
              <a:solidFill>
                <a:schemeClr val="tx1"/>
              </a:solidFill>
              <a:effectLst/>
              <a:latin typeface="+mn-lt"/>
              <a:cs typeface="Times New Roman" panose="02020603050405020304" pitchFamily="18" charset="0"/>
            </a:endParaRPr>
          </a:p>
          <a:p>
            <a:pPr marL="0" lvl="0" indent="0" algn="l">
              <a:buFont typeface="Arial" panose="020B0604020202020204" pitchFamily="34" charset="0"/>
              <a:buNone/>
            </a:pPr>
            <a:r>
              <a:rPr lang="en-GB" sz="10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Issues</a:t>
            </a:r>
          </a:p>
          <a:p>
            <a:pPr marL="171450" lvl="0" indent="-171450" algn="l">
              <a:buFont typeface="Arial" panose="020B0604020202020204" pitchFamily="34" charset="0"/>
              <a:buChar char="•"/>
            </a:pPr>
            <a:r>
              <a:rPr lang="en-GB" sz="1000" b="0" i="0" dirty="0" smtClean="0">
                <a:solidFill>
                  <a:schemeClr val="bg1"/>
                </a:solidFill>
                <a:effectLst/>
                <a:latin typeface="+mn-lt"/>
                <a:cs typeface="Times New Roman" panose="02020603050405020304" pitchFamily="18" charset="0"/>
              </a:rPr>
              <a:t>Schools identified</a:t>
            </a:r>
            <a:r>
              <a:rPr lang="en-GB" sz="1000" b="0" i="0" baseline="0" dirty="0" smtClean="0">
                <a:solidFill>
                  <a:schemeClr val="bg1"/>
                </a:solidFill>
                <a:effectLst/>
                <a:latin typeface="+mn-lt"/>
                <a:cs typeface="Times New Roman" panose="02020603050405020304" pitchFamily="18" charset="0"/>
              </a:rPr>
              <a:t> particular training needs where they did not know how to access the training, most notably in accessing Criminal Exploitation &amp; County Lines training.</a:t>
            </a:r>
            <a:endParaRPr lang="en-GB" sz="1000" b="0" i="0" dirty="0" smtClean="0">
              <a:solidFill>
                <a:schemeClr val="bg1"/>
              </a:solidFill>
              <a:effectLst/>
              <a:latin typeface="+mn-lt"/>
              <a:cs typeface="Times New Roman" panose="02020603050405020304" pitchFamily="18" charset="0"/>
            </a:endParaRPr>
          </a:p>
          <a:p>
            <a:pPr marL="0" lvl="0" indent="0" algn="l">
              <a:buFont typeface="Arial" panose="020B0604020202020204" pitchFamily="34" charset="0"/>
              <a:buNone/>
            </a:pPr>
            <a:endParaRPr lang="en-GB" sz="10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a:p>
            <a:pPr marL="0" lvl="0" indent="0" algn="l">
              <a:buFont typeface="Arial" panose="020B0604020202020204" pitchFamily="34" charset="0"/>
              <a:buNone/>
            </a:pPr>
            <a:r>
              <a:rPr lang="en-GB" sz="10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What’s Happened Since?</a:t>
            </a:r>
          </a:p>
          <a:p>
            <a:pPr marL="171450" lvl="0" indent="-171450" algn="l">
              <a:buFont typeface="Arial" panose="020B0604020202020204" pitchFamily="34" charset="0"/>
              <a:buChar char="•"/>
            </a:pPr>
            <a:r>
              <a:rPr lang="en-GB" sz="10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NYSCP:</a:t>
            </a:r>
            <a:r>
              <a:rPr lang="en-GB" sz="1000" b="1" i="0" baseline="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en-GB" sz="1200" kern="1200" dirty="0" smtClean="0">
                <a:solidFill>
                  <a:schemeClr val="tx1"/>
                </a:solidFill>
                <a:effectLst/>
                <a:latin typeface="+mn-lt"/>
                <a:ea typeface="+mn-ea"/>
                <a:cs typeface="+mn-cs"/>
              </a:rPr>
              <a:t>NYSCP has produced a detailed School Safeguarding Audit report and presented this to the NYSCP Learning &amp; Improvement Subgroup (LIS). The recommendations detailed within the report have been adopted onto an action plan to support schools where areas of development have been identified. In addition the findings of the audit have been presented at the Headteacher and DSL Network and NYSCP Education Focus Group meetings. The report and presentation can be found </a:t>
            </a:r>
            <a:r>
              <a:rPr lang="en-GB" sz="1200" u="sng" kern="1200" dirty="0" smtClean="0">
                <a:solidFill>
                  <a:schemeClr val="tx1"/>
                </a:solidFill>
                <a:effectLst/>
                <a:latin typeface="+mn-lt"/>
                <a:ea typeface="+mn-ea"/>
                <a:cs typeface="+mn-cs"/>
                <a:hlinkClick r:id="rId3"/>
              </a:rPr>
              <a:t>here</a:t>
            </a:r>
            <a:r>
              <a:rPr lang="en-GB" sz="1200" kern="1200" dirty="0" smtClean="0">
                <a:solidFill>
                  <a:schemeClr val="tx1"/>
                </a:solidFill>
                <a:effectLst/>
                <a:latin typeface="+mn-lt"/>
                <a:ea typeface="+mn-ea"/>
                <a:cs typeface="+mn-cs"/>
              </a:rPr>
              <a:t>.</a:t>
            </a:r>
          </a:p>
          <a:p>
            <a:pPr marL="0" lvl="0" indent="0" algn="l">
              <a:buFont typeface="Arial" panose="020B0604020202020204" pitchFamily="34" charset="0"/>
              <a:buNone/>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All Headteachers and Governing Bodies should take note of the thematic findings and use the results of their audits to identify areas for improvement and this should be included as part of the school development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NYSCP audit tool will be reviewed and updated taking into account the feedback received from schools who were asked after completing the exercise, to complete a short survey based on their experiences of the audit. The next School Safeguarding Audit will commence in November 2020 and all schools will be required to respond by the end of March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lvl="0" indent="-171450" algn="l">
              <a:buFont typeface="Arial" panose="020B0604020202020204" pitchFamily="34" charset="0"/>
              <a:buChar char="•"/>
            </a:pPr>
            <a:endParaRPr lang="en-GB" sz="1000" b="1" i="0"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A67ADF5-B46B-4F89-ACDC-E5BE41823A4F}" type="slidenum">
              <a:rPr lang="en-GB" smtClean="0"/>
              <a:t>97</a:t>
            </a:fld>
            <a:endParaRPr lang="en-GB"/>
          </a:p>
        </p:txBody>
      </p:sp>
    </p:spTree>
    <p:extLst>
      <p:ext uri="{BB962C8B-B14F-4D97-AF65-F5344CB8AC3E}">
        <p14:creationId xmlns:p14="http://schemas.microsoft.com/office/powerpoint/2010/main" val="565134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Arial" panose="020B0604020202020204" pitchFamily="34" charset="0"/>
                <a:ea typeface="+mn-ea"/>
                <a:cs typeface="Arial" panose="020B0604020202020204" pitchFamily="34" charset="0"/>
              </a:rPr>
              <a:t>In the current day there is lots of information in the media related to drugs and it can be quite difficult to ascertain which ones are relevant or factual.  The purpose of the Drug Early Alert Protocol is to inform people who use drugs of an immediate risk and allow professionals to make informed decisions.</a:t>
            </a:r>
          </a:p>
          <a:p>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Because this covers lots of services, the protocol is hosted by Public Health who receive intelligence the facts.  It’s important to note that Public Health will do the checking, facilitation and issue the alert, but this is not a Public Health Protocol.  It is a system-wide protocol and that’s why we need everyone’s help to raise awareness so we have a consistent response and approach across the county.  The idea that we only issue one alert to all and don’t have lots of duplicated emails with information.</a:t>
            </a:r>
          </a:p>
          <a:p>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So we would ask if you think you have any information which fits the criteria on the slide that this is forwarded on using the contact details on the next slide.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8D62E4E-9F57-4D05-933A-774BD97120DD}" type="slidenum">
              <a:rPr lang="en-US" altLang="en-US" smtClean="0"/>
              <a:pPr/>
              <a:t>98</a:t>
            </a:fld>
            <a:endParaRPr lang="en-US" altLang="en-US" dirty="0"/>
          </a:p>
        </p:txBody>
      </p:sp>
    </p:spTree>
    <p:extLst>
      <p:ext uri="{BB962C8B-B14F-4D97-AF65-F5344CB8AC3E}">
        <p14:creationId xmlns:p14="http://schemas.microsoft.com/office/powerpoint/2010/main" val="2447172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Arial" panose="020B0604020202020204" pitchFamily="34" charset="0"/>
                <a:ea typeface="+mn-ea"/>
                <a:cs typeface="Arial" panose="020B0604020202020204" pitchFamily="34" charset="0"/>
              </a:rPr>
              <a:t>Once we receive this information we may ask you some additional questions like if the person(s) were admitted to hospital, what type of reaction they had, when and where it happened, what the substance looked like.  This will help us to build up a picture of the professionals we need to co-ordinate across the public protection sector to triangulate different reports and establish what we know.</a:t>
            </a:r>
          </a:p>
          <a:p>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To note, this operates alongside the Police Intelligence process so information should be shared to both sources (detail in red on slide 2).</a:t>
            </a:r>
          </a:p>
          <a:p>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Feeding information into the process will allow us to build up a picture very quickly and work out if this is a local issue or county-wide.   It will reduce duplication of information across the system. We will only issue alerts where necessary.  The number of alerts we issue varies, but typically can be around 5 a year including some national ones.  We will then distribute the alert as appropriate to hospitals, different sections of the council, police, neighbourhood teams, safety partnerships to name a few.  In CYP this will go to Directors for them to decide how to proceed and cascade.</a:t>
            </a:r>
          </a:p>
        </p:txBody>
      </p:sp>
      <p:sp>
        <p:nvSpPr>
          <p:cNvPr id="4" name="Slide Number Placeholder 3"/>
          <p:cNvSpPr>
            <a:spLocks noGrp="1"/>
          </p:cNvSpPr>
          <p:nvPr>
            <p:ph type="sldNum" sz="quarter" idx="10"/>
          </p:nvPr>
        </p:nvSpPr>
        <p:spPr/>
        <p:txBody>
          <a:bodyPr/>
          <a:lstStyle/>
          <a:p>
            <a:fld id="{68D62E4E-9F57-4D05-933A-774BD97120DD}" type="slidenum">
              <a:rPr lang="en-US" altLang="en-US" smtClean="0"/>
              <a:pPr/>
              <a:t>99</a:t>
            </a:fld>
            <a:endParaRPr lang="en-US" altLang="en-US" dirty="0"/>
          </a:p>
        </p:txBody>
      </p:sp>
    </p:spTree>
    <p:extLst>
      <p:ext uri="{BB962C8B-B14F-4D97-AF65-F5344CB8AC3E}">
        <p14:creationId xmlns:p14="http://schemas.microsoft.com/office/powerpoint/2010/main" val="586783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67ADF5-B46B-4F89-ACDC-E5BE41823A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969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Private fostering</a:t>
            </a:r>
            <a:r>
              <a:rPr lang="en-GB" baseline="0" dirty="0" smtClean="0"/>
              <a:t> </a:t>
            </a:r>
            <a:r>
              <a:rPr lang="en-GB" dirty="0" smtClean="0"/>
              <a:t>is under reported nationally</a:t>
            </a:r>
            <a:r>
              <a:rPr lang="en-GB" baseline="0" dirty="0" smtClean="0"/>
              <a:t> </a:t>
            </a:r>
            <a:r>
              <a:rPr lang="en-GB" dirty="0" smtClean="0"/>
              <a:t>and we</a:t>
            </a:r>
            <a:r>
              <a:rPr lang="en-GB" baseline="0" dirty="0" smtClean="0"/>
              <a:t> too in North Yorkshire only have a handful of young people recognised as being Privately Fostered.</a:t>
            </a:r>
          </a:p>
          <a:p>
            <a:pPr marL="171450" indent="-171450">
              <a:buFont typeface="Arial" panose="020B0604020202020204" pitchFamily="34" charset="0"/>
              <a:buChar char="•"/>
            </a:pPr>
            <a:r>
              <a:rPr lang="en-GB" baseline="0" dirty="0" smtClean="0"/>
              <a:t>In short, PF is when a young person is being cared for by an adult who is not their parent or a close relative and the arrangement lasts for more than 28 consecutive days.</a:t>
            </a:r>
          </a:p>
          <a:p>
            <a:pPr marL="171450" indent="-171450">
              <a:buFont typeface="Arial" panose="020B0604020202020204" pitchFamily="34" charset="0"/>
              <a:buChar char="•"/>
            </a:pPr>
            <a:r>
              <a:rPr lang="en-GB" baseline="0" dirty="0" smtClean="0"/>
              <a:t>In partnership with NYCC C&amp;F we will be running a host of awareness raising campaigns to make professionals aware of what PF is and their statutory duty</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3C78C80D-2E4F-4C41-8327-9C048E39CA67}" type="slidenum">
              <a:rPr lang="en-GB" smtClean="0"/>
              <a:t>101</a:t>
            </a:fld>
            <a:endParaRPr lang="en-GB"/>
          </a:p>
        </p:txBody>
      </p:sp>
    </p:spTree>
    <p:extLst>
      <p:ext uri="{BB962C8B-B14F-4D97-AF65-F5344CB8AC3E}">
        <p14:creationId xmlns:p14="http://schemas.microsoft.com/office/powerpoint/2010/main" val="1813695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78C80D-2E4F-4C41-8327-9C048E39CA67}" type="slidenum">
              <a:rPr lang="en-GB" smtClean="0"/>
              <a:t>102</a:t>
            </a:fld>
            <a:endParaRPr lang="en-GB"/>
          </a:p>
        </p:txBody>
      </p:sp>
    </p:spTree>
    <p:extLst>
      <p:ext uri="{BB962C8B-B14F-4D97-AF65-F5344CB8AC3E}">
        <p14:creationId xmlns:p14="http://schemas.microsoft.com/office/powerpoint/2010/main" val="2572140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78C80D-2E4F-4C41-8327-9C048E39CA67}" type="slidenum">
              <a:rPr lang="en-GB" smtClean="0"/>
              <a:t>103</a:t>
            </a:fld>
            <a:endParaRPr lang="en-GB"/>
          </a:p>
        </p:txBody>
      </p:sp>
    </p:spTree>
    <p:extLst>
      <p:ext uri="{BB962C8B-B14F-4D97-AF65-F5344CB8AC3E}">
        <p14:creationId xmlns:p14="http://schemas.microsoft.com/office/powerpoint/2010/main" val="10683350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78C80D-2E4F-4C41-8327-9C048E39CA67}" type="slidenum">
              <a:rPr lang="en-GB" smtClean="0"/>
              <a:t>104</a:t>
            </a:fld>
            <a:endParaRPr lang="en-GB"/>
          </a:p>
        </p:txBody>
      </p:sp>
    </p:spTree>
    <p:extLst>
      <p:ext uri="{BB962C8B-B14F-4D97-AF65-F5344CB8AC3E}">
        <p14:creationId xmlns:p14="http://schemas.microsoft.com/office/powerpoint/2010/main" val="39363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This month saw the regional launch of an innovative new programme to support parents manage normal infant crying and to prevent abusive head trauma injuries to babies caused by shaking, also referred to as ‘shaken baby syndrome’. ‘ICON – Babies Cry, You can Cope’ (ICON) is an evidenced-based programme designed to help parents and carers understand the normal crying pattern of young infants and to help them develop successful coping mechanisms to deal with this.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These ICON messages have been demonstrated to help parents and carers manage the stresses which can be caused by normal infant crying. Midwives, Health Visitors and other professionals across the region have developed ICON expertise to help give parents and carers the tools they need to help keep their babies safe.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The ICON project was developed by Dr Sue Smith (founder and programme advisor) and builds on research completed as part of her PhD studies around abusive head trauma in infants, and on similar preventive projects studied across North America and Canada. The programme is </a:t>
            </a:r>
            <a:r>
              <a:rPr lang="en-GB" sz="1200" b="0" i="0" u="none" strike="noStrike" kern="1200" dirty="0" err="1" smtClean="0">
                <a:solidFill>
                  <a:schemeClr val="tx1"/>
                </a:solidFill>
                <a:effectLst/>
                <a:latin typeface="+mn-lt"/>
                <a:ea typeface="+mn-ea"/>
                <a:cs typeface="+mn-cs"/>
              </a:rPr>
              <a:t>manged</a:t>
            </a:r>
            <a:r>
              <a:rPr lang="en-GB" sz="1200" b="0" i="0" u="none" strike="noStrike" kern="1200" dirty="0" smtClean="0">
                <a:solidFill>
                  <a:schemeClr val="tx1"/>
                </a:solidFill>
                <a:effectLst/>
                <a:latin typeface="+mn-lt"/>
                <a:ea typeface="+mn-ea"/>
                <a:cs typeface="+mn-cs"/>
              </a:rPr>
              <a:t> on a national basis by Hampshire Safeguarding Children Partnership.</a:t>
            </a:r>
          </a:p>
          <a:p>
            <a:r>
              <a:rPr lang="en-GB" sz="1200" b="0" i="0" u="none" strike="noStrike" kern="1200" dirty="0" smtClean="0">
                <a:solidFill>
                  <a:schemeClr val="tx1"/>
                </a:solidFill>
                <a:effectLst/>
                <a:latin typeface="+mn-lt"/>
                <a:ea typeface="+mn-ea"/>
                <a:cs typeface="+mn-cs"/>
              </a:rPr>
              <a:t>The North Yorkshire and York ICON programme is funded and supported by local partners including NHS commissioners, NHS provider organisations and Public Health commissioners. This system-wide regional approach will ensure consistent and sustained messaging for parents and carers about infant crying.</a:t>
            </a:r>
          </a:p>
        </p:txBody>
      </p:sp>
      <p:sp>
        <p:nvSpPr>
          <p:cNvPr id="4" name="Slide Number Placeholder 3"/>
          <p:cNvSpPr>
            <a:spLocks noGrp="1"/>
          </p:cNvSpPr>
          <p:nvPr>
            <p:ph type="sldNum" sz="quarter" idx="10"/>
          </p:nvPr>
        </p:nvSpPr>
        <p:spPr/>
        <p:txBody>
          <a:bodyPr/>
          <a:lstStyle/>
          <a:p>
            <a:fld id="{3C78C80D-2E4F-4C41-8327-9C048E39CA67}" type="slidenum">
              <a:rPr lang="en-GB" smtClean="0"/>
              <a:t>15</a:t>
            </a:fld>
            <a:endParaRPr lang="en-GB"/>
          </a:p>
        </p:txBody>
      </p:sp>
    </p:spTree>
    <p:extLst>
      <p:ext uri="{BB962C8B-B14F-4D97-AF65-F5344CB8AC3E}">
        <p14:creationId xmlns:p14="http://schemas.microsoft.com/office/powerpoint/2010/main" val="2341177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ADF5-B46B-4F89-ACDC-E5BE41823A4F}" type="slidenum">
              <a:rPr lang="en-GB" smtClean="0"/>
              <a:t>105</a:t>
            </a:fld>
            <a:endParaRPr lang="en-GB"/>
          </a:p>
        </p:txBody>
      </p:sp>
    </p:spTree>
    <p:extLst>
      <p:ext uri="{BB962C8B-B14F-4D97-AF65-F5344CB8AC3E}">
        <p14:creationId xmlns:p14="http://schemas.microsoft.com/office/powerpoint/2010/main" val="35944920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78C80D-2E4F-4C41-8327-9C048E39CA67}" type="slidenum">
              <a:rPr lang="en-GB" smtClean="0"/>
              <a:t>106</a:t>
            </a:fld>
            <a:endParaRPr lang="en-GB"/>
          </a:p>
        </p:txBody>
      </p:sp>
    </p:spTree>
    <p:extLst>
      <p:ext uri="{BB962C8B-B14F-4D97-AF65-F5344CB8AC3E}">
        <p14:creationId xmlns:p14="http://schemas.microsoft.com/office/powerpoint/2010/main" val="7073525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107</a:t>
            </a:fld>
            <a:endParaRPr lang="en-GB"/>
          </a:p>
        </p:txBody>
      </p:sp>
    </p:spTree>
    <p:extLst>
      <p:ext uri="{BB962C8B-B14F-4D97-AF65-F5344CB8AC3E}">
        <p14:creationId xmlns:p14="http://schemas.microsoft.com/office/powerpoint/2010/main" val="2385158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6323C4-A892-49DD-83DF-F1A0EF96758E}" type="slidenum">
              <a:rPr lang="en-GB" smtClean="0"/>
              <a:t>108</a:t>
            </a:fld>
            <a:endParaRPr lang="en-GB"/>
          </a:p>
        </p:txBody>
      </p:sp>
    </p:spTree>
    <p:extLst>
      <p:ext uri="{BB962C8B-B14F-4D97-AF65-F5344CB8AC3E}">
        <p14:creationId xmlns:p14="http://schemas.microsoft.com/office/powerpoint/2010/main" val="399563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A counselling, advice and support service called </a:t>
            </a:r>
            <a:r>
              <a:rPr lang="en-GB" sz="1200" b="0" i="0" u="none" strike="noStrike" kern="1200" dirty="0" smtClean="0">
                <a:solidFill>
                  <a:schemeClr val="tx1"/>
                </a:solidFill>
                <a:effectLst/>
                <a:latin typeface="+mn-lt"/>
                <a:ea typeface="+mn-ea"/>
                <a:cs typeface="+mn-cs"/>
                <a:hlinkClick r:id="rId3"/>
              </a:rPr>
              <a:t>Kooth.com</a:t>
            </a:r>
            <a:r>
              <a:rPr lang="en-GB" sz="1200" b="0" i="0" u="none" strike="noStrike" kern="1200" dirty="0" smtClean="0">
                <a:solidFill>
                  <a:schemeClr val="tx1"/>
                </a:solidFill>
                <a:effectLst/>
                <a:latin typeface="+mn-lt"/>
                <a:ea typeface="+mn-ea"/>
                <a:cs typeface="+mn-cs"/>
              </a:rPr>
              <a:t> is now available for children and young people in North Yorkshire. The service has been commissioned by Tees, Esk and Wear Valleys NHS Foundation Trust for North Yorkshire and by Airedale </a:t>
            </a:r>
            <a:r>
              <a:rPr lang="en-GB" sz="1200" b="0" i="0" u="none" strike="noStrike" kern="1200" dirty="0" err="1" smtClean="0">
                <a:solidFill>
                  <a:schemeClr val="tx1"/>
                </a:solidFill>
                <a:effectLst/>
                <a:latin typeface="+mn-lt"/>
                <a:ea typeface="+mn-ea"/>
                <a:cs typeface="+mn-cs"/>
              </a:rPr>
              <a:t>Wharfedale</a:t>
            </a:r>
            <a:r>
              <a:rPr lang="en-GB" sz="1200" b="0" i="0" u="none" strike="noStrike" kern="1200" dirty="0" smtClean="0">
                <a:solidFill>
                  <a:schemeClr val="tx1"/>
                </a:solidFill>
                <a:effectLst/>
                <a:latin typeface="+mn-lt"/>
                <a:ea typeface="+mn-ea"/>
                <a:cs typeface="+mn-cs"/>
              </a:rPr>
              <a:t> CCG for Craven and is supported by local Clinical Commissioning Groups (CCG) and North Yorkshire County Council.</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Kooth.com is an award winning and innovative online counselling and support service which is now available to all young people aged 11-18 years in North Yorkshire. It is a safe, confidential and anonymous way for young people to access emotional wellbeing and early intervention mental health support. </a:t>
            </a:r>
            <a:r>
              <a:rPr lang="en-GB" sz="1200" b="0" i="0" u="none" strike="noStrike" kern="1200" dirty="0" err="1" smtClean="0">
                <a:solidFill>
                  <a:schemeClr val="tx1"/>
                </a:solidFill>
                <a:effectLst/>
                <a:latin typeface="+mn-lt"/>
                <a:ea typeface="+mn-ea"/>
                <a:cs typeface="+mn-cs"/>
              </a:rPr>
              <a:t>Kooth’s</a:t>
            </a:r>
            <a:r>
              <a:rPr lang="en-GB" sz="1200" b="0" i="0" u="none" strike="noStrike" kern="1200" dirty="0" smtClean="0">
                <a:solidFill>
                  <a:schemeClr val="tx1"/>
                </a:solidFill>
                <a:effectLst/>
                <a:latin typeface="+mn-lt"/>
                <a:ea typeface="+mn-ea"/>
                <a:cs typeface="+mn-cs"/>
              </a:rPr>
              <a:t> fully trained and qualified counsellors and emotional wellbeing practitioners are available weekdays 12pm until 10pm and weekends 6pm until 10pm, 365 days per year, providing out-of-hours service for emotional support in an accessible way.   In 2018-19, Kooth.com was accessed by over 130,000 young people across England.</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Kooth.com has been developed by an organisation called </a:t>
            </a:r>
            <a:r>
              <a:rPr lang="en-GB" sz="1200" b="0" i="0" u="none" strike="noStrike" kern="1200" dirty="0" err="1" smtClean="0">
                <a:solidFill>
                  <a:schemeClr val="tx1"/>
                </a:solidFill>
                <a:effectLst/>
                <a:latin typeface="+mn-lt"/>
                <a:ea typeface="+mn-ea"/>
                <a:cs typeface="+mn-cs"/>
              </a:rPr>
              <a:t>XenZone</a:t>
            </a:r>
            <a:r>
              <a:rPr lang="en-GB" sz="1200" b="0" i="0" u="none" strike="noStrike" kern="1200" dirty="0" smtClean="0">
                <a:solidFill>
                  <a:schemeClr val="tx1"/>
                </a:solidFill>
                <a:effectLst/>
                <a:latin typeface="+mn-lt"/>
                <a:ea typeface="+mn-ea"/>
                <a:cs typeface="+mn-cs"/>
              </a:rPr>
              <a:t>. To ensure that </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teachers and other education specialists know about Kooth.com and understand what it can offer in order to refer or signpost young people they can arrange awareness sessions. This could be as part of training days, twilight sessions or even lunchtime sessions as it takes 30 minutes to give a presentation with a Q&amp;A period.</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
            </a:r>
            <a:br>
              <a:rPr lang="en-GB" sz="1200" b="0" i="0" u="none" strike="noStrike"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3C78C80D-2E4F-4C41-8327-9C048E39CA67}" type="slidenum">
              <a:rPr lang="en-GB" smtClean="0"/>
              <a:t>19</a:t>
            </a:fld>
            <a:endParaRPr lang="en-GB"/>
          </a:p>
        </p:txBody>
      </p:sp>
    </p:spTree>
    <p:extLst>
      <p:ext uri="{BB962C8B-B14F-4D97-AF65-F5344CB8AC3E}">
        <p14:creationId xmlns:p14="http://schemas.microsoft.com/office/powerpoint/2010/main" val="128182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9BE697-4C96-41C6-B4A1-4CD40BCB909E}" type="slidenum">
              <a:rPr lang="en-GB" smtClean="0"/>
              <a:t>23</a:t>
            </a:fld>
            <a:endParaRPr lang="en-GB"/>
          </a:p>
        </p:txBody>
      </p:sp>
    </p:spTree>
    <p:extLst>
      <p:ext uri="{BB962C8B-B14F-4D97-AF65-F5344CB8AC3E}">
        <p14:creationId xmlns:p14="http://schemas.microsoft.com/office/powerpoint/2010/main" val="334268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7CAE3C-F7DE-4E14-AFEA-E3458260CE57}" type="slidenum">
              <a:rPr lang="en-GB" smtClean="0"/>
              <a:t>24</a:t>
            </a:fld>
            <a:endParaRPr lang="en-GB"/>
          </a:p>
        </p:txBody>
      </p:sp>
    </p:spTree>
    <p:extLst>
      <p:ext uri="{BB962C8B-B14F-4D97-AF65-F5344CB8AC3E}">
        <p14:creationId xmlns:p14="http://schemas.microsoft.com/office/powerpoint/2010/main" val="1728595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10531"/>
            <a:ext cx="12192000" cy="1347469"/>
          </a:xfrm>
          <a:prstGeom prst="rect">
            <a:avLst/>
          </a:prstGeom>
        </p:spPr>
      </p:pic>
      <p:sp>
        <p:nvSpPr>
          <p:cNvPr id="8" name="Rectangle 7"/>
          <p:cNvSpPr/>
          <p:nvPr/>
        </p:nvSpPr>
        <p:spPr>
          <a:xfrm>
            <a:off x="0" y="1397042"/>
            <a:ext cx="12192000" cy="23199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9" name="Picture 2" descr="cid:image003.png@01D54161.4B29EE5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44040" y="647154"/>
            <a:ext cx="4303919" cy="9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2504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79764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404325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2807499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2764038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111488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309193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1"/>
          <p:cNvSpPr>
            <a:spLocks noGrp="1" noChangeArrowheads="1"/>
          </p:cNvSpPr>
          <p:nvPr>
            <p:ph type="sldNum" sz="quarter" idx="12"/>
          </p:nvPr>
        </p:nvSpPr>
        <p:spPr>
          <a:ln/>
        </p:spPr>
        <p:txBody>
          <a:bodyPr/>
          <a:lstStyle>
            <a:lvl1pPr>
              <a:defRPr/>
            </a:lvl1pPr>
          </a:lstStyle>
          <a:p>
            <a:fld id="{1CEECAC6-040D-426C-937C-620B80DD5318}" type="slidenum">
              <a:rPr lang="en-GB" smtClean="0"/>
              <a:t>‹#›</a:t>
            </a:fld>
            <a:endParaRPr lang="en-GB"/>
          </a:p>
        </p:txBody>
      </p:sp>
    </p:spTree>
    <p:extLst>
      <p:ext uri="{BB962C8B-B14F-4D97-AF65-F5344CB8AC3E}">
        <p14:creationId xmlns:p14="http://schemas.microsoft.com/office/powerpoint/2010/main" val="117215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1"/>
          <p:cNvSpPr>
            <a:spLocks noGrp="1" noChangeArrowheads="1"/>
          </p:cNvSpPr>
          <p:nvPr>
            <p:ph type="sldNum" sz="quarter" idx="12"/>
          </p:nvPr>
        </p:nvSpPr>
        <p:spPr>
          <a:ln/>
        </p:spPr>
        <p:txBody>
          <a:bodyPr/>
          <a:lstStyle>
            <a:lvl1pPr>
              <a:defRPr/>
            </a:lvl1pPr>
          </a:lstStyle>
          <a:p>
            <a:fld id="{84F8F746-BA3E-4009-BA90-44F2F93EC627}" type="slidenum">
              <a:rPr lang="en-GB" altLang="en-US"/>
              <a:pPr/>
              <a:t>‹#›</a:t>
            </a:fld>
            <a:endParaRPr lang="en-GB" altLang="en-US"/>
          </a:p>
        </p:txBody>
      </p:sp>
    </p:spTree>
    <p:extLst>
      <p:ext uri="{BB962C8B-B14F-4D97-AF65-F5344CB8AC3E}">
        <p14:creationId xmlns:p14="http://schemas.microsoft.com/office/powerpoint/2010/main" val="322674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1"/>
          <p:cNvSpPr>
            <a:spLocks noGrp="1" noChangeArrowheads="1"/>
          </p:cNvSpPr>
          <p:nvPr>
            <p:ph type="sldNum" sz="quarter" idx="12"/>
          </p:nvPr>
        </p:nvSpPr>
        <p:spPr>
          <a:ln/>
        </p:spPr>
        <p:txBody>
          <a:bodyPr/>
          <a:lstStyle>
            <a:lvl1pPr>
              <a:defRPr/>
            </a:lvl1pPr>
          </a:lstStyle>
          <a:p>
            <a:fld id="{58C07280-5B95-4E13-ABE6-245F0E1B1419}" type="slidenum">
              <a:rPr lang="en-GB" altLang="en-US"/>
              <a:pPr/>
              <a:t>‹#›</a:t>
            </a:fld>
            <a:endParaRPr lang="en-GB" altLang="en-US"/>
          </a:p>
        </p:txBody>
      </p:sp>
    </p:spTree>
    <p:extLst>
      <p:ext uri="{BB962C8B-B14F-4D97-AF65-F5344CB8AC3E}">
        <p14:creationId xmlns:p14="http://schemas.microsoft.com/office/powerpoint/2010/main" val="242661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1"/>
          <p:cNvSpPr>
            <a:spLocks noGrp="1" noChangeArrowheads="1"/>
          </p:cNvSpPr>
          <p:nvPr>
            <p:ph type="sldNum" sz="quarter" idx="12"/>
          </p:nvPr>
        </p:nvSpPr>
        <p:spPr>
          <a:ln/>
        </p:spPr>
        <p:txBody>
          <a:bodyPr/>
          <a:lstStyle>
            <a:lvl1pPr>
              <a:defRPr/>
            </a:lvl1pPr>
          </a:lstStyle>
          <a:p>
            <a:fld id="{8C444EBF-37CD-49A0-925B-7D49D62DB18D}" type="slidenum">
              <a:rPr lang="en-GB" altLang="en-US"/>
              <a:pPr/>
              <a:t>‹#›</a:t>
            </a:fld>
            <a:endParaRPr lang="en-GB" altLang="en-US"/>
          </a:p>
        </p:txBody>
      </p:sp>
    </p:spTree>
    <p:extLst>
      <p:ext uri="{BB962C8B-B14F-4D97-AF65-F5344CB8AC3E}">
        <p14:creationId xmlns:p14="http://schemas.microsoft.com/office/powerpoint/2010/main" val="37851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8" name="Rectangle 7"/>
          <p:cNvSpPr/>
          <p:nvPr/>
        </p:nvSpPr>
        <p:spPr>
          <a:xfrm>
            <a:off x="0" y="0"/>
            <a:ext cx="12192000"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8"/>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22142657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9"/>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1"/>
          <p:cNvSpPr>
            <a:spLocks noGrp="1" noChangeArrowheads="1"/>
          </p:cNvSpPr>
          <p:nvPr>
            <p:ph type="sldNum" sz="quarter" idx="12"/>
          </p:nvPr>
        </p:nvSpPr>
        <p:spPr>
          <a:ln/>
        </p:spPr>
        <p:txBody>
          <a:bodyPr/>
          <a:lstStyle>
            <a:lvl1pPr>
              <a:defRPr/>
            </a:lvl1pPr>
          </a:lstStyle>
          <a:p>
            <a:fld id="{09E84B64-A331-44D5-8554-F9AB412BA06B}" type="slidenum">
              <a:rPr lang="en-GB" altLang="en-US"/>
              <a:pPr/>
              <a:t>‹#›</a:t>
            </a:fld>
            <a:endParaRPr lang="en-GB" altLang="en-US"/>
          </a:p>
        </p:txBody>
      </p:sp>
    </p:spTree>
    <p:extLst>
      <p:ext uri="{BB962C8B-B14F-4D97-AF65-F5344CB8AC3E}">
        <p14:creationId xmlns:p14="http://schemas.microsoft.com/office/powerpoint/2010/main" val="22503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10" name="Rectangle 9"/>
          <p:cNvSpPr/>
          <p:nvPr/>
        </p:nvSpPr>
        <p:spPr>
          <a:xfrm>
            <a:off x="0" y="1397042"/>
            <a:ext cx="12192000" cy="1527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963084" y="1556793"/>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6414544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9" name="Rectangle 8"/>
          <p:cNvSpPr/>
          <p:nvPr/>
        </p:nvSpPr>
        <p:spPr>
          <a:xfrm>
            <a:off x="0" y="0"/>
            <a:ext cx="12192000"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1622804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0"/>
            <a:ext cx="12192000"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1168290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7" name="Rectangle 6"/>
          <p:cNvSpPr/>
          <p:nvPr/>
        </p:nvSpPr>
        <p:spPr>
          <a:xfrm>
            <a:off x="0" y="0"/>
            <a:ext cx="12192000"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smtClean="0"/>
              <a:t>Click to edit Master title style</a:t>
            </a:r>
            <a:endParaRPr lang="en-GB"/>
          </a:p>
        </p:txBody>
      </p:sp>
      <p:sp>
        <p:nvSpPr>
          <p:cNvPr id="10"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2139841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10"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3090950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94578"/>
            <a:ext cx="12192000" cy="890806"/>
          </a:xfrm>
          <a:prstGeom prst="rect">
            <a:avLst/>
          </a:prstGeom>
        </p:spPr>
      </p:pic>
      <p:sp>
        <p:nvSpPr>
          <p:cNvPr id="9" name="Rectangle 8"/>
          <p:cNvSpPr/>
          <p:nvPr/>
        </p:nvSpPr>
        <p:spPr>
          <a:xfrm>
            <a:off x="0" y="0"/>
            <a:ext cx="4751851"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p:nvSpPr>
        <p:spPr>
          <a:xfrm>
            <a:off x="0" y="0"/>
            <a:ext cx="4751851"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Slide Number Placeholder 5"/>
          <p:cNvSpPr>
            <a:spLocks noGrp="1"/>
          </p:cNvSpPr>
          <p:nvPr>
            <p:ph type="sldNum" sz="quarter" idx="12"/>
          </p:nvPr>
        </p:nvSpPr>
        <p:spPr>
          <a:xfrm>
            <a:off x="4673600" y="6473442"/>
            <a:ext cx="2844800" cy="267927"/>
          </a:xfrm>
          <a:prstGeom prst="rect">
            <a:avLst/>
          </a:prstGeom>
        </p:spPr>
        <p:txBody>
          <a:bodyPr/>
          <a:lstStyle>
            <a:lvl1pPr>
              <a:defRPr sz="1000"/>
            </a:lvl1pPr>
          </a:lstStyle>
          <a:p>
            <a:fld id="{1CEECAC6-040D-426C-937C-620B80DD5318}" type="slidenum">
              <a:rPr lang="en-GB" smtClean="0"/>
              <a:t>‹#›</a:t>
            </a:fld>
            <a:endParaRPr lang="en-GB"/>
          </a:p>
        </p:txBody>
      </p:sp>
    </p:spTree>
    <p:extLst>
      <p:ext uri="{BB962C8B-B14F-4D97-AF65-F5344CB8AC3E}">
        <p14:creationId xmlns:p14="http://schemas.microsoft.com/office/powerpoint/2010/main" val="2232189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34" y="4267200"/>
            <a:ext cx="12187767" cy="2590800"/>
            <a:chOff x="2" y="2688"/>
            <a:chExt cx="5758" cy="1632"/>
          </a:xfrm>
        </p:grpSpPr>
        <p:sp>
          <p:nvSpPr>
            <p:cNvPr id="5" name="Freeform 3"/>
            <p:cNvSpPr>
              <a:spLocks/>
            </p:cNvSpPr>
            <p:nvPr/>
          </p:nvSpPr>
          <p:spPr bwMode="hidden">
            <a:xfrm>
              <a:off x="2" y="2688"/>
              <a:ext cx="5758" cy="1632"/>
            </a:xfrm>
            <a:custGeom>
              <a:avLst/>
              <a:gdLst>
                <a:gd name="T0" fmla="*/ 6073 w 5740"/>
                <a:gd name="T1" fmla="*/ 0 h 4316"/>
                <a:gd name="T2" fmla="*/ 0 w 5740"/>
                <a:gd name="T3" fmla="*/ 0 h 4316"/>
                <a:gd name="T4" fmla="*/ 0 w 5740"/>
                <a:gd name="T5" fmla="*/ 0 h 4316"/>
                <a:gd name="T6" fmla="*/ 6073 w 5740"/>
                <a:gd name="T7" fmla="*/ 0 h 4316"/>
                <a:gd name="T8" fmla="*/ 6073 w 5740"/>
                <a:gd name="T9" fmla="*/ 0 h 4316"/>
                <a:gd name="T10" fmla="*/ 6073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nvGrpSpPr>
            <p:cNvPr id="6" name="Group 4"/>
            <p:cNvGrpSpPr>
              <a:grpSpLocks/>
            </p:cNvGrpSpPr>
            <p:nvPr/>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grpSp>
        <p:grpSp>
          <p:nvGrpSpPr>
            <p:cNvPr id="7" name="Group 16"/>
            <p:cNvGrpSpPr>
              <a:grpSpLocks/>
            </p:cNvGrpSpPr>
            <p:nvPr/>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grpSp>
          <p:nvGrpSpPr>
            <p:cNvPr id="8" name="Group 35"/>
            <p:cNvGrpSpPr>
              <a:grpSpLocks/>
            </p:cNvGrpSpPr>
            <p:nvPr/>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grpSp>
        <p:grpSp>
          <p:nvGrpSpPr>
            <p:cNvPr id="9" name="Group 53"/>
            <p:cNvGrpSpPr>
              <a:grpSpLocks/>
            </p:cNvGrpSpPr>
            <p:nvPr/>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7 w 382"/>
                  <a:gd name="T19" fmla="*/ 96 h 96"/>
                  <a:gd name="T20" fmla="*/ 281 w 382"/>
                  <a:gd name="T21" fmla="*/ 90 h 96"/>
                  <a:gd name="T22" fmla="*/ 329 w 382"/>
                  <a:gd name="T23" fmla="*/ 84 h 96"/>
                  <a:gd name="T24" fmla="*/ 370 w 382"/>
                  <a:gd name="T25" fmla="*/ 66 h 96"/>
                  <a:gd name="T26" fmla="*/ 400 w 382"/>
                  <a:gd name="T27" fmla="*/ 42 h 96"/>
                  <a:gd name="T28" fmla="*/ 394 w 382"/>
                  <a:gd name="T29" fmla="*/ 42 h 96"/>
                  <a:gd name="T30" fmla="*/ 364 w 382"/>
                  <a:gd name="T31" fmla="*/ 66 h 96"/>
                  <a:gd name="T32" fmla="*/ 323 w 382"/>
                  <a:gd name="T33" fmla="*/ 78 h 96"/>
                  <a:gd name="T34" fmla="*/ 281 w 382"/>
                  <a:gd name="T35" fmla="*/ 90 h 96"/>
                  <a:gd name="T36" fmla="*/ 227 w 382"/>
                  <a:gd name="T37" fmla="*/ 96 h 96"/>
                  <a:gd name="T38" fmla="*/ 22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7 w 185"/>
                  <a:gd name="T5" fmla="*/ 36 h 210"/>
                  <a:gd name="T6" fmla="*/ 173 w 185"/>
                  <a:gd name="T7" fmla="*/ 72 h 210"/>
                  <a:gd name="T8" fmla="*/ 179 w 185"/>
                  <a:gd name="T9" fmla="*/ 90 h 210"/>
                  <a:gd name="T10" fmla="*/ 185 w 185"/>
                  <a:gd name="T11" fmla="*/ 114 h 210"/>
                  <a:gd name="T12" fmla="*/ 179 w 185"/>
                  <a:gd name="T13" fmla="*/ 138 h 210"/>
                  <a:gd name="T14" fmla="*/ 167 w 185"/>
                  <a:gd name="T15" fmla="*/ 162 h 210"/>
                  <a:gd name="T16" fmla="*/ 137 w 185"/>
                  <a:gd name="T17" fmla="*/ 180 h 210"/>
                  <a:gd name="T18" fmla="*/ 90 w 185"/>
                  <a:gd name="T19" fmla="*/ 198 h 210"/>
                  <a:gd name="T20" fmla="*/ 114 w 185"/>
                  <a:gd name="T21" fmla="*/ 210 h 210"/>
                  <a:gd name="T22" fmla="*/ 149 w 185"/>
                  <a:gd name="T23" fmla="*/ 192 h 210"/>
                  <a:gd name="T24" fmla="*/ 179 w 185"/>
                  <a:gd name="T25" fmla="*/ 168 h 210"/>
                  <a:gd name="T26" fmla="*/ 197 w 185"/>
                  <a:gd name="T27" fmla="*/ 144 h 210"/>
                  <a:gd name="T28" fmla="*/ 203 w 185"/>
                  <a:gd name="T29" fmla="*/ 114 h 210"/>
                  <a:gd name="T30" fmla="*/ 197 w 185"/>
                  <a:gd name="T31" fmla="*/ 90 h 210"/>
                  <a:gd name="T32" fmla="*/ 191 w 185"/>
                  <a:gd name="T33" fmla="*/ 66 h 210"/>
                  <a:gd name="T34" fmla="*/ 173 w 185"/>
                  <a:gd name="T35" fmla="*/ 48 h 210"/>
                  <a:gd name="T36" fmla="*/ 14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sp>
              <p:nvSpPr>
                <p:cNvPr id="19" name="Oval 63"/>
                <p:cNvSpPr>
                  <a:spLocks noChangeArrowheads="1"/>
                </p:cNvSpPr>
                <p:nvPr/>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sp>
              <p:nvSpPr>
                <p:cNvPr id="20" name="Oval 64"/>
                <p:cNvSpPr>
                  <a:spLocks noChangeArrowheads="1"/>
                </p:cNvSpPr>
                <p:nvPr/>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sp>
              <p:nvSpPr>
                <p:cNvPr id="21" name="Oval 65"/>
                <p:cNvSpPr>
                  <a:spLocks noChangeArrowheads="1"/>
                </p:cNvSpPr>
                <p:nvPr/>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grpSp>
        </p:grpSp>
      </p:grpSp>
      <p:sp>
        <p:nvSpPr>
          <p:cNvPr id="225346" name="Rectangle 66"/>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altLang="en-US" noProof="0" smtClean="0"/>
              <a:t>Click to edit Master title style</a:t>
            </a:r>
            <a:endParaRPr lang="en-GB" altLang="en-US" noProof="0" smtClean="0"/>
          </a:p>
        </p:txBody>
      </p:sp>
      <p:sp>
        <p:nvSpPr>
          <p:cNvPr id="22534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smtClean="0"/>
              <a:t>Click to edit Master subtitle style</a:t>
            </a:r>
            <a:endParaRPr lang="en-GB" altLang="en-US" noProof="0" smtClean="0"/>
          </a:p>
        </p:txBody>
      </p:sp>
      <p:sp>
        <p:nvSpPr>
          <p:cNvPr id="68" name="Rectangle 68"/>
          <p:cNvSpPr>
            <a:spLocks noGrp="1" noChangeArrowheads="1"/>
          </p:cNvSpPr>
          <p:nvPr>
            <p:ph type="dt" sz="quarter" idx="10"/>
          </p:nvPr>
        </p:nvSpPr>
        <p:spPr>
          <a:xfrm>
            <a:off x="609600" y="6248400"/>
            <a:ext cx="2844800" cy="457200"/>
          </a:xfrm>
        </p:spPr>
        <p:txBody>
          <a:bodyPr/>
          <a:lstStyle>
            <a:lvl1pPr>
              <a:defRPr/>
            </a:lvl1pPr>
          </a:lstStyle>
          <a:p>
            <a:pPr>
              <a:defRPr/>
            </a:pPr>
            <a:endParaRPr lang="en-GB" altLang="en-US"/>
          </a:p>
        </p:txBody>
      </p:sp>
      <p:sp>
        <p:nvSpPr>
          <p:cNvPr id="69" name="Rectangle 69"/>
          <p:cNvSpPr>
            <a:spLocks noGrp="1" noChangeArrowheads="1"/>
          </p:cNvSpPr>
          <p:nvPr>
            <p:ph type="ftr" sz="quarter" idx="11"/>
          </p:nvPr>
        </p:nvSpPr>
        <p:spPr>
          <a:xfrm>
            <a:off x="4165600" y="6248400"/>
            <a:ext cx="3860800" cy="457200"/>
          </a:xfrm>
        </p:spPr>
        <p:txBody>
          <a:bodyPr/>
          <a:lstStyle>
            <a:lvl1pPr>
              <a:defRPr/>
            </a:lvl1pPr>
          </a:lstStyle>
          <a:p>
            <a:pPr>
              <a:defRPr/>
            </a:pPr>
            <a:endParaRPr lang="en-GB" altLang="en-US"/>
          </a:p>
        </p:txBody>
      </p:sp>
      <p:sp>
        <p:nvSpPr>
          <p:cNvPr id="70" name="Rectangle 70"/>
          <p:cNvSpPr>
            <a:spLocks noGrp="1" noChangeArrowheads="1"/>
          </p:cNvSpPr>
          <p:nvPr>
            <p:ph type="sldNum" sz="quarter" idx="12"/>
          </p:nvPr>
        </p:nvSpPr>
        <p:spPr>
          <a:xfrm>
            <a:off x="8737600" y="6248400"/>
            <a:ext cx="2844800" cy="457200"/>
          </a:xfrm>
        </p:spPr>
        <p:txBody>
          <a:bodyPr/>
          <a:lstStyle>
            <a:lvl1pPr>
              <a:defRPr/>
            </a:lvl1pPr>
          </a:lstStyle>
          <a:p>
            <a:fld id="{2FD05544-4D6E-4E99-9DF8-759F82417196}" type="slidenum">
              <a:rPr lang="en-GB" altLang="en-US"/>
              <a:pPr/>
              <a:t>‹#›</a:t>
            </a:fld>
            <a:endParaRPr lang="en-GB" altLang="en-US"/>
          </a:p>
        </p:txBody>
      </p:sp>
      <p:pic>
        <p:nvPicPr>
          <p:cNvPr id="71" name="Picture 2" descr="cid:image003.png@01D54161.4B29EE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44040" y="647154"/>
            <a:ext cx="4303919" cy="9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60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1412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46296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Freeform 2"/>
          <p:cNvSpPr>
            <a:spLocks/>
          </p:cNvSpPr>
          <p:nvPr/>
        </p:nvSpPr>
        <p:spPr bwMode="hidden">
          <a:xfrm>
            <a:off x="8837084" y="6429375"/>
            <a:ext cx="38100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grpSp>
        <p:nvGrpSpPr>
          <p:cNvPr id="1027" name="Group 3"/>
          <p:cNvGrpSpPr>
            <a:grpSpLocks/>
          </p:cNvGrpSpPr>
          <p:nvPr/>
        </p:nvGrpSpPr>
        <p:grpSpPr bwMode="auto">
          <a:xfrm>
            <a:off x="4234" y="4267200"/>
            <a:ext cx="12187767" cy="2590800"/>
            <a:chOff x="2" y="2688"/>
            <a:chExt cx="5758" cy="1632"/>
          </a:xfrm>
        </p:grpSpPr>
        <p:sp>
          <p:nvSpPr>
            <p:cNvPr id="1033" name="Freeform 4"/>
            <p:cNvSpPr>
              <a:spLocks/>
            </p:cNvSpPr>
            <p:nvPr/>
          </p:nvSpPr>
          <p:spPr bwMode="hidden">
            <a:xfrm>
              <a:off x="2" y="2688"/>
              <a:ext cx="5758" cy="1632"/>
            </a:xfrm>
            <a:custGeom>
              <a:avLst/>
              <a:gdLst>
                <a:gd name="T0" fmla="*/ 6073 w 5740"/>
                <a:gd name="T1" fmla="*/ 0 h 4316"/>
                <a:gd name="T2" fmla="*/ 0 w 5740"/>
                <a:gd name="T3" fmla="*/ 0 h 4316"/>
                <a:gd name="T4" fmla="*/ 0 w 5740"/>
                <a:gd name="T5" fmla="*/ 0 h 4316"/>
                <a:gd name="T6" fmla="*/ 6073 w 5740"/>
                <a:gd name="T7" fmla="*/ 0 h 4316"/>
                <a:gd name="T8" fmla="*/ 6073 w 5740"/>
                <a:gd name="T9" fmla="*/ 0 h 4316"/>
                <a:gd name="T10" fmla="*/ 6073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nvGrpSpPr>
            <p:cNvPr id="1034" name="Group 5"/>
            <p:cNvGrpSpPr>
              <a:grpSpLocks/>
            </p:cNvGrpSpPr>
            <p:nvPr/>
          </p:nvGrpSpPr>
          <p:grpSpPr bwMode="auto">
            <a:xfrm>
              <a:off x="3528" y="3715"/>
              <a:ext cx="792" cy="521"/>
              <a:chOff x="3527" y="3715"/>
              <a:chExt cx="792" cy="521"/>
            </a:xfrm>
          </p:grpSpPr>
          <p:sp>
            <p:nvSpPr>
              <p:cNvPr id="22426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6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6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6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6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6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6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6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7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7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7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grpSp>
        <p:grpSp>
          <p:nvGrpSpPr>
            <p:cNvPr id="1035" name="Group 17"/>
            <p:cNvGrpSpPr>
              <a:grpSpLocks/>
            </p:cNvGrpSpPr>
            <p:nvPr/>
          </p:nvGrpSpPr>
          <p:grpSpPr bwMode="auto">
            <a:xfrm>
              <a:off x="1776" y="3631"/>
              <a:ext cx="1626" cy="683"/>
              <a:chOff x="1776" y="3631"/>
              <a:chExt cx="1626" cy="683"/>
            </a:xfrm>
          </p:grpSpPr>
          <p:sp>
            <p:nvSpPr>
              <p:cNvPr id="22427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7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7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7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7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7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8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8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28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8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8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8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428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8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grpSp>
          <p:nvGrpSpPr>
            <p:cNvPr id="1036" name="Group 36"/>
            <p:cNvGrpSpPr>
              <a:grpSpLocks/>
            </p:cNvGrpSpPr>
            <p:nvPr/>
          </p:nvGrpSpPr>
          <p:grpSpPr bwMode="auto">
            <a:xfrm>
              <a:off x="4128" y="3360"/>
              <a:ext cx="1351" cy="821"/>
              <a:chOff x="4128" y="3360"/>
              <a:chExt cx="1351" cy="821"/>
            </a:xfrm>
          </p:grpSpPr>
          <p:sp>
            <p:nvSpPr>
              <p:cNvPr id="22429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29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430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30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30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800">
                  <a:latin typeface="Arial" charset="0"/>
                </a:endParaRPr>
              </a:p>
            </p:txBody>
          </p:sp>
          <p:sp>
            <p:nvSpPr>
              <p:cNvPr id="22430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30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30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30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30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sp>
            <p:nvSpPr>
              <p:cNvPr id="22430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sz="1800">
                  <a:latin typeface="Arial" charset="0"/>
                </a:endParaRPr>
              </a:p>
            </p:txBody>
          </p:sp>
        </p:grpSp>
        <p:grpSp>
          <p:nvGrpSpPr>
            <p:cNvPr id="1037" name="Group 54"/>
            <p:cNvGrpSpPr>
              <a:grpSpLocks/>
            </p:cNvGrpSpPr>
            <p:nvPr/>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7 w 382"/>
                  <a:gd name="T19" fmla="*/ 96 h 96"/>
                  <a:gd name="T20" fmla="*/ 281 w 382"/>
                  <a:gd name="T21" fmla="*/ 90 h 96"/>
                  <a:gd name="T22" fmla="*/ 329 w 382"/>
                  <a:gd name="T23" fmla="*/ 84 h 96"/>
                  <a:gd name="T24" fmla="*/ 370 w 382"/>
                  <a:gd name="T25" fmla="*/ 66 h 96"/>
                  <a:gd name="T26" fmla="*/ 400 w 382"/>
                  <a:gd name="T27" fmla="*/ 42 h 96"/>
                  <a:gd name="T28" fmla="*/ 394 w 382"/>
                  <a:gd name="T29" fmla="*/ 42 h 96"/>
                  <a:gd name="T30" fmla="*/ 364 w 382"/>
                  <a:gd name="T31" fmla="*/ 66 h 96"/>
                  <a:gd name="T32" fmla="*/ 323 w 382"/>
                  <a:gd name="T33" fmla="*/ 78 h 96"/>
                  <a:gd name="T34" fmla="*/ 281 w 382"/>
                  <a:gd name="T35" fmla="*/ 90 h 96"/>
                  <a:gd name="T36" fmla="*/ 227 w 382"/>
                  <a:gd name="T37" fmla="*/ 96 h 96"/>
                  <a:gd name="T38" fmla="*/ 22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7 w 185"/>
                  <a:gd name="T5" fmla="*/ 36 h 210"/>
                  <a:gd name="T6" fmla="*/ 173 w 185"/>
                  <a:gd name="T7" fmla="*/ 72 h 210"/>
                  <a:gd name="T8" fmla="*/ 179 w 185"/>
                  <a:gd name="T9" fmla="*/ 90 h 210"/>
                  <a:gd name="T10" fmla="*/ 185 w 185"/>
                  <a:gd name="T11" fmla="*/ 114 h 210"/>
                  <a:gd name="T12" fmla="*/ 179 w 185"/>
                  <a:gd name="T13" fmla="*/ 138 h 210"/>
                  <a:gd name="T14" fmla="*/ 167 w 185"/>
                  <a:gd name="T15" fmla="*/ 162 h 210"/>
                  <a:gd name="T16" fmla="*/ 137 w 185"/>
                  <a:gd name="T17" fmla="*/ 180 h 210"/>
                  <a:gd name="T18" fmla="*/ 90 w 185"/>
                  <a:gd name="T19" fmla="*/ 198 h 210"/>
                  <a:gd name="T20" fmla="*/ 114 w 185"/>
                  <a:gd name="T21" fmla="*/ 210 h 210"/>
                  <a:gd name="T22" fmla="*/ 149 w 185"/>
                  <a:gd name="T23" fmla="*/ 192 h 210"/>
                  <a:gd name="T24" fmla="*/ 179 w 185"/>
                  <a:gd name="T25" fmla="*/ 168 h 210"/>
                  <a:gd name="T26" fmla="*/ 197 w 185"/>
                  <a:gd name="T27" fmla="*/ 144 h 210"/>
                  <a:gd name="T28" fmla="*/ 203 w 185"/>
                  <a:gd name="T29" fmla="*/ 114 h 210"/>
                  <a:gd name="T30" fmla="*/ 197 w 185"/>
                  <a:gd name="T31" fmla="*/ 90 h 210"/>
                  <a:gd name="T32" fmla="*/ 191 w 185"/>
                  <a:gd name="T33" fmla="*/ 66 h 210"/>
                  <a:gd name="T34" fmla="*/ 173 w 185"/>
                  <a:gd name="T35" fmla="*/ 48 h 210"/>
                  <a:gd name="T36" fmla="*/ 14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sp>
              <p:nvSpPr>
                <p:cNvPr id="1047" name="Oval 64"/>
                <p:cNvSpPr>
                  <a:spLocks noChangeArrowheads="1"/>
                </p:cNvSpPr>
                <p:nvPr/>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sp>
              <p:nvSpPr>
                <p:cNvPr id="1048" name="Oval 65"/>
                <p:cNvSpPr>
                  <a:spLocks noChangeArrowheads="1"/>
                </p:cNvSpPr>
                <p:nvPr/>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sp>
              <p:nvSpPr>
                <p:cNvPr id="1049" name="Oval 66"/>
                <p:cNvSpPr>
                  <a:spLocks noChangeArrowheads="1"/>
                </p:cNvSpPr>
                <p:nvPr/>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p>
              </p:txBody>
            </p:sp>
          </p:grpSp>
        </p:grpSp>
      </p:grpSp>
      <p:sp>
        <p:nvSpPr>
          <p:cNvPr id="224323" name="Rectangle 67"/>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224324" name="Rectangle 68"/>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24325" name="Rectangle 69"/>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GB" altLang="en-US"/>
          </a:p>
        </p:txBody>
      </p:sp>
      <p:sp>
        <p:nvSpPr>
          <p:cNvPr id="224326" name="Rectangle 70"/>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GB" altLang="en-US"/>
          </a:p>
        </p:txBody>
      </p:sp>
      <p:sp>
        <p:nvSpPr>
          <p:cNvPr id="224327" name="Rectangle 71"/>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AE2633B2-92F1-4FED-A700-3CC679C80111}" type="slidenum">
              <a:rPr lang="en-GB" altLang="en-US"/>
              <a:pPr/>
              <a:t>‹#›</a:t>
            </a:fld>
            <a:endParaRPr lang="en-GB" altLang="en-US"/>
          </a:p>
        </p:txBody>
      </p:sp>
    </p:spTree>
    <p:extLst>
      <p:ext uri="{BB962C8B-B14F-4D97-AF65-F5344CB8AC3E}">
        <p14:creationId xmlns:p14="http://schemas.microsoft.com/office/powerpoint/2010/main" val="3418551650"/>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https://www.safeguardingchildren.co.uk/professionals/" TargetMode="External"/><Relationship Id="rId4" Type="http://schemas.openxmlformats.org/officeDocument/2006/relationships/hyperlink" Target="https://www.safeguardingchildren.co.uk/professionals/practice-guidance/"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www.safeguardingchildren.co.uk/learning-improvement/training-courses#Risky Behaviour" TargetMode="External"/><Relationship Id="rId13" Type="http://schemas.openxmlformats.org/officeDocument/2006/relationships/hyperlink" Target="http://www.safeguardingchildren.co.uk/learning-improvement/training-courses#cdop" TargetMode="External"/><Relationship Id="rId18" Type="http://schemas.openxmlformats.org/officeDocument/2006/relationships/hyperlink" Target="http://www.safeguardingchildren.co.uk/learning-improvement/training-courses#zero suicide" TargetMode="External"/><Relationship Id="rId3" Type="http://schemas.openxmlformats.org/officeDocument/2006/relationships/hyperlink" Target="http://www.safeguardingchildren.co.uk/learning-improvement/training-courses#NYCC Safeguarding Basic Awareness" TargetMode="External"/><Relationship Id="rId21" Type="http://schemas.openxmlformats.org/officeDocument/2006/relationships/hyperlink" Target="http://www.safeguardingchildren.co.uk/learning-improvement/training-courses" TargetMode="External"/><Relationship Id="rId7" Type="http://schemas.openxmlformats.org/officeDocument/2006/relationships/hyperlink" Target="http://www.safeguardingchildren.co.uk/learning-improvement/training-courses#safeguardingchildren" TargetMode="External"/><Relationship Id="rId12" Type="http://schemas.openxmlformats.org/officeDocument/2006/relationships/hyperlink" Target="http://www.safeguardingchildren.co.uk/learning-improvement/training-courses#NSPCC HSB" TargetMode="External"/><Relationship Id="rId17" Type="http://schemas.openxmlformats.org/officeDocument/2006/relationships/hyperlink" Target="http://www.safeguardingchildren.co.uk/learning-improvement/training-courses#hatecrime" TargetMode="External"/><Relationship Id="rId2" Type="http://schemas.openxmlformats.org/officeDocument/2006/relationships/notesSlide" Target="../notesSlides/notesSlide59.xml"/><Relationship Id="rId16" Type="http://schemas.openxmlformats.org/officeDocument/2006/relationships/hyperlink" Target="http://www.safeguardingchildren.co.uk/learning-improvement/training-courses#idas" TargetMode="External"/><Relationship Id="rId20" Type="http://schemas.openxmlformats.org/officeDocument/2006/relationships/hyperlink" Target="http://www.safeguardingchildren.co.uk/learning-improvement/training-courses#safeTALK" TargetMode="External"/><Relationship Id="rId1" Type="http://schemas.openxmlformats.org/officeDocument/2006/relationships/slideLayout" Target="../slideLayouts/slideLayout2.xml"/><Relationship Id="rId6" Type="http://schemas.openxmlformats.org/officeDocument/2006/relationships/hyperlink" Target="http://www.safeguardingchildren.co.uk/learning-improvement/training-courses#CCPP Refresher" TargetMode="External"/><Relationship Id="rId11" Type="http://schemas.openxmlformats.org/officeDocument/2006/relationships/hyperlink" Target="http://www.safeguardingchildren.co.uk/learning-improvement/training-courses#Allegations" TargetMode="External"/><Relationship Id="rId5" Type="http://schemas.openxmlformats.org/officeDocument/2006/relationships/hyperlink" Target="http://www.safeguardingchildren.co.uk/learning-improvement/training-courses#ccpp" TargetMode="External"/><Relationship Id="rId15" Type="http://schemas.openxmlformats.org/officeDocument/2006/relationships/hyperlink" Target="http://www.safeguardingchildren.co.uk/learning-improvement/training-courses#fgm" TargetMode="External"/><Relationship Id="rId10" Type="http://schemas.openxmlformats.org/officeDocument/2006/relationships/hyperlink" Target="http://www.safeguardingchildren.co.uk/learning-improvement/training-courses#Masterclass" TargetMode="External"/><Relationship Id="rId19" Type="http://schemas.openxmlformats.org/officeDocument/2006/relationships/hyperlink" Target="http://www.safeguardingchildren.co.uk/learning-improvement/training-courses#Suicide Prevention" TargetMode="External"/><Relationship Id="rId4" Type="http://schemas.openxmlformats.org/officeDocument/2006/relationships/hyperlink" Target="http://www.safeguardingchildren.co.uk/learning-improvement/training-courses#Prevent" TargetMode="External"/><Relationship Id="rId9" Type="http://schemas.openxmlformats.org/officeDocument/2006/relationships/hyperlink" Target="http://www.safeguardingchildren.co.uk/learning-improvement/training-courses#NYCC CSE" TargetMode="External"/><Relationship Id="rId14" Type="http://schemas.openxmlformats.org/officeDocument/2006/relationships/hyperlink" Target="http://www.safeguardingchildren.co.uk/learning-improvement/training-courses#forced-marriage" TargetMode="External"/><Relationship Id="rId22" Type="http://schemas.openxmlformats.org/officeDocument/2006/relationships/image" Target="../media/image73.png"/></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safeguardingchildren.co.uk/professionals/nyscp-e-bulleti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8" Type="http://schemas.openxmlformats.org/officeDocument/2006/relationships/hyperlink" Target="http://www.safeguardingchildren.co.uk/" TargetMode="External"/><Relationship Id="rId3" Type="http://schemas.openxmlformats.org/officeDocument/2006/relationships/image" Target="../media/image1.png"/><Relationship Id="rId7" Type="http://schemas.openxmlformats.org/officeDocument/2006/relationships/hyperlink" Target="mailto:nyscp@northyorks.gov.uk"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jonathan.giordano@northyorks.gov.uk" TargetMode="External"/><Relationship Id="rId5" Type="http://schemas.openxmlformats.org/officeDocument/2006/relationships/hyperlink" Target="mailto:emma.phillips@northyorks.gov.uk" TargetMode="External"/><Relationship Id="rId4" Type="http://schemas.openxmlformats.org/officeDocument/2006/relationships/hyperlink" Target="mailto:James.parkes@northyorks.gov.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feguardingchildren.co.uk/professionals/early-help/"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concop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feguardingchildren.co.uk/professionals/practice-guidanc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ypartnerships.org.uk/dh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hyperlink" Target="https://vimeo.com/1675679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odette.robson@northyorks.gov.u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emma.phillips@northyorks.gov.u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ntextualsafeguarding.org.uk/en/publications/webinars-videos-and-podcast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2.png"/><Relationship Id="rId5" Type="http://schemas.openxmlformats.org/officeDocument/2006/relationships/image" Target="../media/image42.jp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g"/></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2.xml.rels><?xml version="1.0" encoding="UTF-8" standalone="yes"?>
<Relationships xmlns="http://schemas.openxmlformats.org/package/2006/relationships"><Relationship Id="rId3" Type="http://schemas.openxmlformats.org/officeDocument/2006/relationships/hyperlink" Target="https://www.safeguardingchildren.co.uk/professionals/forms-for-professionals/"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hyperlink" Target="http://www.safeguardingchildren.co.uk/" TargetMode="External"/><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2.png"/></Relationships>
</file>

<file path=ppt/slides/_rels/slide65.xml.rels><?xml version="1.0" encoding="UTF-8" standalone="yes"?>
<Relationships xmlns="http://schemas.openxmlformats.org/package/2006/relationships"><Relationship Id="rId8" Type="http://schemas.openxmlformats.org/officeDocument/2006/relationships/hyperlink" Target="https://www.childrenssociety.org.uk/what-we-do/our-work/tackling-criminal-exploitation-and-county-lines/county-lines-resources" TargetMode="External"/><Relationship Id="rId3" Type="http://schemas.openxmlformats.org/officeDocument/2006/relationships/image" Target="../media/image55.png"/><Relationship Id="rId7" Type="http://schemas.openxmlformats.org/officeDocument/2006/relationships/hyperlink" Target="http://www.nwgnetwork.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www.contextualsafeguarding.co.uk/" TargetMode="External"/><Relationship Id="rId11" Type="http://schemas.openxmlformats.org/officeDocument/2006/relationships/image" Target="../media/image2.png"/><Relationship Id="rId5" Type="http://schemas.openxmlformats.org/officeDocument/2006/relationships/image" Target="../media/image56.png"/><Relationship Id="rId10" Type="http://schemas.openxmlformats.org/officeDocument/2006/relationships/hyperlink" Target="http://www.internetmatters.org/" TargetMode="External"/><Relationship Id="rId4" Type="http://schemas.openxmlformats.org/officeDocument/2006/relationships/hyperlink" Target="http://www.safeguardingchildren.co.uk/resources" TargetMode="External"/><Relationship Id="rId9" Type="http://schemas.openxmlformats.org/officeDocument/2006/relationships/hyperlink" Target="https://www.net-aware.org.uk/"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xr"/><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mailto:emma.phillips@northyorks.gov.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64.jpeg"/></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0.xml"/><Relationship Id="rId6" Type="http://schemas.openxmlformats.org/officeDocument/2006/relationships/image" Target="../media/image69.jpeg"/><Relationship Id="rId5" Type="http://schemas.openxmlformats.org/officeDocument/2006/relationships/image" Target="../media/image65.png"/><Relationship Id="rId4" Type="http://schemas.openxmlformats.org/officeDocument/2006/relationships/image" Target="../media/image68.png"/></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hyperlink" Target="https://digital.nhs.uk/data-and-information/publications/statistical/smoking-drinking-and-drug-use-among-young-people-in-england/2016" TargetMode="External"/><Relationship Id="rId7" Type="http://schemas.openxmlformats.org/officeDocument/2006/relationships/hyperlink" Target="https://cyps.northyorks.gov.uk/sites/default/files/Childrens%20voice/GUNY/NYork2018summary_SCREEN.pdf" TargetMode="External"/><Relationship Id="rId2" Type="http://schemas.openxmlformats.org/officeDocument/2006/relationships/hyperlink" Target="https://assets.publishing.service.gov.uk/government/uploads/system/uploads/attachment_data/file/762446/YPStatisticsFromNDTMS2017to2018.pdf" TargetMode="External"/><Relationship Id="rId1" Type="http://schemas.openxmlformats.org/officeDocument/2006/relationships/slideLayout" Target="../slideLayouts/slideLayout10.xml"/><Relationship Id="rId6" Type="http://schemas.openxmlformats.org/officeDocument/2006/relationships/hyperlink" Target="https://northyorkshire.police.uk/access-to-information/foi-disclosure-log/16-arrests-drugs-possession-2015-2016-831-2016-17/" TargetMode="External"/><Relationship Id="rId5" Type="http://schemas.openxmlformats.org/officeDocument/2006/relationships/hyperlink" Target="https://digital.nhs.uk/data-and-information/publications/statistical/mental-health-of-children-and-young-people-in-england/2017/2017" TargetMode="External"/><Relationship Id="rId4" Type="http://schemas.openxmlformats.org/officeDocument/2006/relationships/hyperlink" Target="https://assets.publishing.service.gov.uk/government/uploads/system/uploads/attachment_data/file/729249/drug-misuse-2018-hosb1418.pdf"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hyperlink" Target="mailto:nypublichealth@northyorks.gov.uk"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hyperlink" Target="mailto:Intelligenceunit@northyorkshire.pnn.police.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1627" y="3847578"/>
            <a:ext cx="11539470" cy="1654922"/>
          </a:xfrm>
        </p:spPr>
        <p:txBody>
          <a:bodyPr>
            <a:noAutofit/>
          </a:bodyPr>
          <a:lstStyle/>
          <a:p>
            <a:r>
              <a:rPr lang="en-GB" dirty="0" smtClean="0">
                <a:solidFill>
                  <a:schemeClr val="tx1"/>
                </a:solidFill>
              </a:rPr>
              <a:t>December 2019</a:t>
            </a:r>
            <a:endParaRPr lang="en-GB" dirty="0">
              <a:solidFill>
                <a:schemeClr val="tx1"/>
              </a:solidFill>
              <a:effectLst>
                <a:outerShdw blurRad="38100" dist="38100" dir="2700000" algn="tl">
                  <a:srgbClr val="000000">
                    <a:alpha val="43137"/>
                  </a:srgbClr>
                </a:outerShdw>
              </a:effectLst>
            </a:endParaRPr>
          </a:p>
        </p:txBody>
      </p:sp>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Developments in Safeguarding:</a:t>
            </a:r>
          </a:p>
          <a:p>
            <a:r>
              <a:rPr lang="en-GB" b="1" dirty="0" smtClean="0"/>
              <a:t> Manager’s Masterclass</a:t>
            </a:r>
            <a:endParaRPr lang="en-GB" b="1" dirty="0"/>
          </a:p>
        </p:txBody>
      </p:sp>
    </p:spTree>
    <p:extLst>
      <p:ext uri="{BB962C8B-B14F-4D97-AF65-F5344CB8AC3E}">
        <p14:creationId xmlns:p14="http://schemas.microsoft.com/office/powerpoint/2010/main" val="197904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NYSCP Published Arrangements</a:t>
            </a:r>
            <a:endParaRPr lang="en-GB" dirty="0"/>
          </a:p>
        </p:txBody>
      </p:sp>
      <p:pic>
        <p:nvPicPr>
          <p:cNvPr id="5" name="Content Placeholder 4"/>
          <p:cNvPicPr>
            <a:picLocks noGrp="1" noChangeAspect="1"/>
          </p:cNvPicPr>
          <p:nvPr>
            <p:ph idx="1"/>
          </p:nvPr>
        </p:nvPicPr>
        <p:blipFill>
          <a:blip r:embed="rId3"/>
          <a:stretch>
            <a:fillRect/>
          </a:stretch>
        </p:blipFill>
        <p:spPr>
          <a:xfrm rot="21134992">
            <a:off x="2043718" y="1697187"/>
            <a:ext cx="3020013" cy="4326230"/>
          </a:xfrm>
          <a:prstGeom prst="rect">
            <a:avLst/>
          </a:prstGeom>
        </p:spPr>
      </p:pic>
      <p:sp>
        <p:nvSpPr>
          <p:cNvPr id="6" name="Rectangle 5"/>
          <p:cNvSpPr/>
          <p:nvPr/>
        </p:nvSpPr>
        <p:spPr>
          <a:xfrm>
            <a:off x="5689600" y="2705278"/>
            <a:ext cx="6096000" cy="2277547"/>
          </a:xfrm>
          <a:prstGeom prst="rect">
            <a:avLst/>
          </a:prstGeom>
        </p:spPr>
        <p:txBody>
          <a:bodyPr>
            <a:spAutoFit/>
          </a:bodyPr>
          <a:lstStyle/>
          <a:p>
            <a:endParaRPr lang="en-GB" dirty="0" smtClean="0"/>
          </a:p>
          <a:p>
            <a:r>
              <a:rPr lang="en-GB" sz="3200" b="1" dirty="0" smtClean="0"/>
              <a:t>Live from 29</a:t>
            </a:r>
            <a:r>
              <a:rPr lang="en-GB" sz="3200" b="1" baseline="30000" dirty="0" smtClean="0"/>
              <a:t>th</a:t>
            </a:r>
            <a:r>
              <a:rPr lang="en-GB" sz="3200" b="1" dirty="0" smtClean="0"/>
              <a:t> September 2019</a:t>
            </a:r>
          </a:p>
          <a:p>
            <a:endParaRPr lang="en-GB" sz="3200" b="1" dirty="0"/>
          </a:p>
          <a:p>
            <a:r>
              <a:rPr lang="en-GB" sz="2400" dirty="0" smtClean="0"/>
              <a:t>Download the full document here:</a:t>
            </a:r>
            <a:endParaRPr lang="en-GB" sz="2400" dirty="0"/>
          </a:p>
          <a:p>
            <a:r>
              <a:rPr lang="en-GB" dirty="0" smtClean="0">
                <a:hlinkClick r:id=""/>
              </a:rPr>
              <a:t>https</a:t>
            </a:r>
            <a:r>
              <a:rPr lang="en-GB" dirty="0">
                <a:hlinkClick r:id=""/>
              </a:rPr>
              <a:t>://www.safeguardingchildren.co.uk/about-us/who-we-are/</a:t>
            </a:r>
            <a:endParaRPr lang="en-GB" dirty="0" smtClean="0">
              <a:hlinkClick r:id=""/>
            </a:endParaRPr>
          </a:p>
        </p:txBody>
      </p:sp>
    </p:spTree>
    <p:extLst>
      <p:ext uri="{BB962C8B-B14F-4D97-AF65-F5344CB8AC3E}">
        <p14:creationId xmlns:p14="http://schemas.microsoft.com/office/powerpoint/2010/main" val="10491577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Local Safeguarding Partnerships (LSPs)</a:t>
            </a:r>
            <a:endParaRPr lang="en-GB" dirty="0"/>
          </a:p>
        </p:txBody>
      </p:sp>
      <p:sp>
        <p:nvSpPr>
          <p:cNvPr id="4" name="Content Placeholder 3"/>
          <p:cNvSpPr>
            <a:spLocks noGrp="1"/>
          </p:cNvSpPr>
          <p:nvPr>
            <p:ph sz="half" idx="1"/>
          </p:nvPr>
        </p:nvSpPr>
        <p:spPr>
          <a:xfrm>
            <a:off x="699702" y="1877067"/>
            <a:ext cx="10975061" cy="4302060"/>
          </a:xfrm>
        </p:spPr>
        <p:txBody>
          <a:bodyPr>
            <a:noAutofit/>
          </a:bodyPr>
          <a:lstStyle/>
          <a:p>
            <a:r>
              <a:rPr lang="en-GB" sz="2000" dirty="0" smtClean="0"/>
              <a:t>LSPs are local safeguarding meetings where partners come together across children &amp; adult services to identify the safeguarding need of areas and look to address this need through partnership working</a:t>
            </a:r>
          </a:p>
          <a:p>
            <a:pPr marL="0" indent="0">
              <a:buNone/>
            </a:pPr>
            <a:endParaRPr lang="en-GB" sz="2000" dirty="0" smtClean="0"/>
          </a:p>
          <a:p>
            <a:r>
              <a:rPr lang="en-GB" sz="2000" dirty="0" smtClean="0"/>
              <a:t>The meetings have just launched recently and run on a quarterly basis in:</a:t>
            </a:r>
          </a:p>
          <a:p>
            <a:pPr lvl="1"/>
            <a:r>
              <a:rPr lang="en-GB" sz="2000" dirty="0" smtClean="0"/>
              <a:t>Harrogate &amp; Craven</a:t>
            </a:r>
          </a:p>
          <a:p>
            <a:pPr lvl="1"/>
            <a:r>
              <a:rPr lang="en-GB" sz="2000" dirty="0" smtClean="0"/>
              <a:t>Scarborough, Whitby &amp; Ryedale</a:t>
            </a:r>
          </a:p>
          <a:p>
            <a:pPr lvl="1"/>
            <a:r>
              <a:rPr lang="en-GB" sz="2000" dirty="0" smtClean="0"/>
              <a:t>Hambleton &amp; Richmondshire</a:t>
            </a:r>
          </a:p>
          <a:p>
            <a:pPr lvl="1"/>
            <a:r>
              <a:rPr lang="en-GB" sz="2000" dirty="0" smtClean="0"/>
              <a:t>Selby</a:t>
            </a:r>
          </a:p>
          <a:p>
            <a:pPr marL="457200" lvl="1" indent="0">
              <a:buNone/>
            </a:pPr>
            <a:endParaRPr lang="en-GB" sz="2000" dirty="0" smtClean="0"/>
          </a:p>
          <a:p>
            <a:r>
              <a:rPr lang="en-GB" sz="2000" dirty="0" smtClean="0"/>
              <a:t>Given that the LSPs are in their infancy, each group is looking to broaden membership, particularly amongst early years and education settings </a:t>
            </a:r>
            <a:endParaRPr lang="en-GB" sz="2000" dirty="0"/>
          </a:p>
        </p:txBody>
      </p:sp>
      <p:sp>
        <p:nvSpPr>
          <p:cNvPr id="7" name="AutoShape 2" descr="Image result for umbrella image"/>
          <p:cNvSpPr>
            <a:spLocks noChangeAspect="1" noChangeArrowheads="1"/>
          </p:cNvSpPr>
          <p:nvPr/>
        </p:nvSpPr>
        <p:spPr bwMode="auto">
          <a:xfrm>
            <a:off x="63500" y="-136525"/>
            <a:ext cx="1504950"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16356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Private Fostering</a:t>
            </a:r>
            <a:endParaRPr lang="en-GB" dirty="0"/>
          </a:p>
        </p:txBody>
      </p:sp>
      <p:pic>
        <p:nvPicPr>
          <p:cNvPr id="5" name="Content Placeholder 4"/>
          <p:cNvPicPr>
            <a:picLocks noGrp="1" noChangeAspect="1"/>
          </p:cNvPicPr>
          <p:nvPr>
            <p:ph sz="half" idx="1"/>
          </p:nvPr>
        </p:nvPicPr>
        <p:blipFill>
          <a:blip r:embed="rId3"/>
          <a:stretch>
            <a:fillRect/>
          </a:stretch>
        </p:blipFill>
        <p:spPr>
          <a:xfrm>
            <a:off x="2743200" y="1425677"/>
            <a:ext cx="6843252" cy="5260259"/>
          </a:xfrm>
          <a:prstGeom prst="rect">
            <a:avLst/>
          </a:prstGeom>
        </p:spPr>
      </p:pic>
    </p:spTree>
    <p:extLst>
      <p:ext uri="{BB962C8B-B14F-4D97-AF65-F5344CB8AC3E}">
        <p14:creationId xmlns:p14="http://schemas.microsoft.com/office/powerpoint/2010/main" val="5252846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www.safeguardingchildren.co.uk</a:t>
            </a:r>
            <a:endParaRPr lang="en-GB" b="1" dirty="0">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4803" y="1549400"/>
            <a:ext cx="6222394" cy="5056205"/>
          </a:xfrm>
        </p:spPr>
      </p:pic>
    </p:spTree>
    <p:extLst>
      <p:ext uri="{BB962C8B-B14F-4D97-AF65-F5344CB8AC3E}">
        <p14:creationId xmlns:p14="http://schemas.microsoft.com/office/powerpoint/2010/main" val="5242319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Updated Procedures, Practice Guidance, One Minute Guides</a:t>
            </a:r>
            <a:endParaRPr lang="en-GB" dirty="0"/>
          </a:p>
        </p:txBody>
      </p:sp>
      <p:pic>
        <p:nvPicPr>
          <p:cNvPr id="5" name="Content Placeholder 4"/>
          <p:cNvPicPr>
            <a:picLocks noGrp="1" noChangeAspect="1"/>
          </p:cNvPicPr>
          <p:nvPr>
            <p:ph sz="half" idx="1"/>
          </p:nvPr>
        </p:nvPicPr>
        <p:blipFill>
          <a:blip r:embed="rId3"/>
          <a:stretch>
            <a:fillRect/>
          </a:stretch>
        </p:blipFill>
        <p:spPr>
          <a:xfrm rot="20825970">
            <a:off x="2037964" y="1766454"/>
            <a:ext cx="3074336" cy="4525963"/>
          </a:xfrm>
          <a:prstGeom prst="rect">
            <a:avLst/>
          </a:prstGeom>
        </p:spPr>
      </p:pic>
      <p:sp>
        <p:nvSpPr>
          <p:cNvPr id="4" name="Content Placeholder 3"/>
          <p:cNvSpPr>
            <a:spLocks noGrp="1"/>
          </p:cNvSpPr>
          <p:nvPr>
            <p:ph sz="half" idx="2"/>
          </p:nvPr>
        </p:nvSpPr>
        <p:spPr>
          <a:xfrm>
            <a:off x="6197600" y="2544469"/>
            <a:ext cx="5384800" cy="2969931"/>
          </a:xfrm>
        </p:spPr>
        <p:txBody>
          <a:bodyPr>
            <a:normAutofit/>
          </a:bodyPr>
          <a:lstStyle/>
          <a:p>
            <a:pPr marL="0" indent="0">
              <a:buNone/>
            </a:pPr>
            <a:endParaRPr lang="en-GB" sz="2400" b="1" dirty="0"/>
          </a:p>
          <a:p>
            <a:pPr marL="0" indent="0">
              <a:buNone/>
            </a:pPr>
            <a:r>
              <a:rPr lang="en-GB" sz="2400" b="1" dirty="0" smtClean="0"/>
              <a:t>Procedures / Practice Guidance / One Minute </a:t>
            </a:r>
            <a:r>
              <a:rPr lang="en-GB" sz="2400" b="1" dirty="0"/>
              <a:t>G</a:t>
            </a:r>
            <a:r>
              <a:rPr lang="en-GB" sz="2400" b="1" dirty="0" smtClean="0"/>
              <a:t>uides can be downloaded here:</a:t>
            </a:r>
            <a:endParaRPr lang="en-GB" sz="2400" b="1" dirty="0" smtClean="0">
              <a:hlinkClick r:id="rId4"/>
            </a:endParaRPr>
          </a:p>
          <a:p>
            <a:pPr marL="0" indent="0">
              <a:buNone/>
            </a:pPr>
            <a:r>
              <a:rPr lang="en-GB" sz="1600" dirty="0">
                <a:hlinkClick r:id="rId5"/>
              </a:rPr>
              <a:t>https://www.safeguardingchildren.co.uk/professionals</a:t>
            </a:r>
            <a:r>
              <a:rPr lang="en-GB" sz="1600" dirty="0" smtClean="0">
                <a:hlinkClick r:id="rId5"/>
              </a:rPr>
              <a:t>/</a:t>
            </a:r>
            <a:r>
              <a:rPr lang="en-GB" sz="1600" dirty="0" smtClean="0"/>
              <a:t> </a:t>
            </a:r>
            <a:endParaRPr lang="en-GB" sz="1600" dirty="0"/>
          </a:p>
        </p:txBody>
      </p:sp>
    </p:spTree>
    <p:extLst>
      <p:ext uri="{BB962C8B-B14F-4D97-AF65-F5344CB8AC3E}">
        <p14:creationId xmlns:p14="http://schemas.microsoft.com/office/powerpoint/2010/main" val="16075931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Offer…</a:t>
            </a:r>
            <a:endParaRPr lang="en-GB" dirty="0"/>
          </a:p>
        </p:txBody>
      </p:sp>
      <p:sp>
        <p:nvSpPr>
          <p:cNvPr id="3" name="Content Placeholder 2"/>
          <p:cNvSpPr>
            <a:spLocks noGrp="1"/>
          </p:cNvSpPr>
          <p:nvPr>
            <p:ph idx="1"/>
          </p:nvPr>
        </p:nvSpPr>
        <p:spPr>
          <a:xfrm>
            <a:off x="4595752" y="1600201"/>
            <a:ext cx="6986648" cy="4525963"/>
          </a:xfrm>
        </p:spPr>
        <p:txBody>
          <a:bodyPr>
            <a:noAutofit/>
          </a:bodyPr>
          <a:lstStyle/>
          <a:p>
            <a:r>
              <a:rPr lang="en-GB" sz="1400" dirty="0">
                <a:latin typeface="+mn-lt"/>
                <a:hlinkClick r:id="rId3"/>
              </a:rPr>
              <a:t>NYCC Safeguarding Children Basic Awareness - Online Learning</a:t>
            </a:r>
            <a:r>
              <a:rPr lang="en-GB" sz="1400" dirty="0">
                <a:latin typeface="+mn-lt"/>
              </a:rPr>
              <a:t> </a:t>
            </a:r>
          </a:p>
          <a:p>
            <a:r>
              <a:rPr lang="en-GB" sz="1400" dirty="0">
                <a:latin typeface="+mn-lt"/>
                <a:hlinkClick r:id="rId4"/>
              </a:rPr>
              <a:t>Home Office E-Learning Training on Prevent</a:t>
            </a:r>
            <a:endParaRPr lang="en-GB" sz="1400" dirty="0">
              <a:latin typeface="+mn-lt"/>
            </a:endParaRPr>
          </a:p>
          <a:p>
            <a:r>
              <a:rPr lang="en-GB" sz="1400" dirty="0">
                <a:latin typeface="+mn-lt"/>
                <a:hlinkClick r:id="rId5"/>
              </a:rPr>
              <a:t>NYCC Comprehensive Child Protection Pathways (CCPP)</a:t>
            </a:r>
            <a:r>
              <a:rPr lang="en-GB" sz="1400" dirty="0">
                <a:latin typeface="+mn-lt"/>
              </a:rPr>
              <a:t> </a:t>
            </a:r>
          </a:p>
          <a:p>
            <a:r>
              <a:rPr lang="en-GB" sz="1400" dirty="0">
                <a:latin typeface="+mn-lt"/>
                <a:hlinkClick r:id="rId6"/>
              </a:rPr>
              <a:t>NYCC Comprehensive Child Protection Pathways (CCPP) Refresher</a:t>
            </a:r>
            <a:r>
              <a:rPr lang="en-GB" sz="1400" baseline="30000" dirty="0">
                <a:latin typeface="+mn-lt"/>
              </a:rPr>
              <a:t> </a:t>
            </a:r>
            <a:endParaRPr lang="en-GB" sz="1400" dirty="0">
              <a:latin typeface="+mn-lt"/>
            </a:endParaRPr>
          </a:p>
          <a:p>
            <a:r>
              <a:rPr lang="en-GB" sz="1400" dirty="0">
                <a:latin typeface="+mn-lt"/>
                <a:hlinkClick r:id="rId7"/>
              </a:rPr>
              <a:t>NYCC Safeguarding Children</a:t>
            </a:r>
            <a:r>
              <a:rPr lang="en-GB" sz="1400" dirty="0">
                <a:latin typeface="+mn-lt"/>
              </a:rPr>
              <a:t> </a:t>
            </a:r>
          </a:p>
          <a:p>
            <a:r>
              <a:rPr lang="en-GB" sz="1400" dirty="0">
                <a:latin typeface="+mn-lt"/>
                <a:hlinkClick r:id="rId8"/>
              </a:rPr>
              <a:t>NYCC Young People and Risky Behaviour </a:t>
            </a:r>
            <a:endParaRPr lang="en-GB" sz="1400" dirty="0">
              <a:latin typeface="+mn-lt"/>
            </a:endParaRPr>
          </a:p>
          <a:p>
            <a:r>
              <a:rPr lang="en-GB" sz="1400" dirty="0">
                <a:latin typeface="+mn-lt"/>
                <a:hlinkClick r:id="rId9"/>
              </a:rPr>
              <a:t>NYCC Child Sexual Exploitation: Working with those directly at risk of CSE</a:t>
            </a:r>
            <a:r>
              <a:rPr lang="en-GB" sz="1400" dirty="0">
                <a:latin typeface="+mn-lt"/>
              </a:rPr>
              <a:t> </a:t>
            </a:r>
          </a:p>
          <a:p>
            <a:r>
              <a:rPr lang="en-GB" sz="1400" dirty="0">
                <a:latin typeface="+mn-lt"/>
                <a:hlinkClick r:id="rId10"/>
              </a:rPr>
              <a:t>NYSCB Developments in Safeguarding Manager’s Masterclass</a:t>
            </a:r>
            <a:r>
              <a:rPr lang="en-GB" sz="1400" dirty="0">
                <a:latin typeface="+mn-lt"/>
              </a:rPr>
              <a:t> </a:t>
            </a:r>
          </a:p>
          <a:p>
            <a:r>
              <a:rPr lang="en-GB" sz="1400" dirty="0">
                <a:latin typeface="+mn-lt"/>
                <a:hlinkClick r:id="rId11"/>
              </a:rPr>
              <a:t>NYSCB Managing Allegations Against Staff</a:t>
            </a:r>
            <a:endParaRPr lang="en-GB" sz="1400" dirty="0">
              <a:latin typeface="+mn-lt"/>
            </a:endParaRPr>
          </a:p>
          <a:p>
            <a:r>
              <a:rPr lang="en-GB" sz="1400" dirty="0">
                <a:latin typeface="+mn-lt"/>
                <a:hlinkClick r:id="rId12"/>
              </a:rPr>
              <a:t>NSPCC Managing Sexualised Behaviour In Schools: online courses</a:t>
            </a:r>
            <a:endParaRPr lang="en-GB" sz="1400" dirty="0">
              <a:latin typeface="+mn-lt"/>
            </a:endParaRPr>
          </a:p>
          <a:p>
            <a:r>
              <a:rPr lang="en-GB" sz="1400" dirty="0">
                <a:latin typeface="+mn-lt"/>
                <a:hlinkClick r:id="rId13"/>
              </a:rPr>
              <a:t>Child Death Reviews: Advanced Training for Rapid Response Teams</a:t>
            </a:r>
            <a:r>
              <a:rPr lang="en-GB" sz="1400" dirty="0">
                <a:latin typeface="+mn-lt"/>
              </a:rPr>
              <a:t> </a:t>
            </a:r>
          </a:p>
          <a:p>
            <a:r>
              <a:rPr lang="en-GB" sz="1400" dirty="0">
                <a:latin typeface="+mn-lt"/>
                <a:hlinkClick r:id="rId14"/>
              </a:rPr>
              <a:t>Forced Marriage</a:t>
            </a:r>
            <a:endParaRPr lang="en-GB" sz="1400" dirty="0">
              <a:latin typeface="+mn-lt"/>
            </a:endParaRPr>
          </a:p>
          <a:p>
            <a:r>
              <a:rPr lang="en-GB" sz="1400" dirty="0">
                <a:latin typeface="+mn-lt"/>
                <a:hlinkClick r:id="rId15"/>
              </a:rPr>
              <a:t>Female Genital Mutilation (FGM)</a:t>
            </a:r>
            <a:endParaRPr lang="en-GB" sz="1400" dirty="0">
              <a:latin typeface="+mn-lt"/>
            </a:endParaRPr>
          </a:p>
          <a:p>
            <a:r>
              <a:rPr lang="en-GB" sz="1400" dirty="0">
                <a:latin typeface="+mn-lt"/>
                <a:hlinkClick r:id="rId16"/>
              </a:rPr>
              <a:t>Domestic Abuse Awareness Training</a:t>
            </a:r>
            <a:endParaRPr lang="en-GB" sz="1400" dirty="0">
              <a:latin typeface="+mn-lt"/>
            </a:endParaRPr>
          </a:p>
          <a:p>
            <a:r>
              <a:rPr lang="en-GB" sz="1400" dirty="0">
                <a:latin typeface="+mn-lt"/>
                <a:hlinkClick r:id="rId17"/>
              </a:rPr>
              <a:t>Hate Crime Signposting in North Yorkshire</a:t>
            </a:r>
            <a:endParaRPr lang="en-GB" sz="1400" dirty="0">
              <a:latin typeface="+mn-lt"/>
            </a:endParaRPr>
          </a:p>
          <a:p>
            <a:r>
              <a:rPr lang="en-GB" sz="1400" dirty="0">
                <a:latin typeface="+mn-lt"/>
                <a:hlinkClick r:id="rId18"/>
              </a:rPr>
              <a:t>Zero Suicide Alliance e-training</a:t>
            </a:r>
            <a:r>
              <a:rPr lang="en-GB" sz="1400" dirty="0">
                <a:latin typeface="+mn-lt"/>
              </a:rPr>
              <a:t> </a:t>
            </a:r>
          </a:p>
          <a:p>
            <a:r>
              <a:rPr lang="en-GB" sz="1400" dirty="0">
                <a:latin typeface="+mn-lt"/>
                <a:hlinkClick r:id="rId19"/>
              </a:rPr>
              <a:t>Health Education England Suicide Prevention e-learning</a:t>
            </a:r>
            <a:r>
              <a:rPr lang="en-GB" sz="1400" dirty="0">
                <a:latin typeface="+mn-lt"/>
              </a:rPr>
              <a:t> </a:t>
            </a:r>
          </a:p>
          <a:p>
            <a:r>
              <a:rPr lang="en-GB" sz="1400" dirty="0" err="1">
                <a:latin typeface="+mn-lt"/>
                <a:hlinkClick r:id="rId20"/>
              </a:rPr>
              <a:t>safeTALK</a:t>
            </a:r>
            <a:r>
              <a:rPr lang="en-GB" sz="1400" dirty="0">
                <a:latin typeface="+mn-lt"/>
                <a:hlinkClick r:id="rId20"/>
              </a:rPr>
              <a:t> Suicide </a:t>
            </a:r>
            <a:r>
              <a:rPr lang="en-GB" sz="1400" dirty="0" err="1">
                <a:latin typeface="+mn-lt"/>
                <a:hlinkClick r:id="rId20"/>
              </a:rPr>
              <a:t>Alterness</a:t>
            </a:r>
            <a:r>
              <a:rPr lang="en-GB" sz="1400" dirty="0">
                <a:latin typeface="+mn-lt"/>
                <a:hlinkClick r:id="rId20"/>
              </a:rPr>
              <a:t> Course (Available to workers in the Harrogate District)</a:t>
            </a:r>
            <a:endParaRPr lang="en-GB" sz="1400" dirty="0">
              <a:latin typeface="+mn-lt"/>
            </a:endParaRPr>
          </a:p>
          <a:p>
            <a:pPr marL="0" indent="0">
              <a:buNone/>
            </a:pPr>
            <a:r>
              <a:rPr lang="en-GB" sz="1400" dirty="0" smtClean="0">
                <a:latin typeface="+mn-lt"/>
              </a:rPr>
              <a:t>Full details: </a:t>
            </a:r>
            <a:r>
              <a:rPr lang="en-GB" sz="1400" dirty="0" smtClean="0">
                <a:latin typeface="+mn-lt"/>
                <a:hlinkClick r:id="rId21"/>
              </a:rPr>
              <a:t>http</a:t>
            </a:r>
            <a:r>
              <a:rPr lang="en-GB" sz="1400" dirty="0">
                <a:latin typeface="+mn-lt"/>
                <a:hlinkClick r:id="rId21"/>
              </a:rPr>
              <a:t>://</a:t>
            </a:r>
            <a:r>
              <a:rPr lang="en-GB" sz="1400" dirty="0" smtClean="0">
                <a:latin typeface="+mn-lt"/>
                <a:hlinkClick r:id="rId21"/>
              </a:rPr>
              <a:t>www.safeguardingchildren.co.uk/learning-improvement/training-courses</a:t>
            </a:r>
            <a:r>
              <a:rPr lang="en-GB" sz="1400" dirty="0" smtClean="0">
                <a:latin typeface="+mn-lt"/>
              </a:rPr>
              <a:t>  </a:t>
            </a:r>
            <a:endParaRPr lang="en-GB" sz="1400" dirty="0">
              <a:latin typeface="+mn-lt"/>
            </a:endParaRPr>
          </a:p>
        </p:txBody>
      </p:sp>
      <p:pic>
        <p:nvPicPr>
          <p:cNvPr id="4" name="Picture 3"/>
          <p:cNvPicPr>
            <a:picLocks noChangeAspect="1"/>
          </p:cNvPicPr>
          <p:nvPr/>
        </p:nvPicPr>
        <p:blipFill>
          <a:blip r:embed="rId22"/>
          <a:stretch>
            <a:fillRect/>
          </a:stretch>
        </p:blipFill>
        <p:spPr>
          <a:xfrm rot="21172718">
            <a:off x="795090" y="1873333"/>
            <a:ext cx="3476625" cy="3524250"/>
          </a:xfrm>
          <a:prstGeom prst="rect">
            <a:avLst/>
          </a:prstGeom>
        </p:spPr>
      </p:pic>
    </p:spTree>
    <p:extLst>
      <p:ext uri="{BB962C8B-B14F-4D97-AF65-F5344CB8AC3E}">
        <p14:creationId xmlns:p14="http://schemas.microsoft.com/office/powerpoint/2010/main" val="5849238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www.twitter.com/nyscp1</a:t>
            </a:r>
            <a:endParaRPr lang="en-GB" dirty="0"/>
          </a:p>
        </p:txBody>
      </p:sp>
      <p:sp>
        <p:nvSpPr>
          <p:cNvPr id="3" name="Content Placeholder 2"/>
          <p:cNvSpPr>
            <a:spLocks noGrp="1"/>
          </p:cNvSpPr>
          <p:nvPr>
            <p:ph idx="1"/>
          </p:nvPr>
        </p:nvSpPr>
        <p:spPr>
          <a:xfrm>
            <a:off x="762000" y="1752601"/>
            <a:ext cx="10972800" cy="4673599"/>
          </a:xfrm>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3"/>
          <a:stretch>
            <a:fillRect/>
          </a:stretch>
        </p:blipFill>
        <p:spPr>
          <a:xfrm>
            <a:off x="3149600" y="1752601"/>
            <a:ext cx="5653617" cy="4229084"/>
          </a:xfrm>
          <a:prstGeom prst="rect">
            <a:avLst/>
          </a:prstGeom>
        </p:spPr>
      </p:pic>
    </p:spTree>
    <p:extLst>
      <p:ext uri="{BB962C8B-B14F-4D97-AF65-F5344CB8AC3E}">
        <p14:creationId xmlns:p14="http://schemas.microsoft.com/office/powerpoint/2010/main" val="19264978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NYSCP e-Bulletin</a:t>
            </a:r>
            <a:endParaRPr lang="en-GB" dirty="0"/>
          </a:p>
        </p:txBody>
      </p:sp>
      <p:sp>
        <p:nvSpPr>
          <p:cNvPr id="3" name="Content Placeholder 2"/>
          <p:cNvSpPr>
            <a:spLocks noGrp="1"/>
          </p:cNvSpPr>
          <p:nvPr>
            <p:ph idx="1"/>
          </p:nvPr>
        </p:nvSpPr>
        <p:spPr>
          <a:xfrm>
            <a:off x="5774267" y="2870202"/>
            <a:ext cx="5808133" cy="1351069"/>
          </a:xfrm>
        </p:spPr>
        <p:txBody>
          <a:bodyPr/>
          <a:lstStyle/>
          <a:p>
            <a:pPr marL="0" indent="0">
              <a:buNone/>
            </a:pPr>
            <a:r>
              <a:rPr lang="en-GB" dirty="0" smtClean="0"/>
              <a:t>Free NYSCP Monthly e-Bulletin Sign Up </a:t>
            </a:r>
            <a:r>
              <a:rPr lang="en-GB" dirty="0" smtClean="0">
                <a:hlinkClick r:id="rId3"/>
              </a:rPr>
              <a:t>here</a:t>
            </a:r>
            <a:endParaRPr lang="en-GB" dirty="0"/>
          </a:p>
        </p:txBody>
      </p:sp>
      <p:pic>
        <p:nvPicPr>
          <p:cNvPr id="4" name="Picture 3"/>
          <p:cNvPicPr>
            <a:picLocks noChangeAspect="1"/>
          </p:cNvPicPr>
          <p:nvPr/>
        </p:nvPicPr>
        <p:blipFill>
          <a:blip r:embed="rId4"/>
          <a:stretch>
            <a:fillRect/>
          </a:stretch>
        </p:blipFill>
        <p:spPr>
          <a:xfrm rot="21288982">
            <a:off x="1370993" y="2272468"/>
            <a:ext cx="3851500" cy="3087610"/>
          </a:xfrm>
          <a:prstGeom prst="rect">
            <a:avLst/>
          </a:prstGeom>
          <a:ln>
            <a:solidFill>
              <a:schemeClr val="tx1"/>
            </a:solidFill>
          </a:ln>
        </p:spPr>
      </p:pic>
    </p:spTree>
    <p:extLst>
      <p:ext uri="{BB962C8B-B14F-4D97-AF65-F5344CB8AC3E}">
        <p14:creationId xmlns:p14="http://schemas.microsoft.com/office/powerpoint/2010/main" val="13851663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Any Questions?</a:t>
            </a:r>
          </a:p>
        </p:txBody>
      </p:sp>
      <p:sp>
        <p:nvSpPr>
          <p:cNvPr id="4" name="Title 3"/>
          <p:cNvSpPr txBox="1">
            <a:spLocks/>
          </p:cNvSpPr>
          <p:nvPr/>
        </p:nvSpPr>
        <p:spPr>
          <a:xfrm>
            <a:off x="506658" y="3723753"/>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dirty="0" smtClean="0">
                <a:solidFill>
                  <a:schemeClr val="tx1"/>
                </a:solidFill>
              </a:rPr>
              <a:t>Thank you for attending …</a:t>
            </a:r>
          </a:p>
          <a:p>
            <a:r>
              <a:rPr lang="en-GB" dirty="0" smtClean="0">
                <a:solidFill>
                  <a:schemeClr val="tx1"/>
                </a:solidFill>
              </a:rPr>
              <a:t>Have a safe journey</a:t>
            </a:r>
          </a:p>
        </p:txBody>
      </p:sp>
    </p:spTree>
    <p:extLst>
      <p:ext uri="{BB962C8B-B14F-4D97-AF65-F5344CB8AC3E}">
        <p14:creationId xmlns:p14="http://schemas.microsoft.com/office/powerpoint/2010/main" val="397036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pSp>
        <p:nvGrpSpPr>
          <p:cNvPr id="4" name="Group 3"/>
          <p:cNvGrpSpPr/>
          <p:nvPr/>
        </p:nvGrpSpPr>
        <p:grpSpPr>
          <a:xfrm>
            <a:off x="0" y="0"/>
            <a:ext cx="12192000" cy="1690688"/>
            <a:chOff x="0" y="0"/>
            <a:chExt cx="12192000" cy="3509963"/>
          </a:xfrm>
          <a:solidFill>
            <a:schemeClr val="accent1"/>
          </a:solidFill>
        </p:grpSpPr>
        <p:sp>
          <p:nvSpPr>
            <p:cNvPr id="5" name="TextBox 4"/>
            <p:cNvSpPr txBox="1"/>
            <p:nvPr/>
          </p:nvSpPr>
          <p:spPr>
            <a:xfrm>
              <a:off x="0" y="0"/>
              <a:ext cx="12192000" cy="369332"/>
            </a:xfrm>
            <a:prstGeom prst="rect">
              <a:avLst/>
            </a:prstGeom>
            <a:grpFill/>
          </p:spPr>
          <p:txBody>
            <a:bodyPr wrap="square" rtlCol="0">
              <a:spAutoFit/>
            </a:bodyPr>
            <a:lstStyle/>
            <a:p>
              <a:endParaRPr lang="en-GB" dirty="0"/>
            </a:p>
          </p:txBody>
        </p:sp>
        <p:sp>
          <p:nvSpPr>
            <p:cNvPr id="6" name="TextBox 5"/>
            <p:cNvSpPr txBox="1"/>
            <p:nvPr/>
          </p:nvSpPr>
          <p:spPr>
            <a:xfrm>
              <a:off x="0" y="160629"/>
              <a:ext cx="12192000" cy="3349334"/>
            </a:xfrm>
            <a:prstGeom prst="rect">
              <a:avLst/>
            </a:prstGeom>
            <a:grpFill/>
          </p:spPr>
          <p:txBody>
            <a:bodyPr wrap="square" rtlCol="0">
              <a:spAutoFit/>
            </a:bodyPr>
            <a:lstStyle/>
            <a:p>
              <a:endParaRPr lang="en-GB" dirty="0"/>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6962"/>
            <a:ext cx="12192000" cy="681037"/>
          </a:xfrm>
          <a:prstGeom prst="rect">
            <a:avLst/>
          </a:prstGeom>
        </p:spPr>
      </p:pic>
      <p:sp>
        <p:nvSpPr>
          <p:cNvPr id="11" name="Content Placeholder 2"/>
          <p:cNvSpPr>
            <a:spLocks noGrp="1"/>
          </p:cNvSpPr>
          <p:nvPr>
            <p:ph idx="1"/>
          </p:nvPr>
        </p:nvSpPr>
        <p:spPr>
          <a:xfrm>
            <a:off x="609600" y="1768061"/>
            <a:ext cx="10972800" cy="4652964"/>
          </a:xfrm>
        </p:spPr>
        <p:txBody>
          <a:bodyPr>
            <a:normAutofit fontScale="70000" lnSpcReduction="20000"/>
          </a:bodyPr>
          <a:lstStyle/>
          <a:p>
            <a:pPr marL="0" indent="0" algn="ctr">
              <a:buNone/>
            </a:pPr>
            <a:r>
              <a:rPr lang="en-GB" b="1" dirty="0" smtClean="0">
                <a:latin typeface="Arial" panose="020B0604020202020204" pitchFamily="34" charset="0"/>
                <a:cs typeface="Arial" panose="020B0604020202020204" pitchFamily="34" charset="0"/>
              </a:rPr>
              <a:t>James Parkes, </a:t>
            </a:r>
          </a:p>
          <a:p>
            <a:pPr marL="0" indent="0" algn="ctr">
              <a:buNone/>
            </a:pPr>
            <a:r>
              <a:rPr lang="en-GB" dirty="0" smtClean="0">
                <a:latin typeface="Arial" panose="020B0604020202020204" pitchFamily="34" charset="0"/>
                <a:cs typeface="Arial" panose="020B0604020202020204" pitchFamily="34" charset="0"/>
              </a:rPr>
              <a:t>NYSCP Partnership Manager, </a:t>
            </a:r>
          </a:p>
          <a:p>
            <a:pPr marL="0" indent="0" algn="ctr">
              <a:buNone/>
            </a:pPr>
            <a:r>
              <a:rPr lang="en-GB" dirty="0">
                <a:latin typeface="Arial" panose="020B0604020202020204" pitchFamily="34" charset="0"/>
                <a:cs typeface="Arial" panose="020B0604020202020204" pitchFamily="34" charset="0"/>
                <a:hlinkClick r:id="rId4"/>
              </a:rPr>
              <a:t>J</a:t>
            </a:r>
            <a:r>
              <a:rPr lang="en-GB" dirty="0" smtClean="0">
                <a:latin typeface="Arial" panose="020B0604020202020204" pitchFamily="34" charset="0"/>
                <a:cs typeface="Arial" panose="020B0604020202020204" pitchFamily="34" charset="0"/>
                <a:hlinkClick r:id="rId4"/>
              </a:rPr>
              <a:t>ames.parkes@northyorks.gov.uk</a:t>
            </a:r>
            <a:endParaRPr lang="en-GB"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Emma Phillips, </a:t>
            </a:r>
          </a:p>
          <a:p>
            <a:pPr marL="0" indent="0" algn="ctr">
              <a:buNone/>
            </a:pPr>
            <a:r>
              <a:rPr lang="en-GB" dirty="0" smtClean="0">
                <a:latin typeface="Arial" panose="020B0604020202020204" pitchFamily="34" charset="0"/>
                <a:cs typeface="Arial" panose="020B0604020202020204" pitchFamily="34" charset="0"/>
              </a:rPr>
              <a:t>NYSCP Policy and Development Officer (MACE), </a:t>
            </a:r>
          </a:p>
          <a:p>
            <a:pPr marL="0" indent="0" algn="ctr">
              <a:buNone/>
            </a:pPr>
            <a:r>
              <a:rPr lang="en-GB" dirty="0" smtClean="0">
                <a:latin typeface="Arial" panose="020B0604020202020204" pitchFamily="34" charset="0"/>
                <a:cs typeface="Arial" panose="020B0604020202020204" pitchFamily="34" charset="0"/>
                <a:hlinkClick r:id="rId5"/>
              </a:rPr>
              <a:t>emma.phillips@northyorks.gov.uk</a:t>
            </a:r>
            <a:r>
              <a:rPr lang="en-GB" dirty="0" smtClean="0">
                <a:latin typeface="Arial" panose="020B0604020202020204" pitchFamily="34" charset="0"/>
                <a:cs typeface="Arial" panose="020B0604020202020204" pitchFamily="34" charset="0"/>
              </a:rPr>
              <a:t> </a:t>
            </a:r>
          </a:p>
          <a:p>
            <a:pPr marL="0" indent="0" algn="ctr">
              <a:buNone/>
            </a:pPr>
            <a:r>
              <a:rPr lang="en-GB" b="1" dirty="0" smtClean="0">
                <a:latin typeface="Arial" panose="020B0604020202020204" pitchFamily="34" charset="0"/>
                <a:cs typeface="Arial" panose="020B0604020202020204" pitchFamily="34" charset="0"/>
              </a:rPr>
              <a:t>Jonathan Giordano,</a:t>
            </a:r>
          </a:p>
          <a:p>
            <a:pPr marL="0" indent="0" algn="ctr">
              <a:buNone/>
            </a:pPr>
            <a:r>
              <a:rPr lang="en-GB" dirty="0" smtClean="0">
                <a:latin typeface="Arial" panose="020B0604020202020204" pitchFamily="34" charset="0"/>
                <a:cs typeface="Arial" panose="020B0604020202020204" pitchFamily="34" charset="0"/>
              </a:rPr>
              <a:t> NYSCP Policy and Development Officer,  </a:t>
            </a:r>
          </a:p>
          <a:p>
            <a:pPr marL="0" indent="0" algn="ctr">
              <a:buNone/>
            </a:pPr>
            <a:r>
              <a:rPr lang="en-GB" dirty="0" smtClean="0">
                <a:latin typeface="Arial" panose="020B0604020202020204" pitchFamily="34" charset="0"/>
                <a:cs typeface="Arial" panose="020B0604020202020204" pitchFamily="34" charset="0"/>
                <a:hlinkClick r:id="rId6"/>
              </a:rPr>
              <a:t>jonathan.giordano@northyorks.gov.uk</a:t>
            </a:r>
            <a:r>
              <a:rPr lang="en-GB" dirty="0" smtClean="0">
                <a:latin typeface="Arial" panose="020B0604020202020204" pitchFamily="34" charset="0"/>
                <a:cs typeface="Arial" panose="020B0604020202020204" pitchFamily="34" charset="0"/>
              </a:rPr>
              <a:t> </a:t>
            </a:r>
          </a:p>
          <a:p>
            <a:pPr marL="0" indent="0">
              <a:buNone/>
            </a:pPr>
            <a:endParaRPr lang="en-GB" dirty="0" smtClean="0">
              <a:latin typeface="Arial" panose="020B0604020202020204" pitchFamily="34" charset="0"/>
              <a:cs typeface="Arial" panose="020B0604020202020204" pitchFamily="34" charset="0"/>
            </a:endParaRPr>
          </a:p>
          <a:p>
            <a:pPr marL="0" indent="0" algn="ctr">
              <a:buNone/>
            </a:pPr>
            <a:r>
              <a:rPr lang="en-GB" b="1" dirty="0" smtClean="0">
                <a:latin typeface="Arial" panose="020B0604020202020204" pitchFamily="34" charset="0"/>
                <a:cs typeface="Arial" panose="020B0604020202020204" pitchFamily="34" charset="0"/>
              </a:rPr>
              <a:t>General enquiries</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hlinkClick r:id="rId7"/>
              </a:rPr>
              <a:t>nyscp@northyorks.gov.uk</a:t>
            </a:r>
            <a:r>
              <a:rPr lang="en-GB" dirty="0" smtClean="0">
                <a:latin typeface="Arial" panose="020B0604020202020204" pitchFamily="34" charset="0"/>
                <a:cs typeface="Arial" panose="020B0604020202020204" pitchFamily="34" charset="0"/>
              </a:rPr>
              <a:t>  </a:t>
            </a:r>
          </a:p>
          <a:p>
            <a:pPr marL="0" indent="0" algn="ctr">
              <a:buNone/>
            </a:pPr>
            <a:r>
              <a:rPr lang="en-GB" b="1" dirty="0" smtClean="0">
                <a:latin typeface="Arial" panose="020B0604020202020204" pitchFamily="34" charset="0"/>
                <a:cs typeface="Arial" panose="020B0604020202020204" pitchFamily="34" charset="0"/>
              </a:rPr>
              <a:t>General phone </a:t>
            </a:r>
            <a:r>
              <a:rPr lang="en-GB" b="1" dirty="0">
                <a:latin typeface="Arial" panose="020B0604020202020204" pitchFamily="34" charset="0"/>
                <a:cs typeface="Arial" panose="020B0604020202020204" pitchFamily="34" charset="0"/>
              </a:rPr>
              <a:t>n</a:t>
            </a:r>
            <a:r>
              <a:rPr lang="en-GB" b="1" dirty="0" smtClean="0">
                <a:latin typeface="Arial" panose="020B0604020202020204" pitchFamily="34" charset="0"/>
                <a:cs typeface="Arial" panose="020B0604020202020204" pitchFamily="34" charset="0"/>
              </a:rPr>
              <a:t>umber</a:t>
            </a:r>
            <a:r>
              <a:rPr lang="en-GB" dirty="0" smtClean="0">
                <a:latin typeface="Arial" panose="020B0604020202020204" pitchFamily="34" charset="0"/>
                <a:cs typeface="Arial" panose="020B0604020202020204" pitchFamily="34" charset="0"/>
              </a:rPr>
              <a:t>: 01609 535123</a:t>
            </a:r>
          </a:p>
          <a:p>
            <a:pPr marL="0" indent="0" algn="ctr">
              <a:buNone/>
            </a:pPr>
            <a:r>
              <a:rPr lang="en-GB" b="1" dirty="0" smtClean="0">
                <a:latin typeface="Arial" panose="020B0604020202020204" pitchFamily="34" charset="0"/>
                <a:cs typeface="Arial" panose="020B0604020202020204" pitchFamily="34" charset="0"/>
              </a:rPr>
              <a:t>Website: </a:t>
            </a:r>
            <a:r>
              <a:rPr lang="en-GB" dirty="0" smtClean="0">
                <a:latin typeface="Arial" panose="020B0604020202020204" pitchFamily="34" charset="0"/>
                <a:cs typeface="Arial" panose="020B0604020202020204" pitchFamily="34" charset="0"/>
                <a:hlinkClick r:id="rId8"/>
              </a:rPr>
              <a:t>www.safeguardingchildren.co.uk</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9" name="Title 1"/>
          <p:cNvSpPr txBox="1">
            <a:spLocks/>
          </p:cNvSpPr>
          <p:nvPr/>
        </p:nvSpPr>
        <p:spPr>
          <a:xfrm>
            <a:off x="762000" y="341040"/>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dirty="0" smtClean="0"/>
              <a:t>Contact Us..</a:t>
            </a:r>
            <a:endParaRPr lang="en-GB" dirty="0"/>
          </a:p>
        </p:txBody>
      </p:sp>
    </p:spTree>
    <p:extLst>
      <p:ext uri="{BB962C8B-B14F-4D97-AF65-F5344CB8AC3E}">
        <p14:creationId xmlns:p14="http://schemas.microsoft.com/office/powerpoint/2010/main" val="3240603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88490" y="-147483"/>
            <a:ext cx="12280490" cy="7108722"/>
          </a:xfrm>
          <a:prstGeom prst="rect">
            <a:avLst/>
          </a:prstGeom>
        </p:spPr>
      </p:pic>
    </p:spTree>
    <p:extLst>
      <p:ext uri="{BB962C8B-B14F-4D97-AF65-F5344CB8AC3E}">
        <p14:creationId xmlns:p14="http://schemas.microsoft.com/office/powerpoint/2010/main" val="3191020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Relevant Agencies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20438" b="7714"/>
          <a:stretch/>
        </p:blipFill>
        <p:spPr>
          <a:xfrm>
            <a:off x="0" y="1101212"/>
            <a:ext cx="12192000" cy="5756788"/>
          </a:xfrm>
          <a:prstGeom prst="rect">
            <a:avLst/>
          </a:prstGeom>
        </p:spPr>
      </p:pic>
    </p:spTree>
    <p:extLst>
      <p:ext uri="{BB962C8B-B14F-4D97-AF65-F5344CB8AC3E}">
        <p14:creationId xmlns:p14="http://schemas.microsoft.com/office/powerpoint/2010/main" val="2639959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32183"/>
            <a:ext cx="10972800" cy="1143000"/>
          </a:xfrm>
        </p:spPr>
        <p:txBody>
          <a:bodyPr/>
          <a:lstStyle/>
          <a:p>
            <a:r>
              <a:rPr lang="en-GB" dirty="0" smtClean="0"/>
              <a:t>NYSCP Annual Report </a:t>
            </a:r>
            <a:endParaRPr lang="en-GB" dirty="0"/>
          </a:p>
        </p:txBody>
      </p:sp>
      <p:pic>
        <p:nvPicPr>
          <p:cNvPr id="6" name="Content Placeholder 5"/>
          <p:cNvPicPr>
            <a:picLocks noGrp="1" noChangeAspect="1"/>
          </p:cNvPicPr>
          <p:nvPr>
            <p:ph idx="1"/>
          </p:nvPr>
        </p:nvPicPr>
        <p:blipFill>
          <a:blip r:embed="rId2"/>
          <a:stretch>
            <a:fillRect/>
          </a:stretch>
        </p:blipFill>
        <p:spPr>
          <a:xfrm>
            <a:off x="4201886" y="1562441"/>
            <a:ext cx="3473227" cy="4977382"/>
          </a:xfrm>
          <a:prstGeom prst="rect">
            <a:avLst/>
          </a:prstGeom>
        </p:spPr>
      </p:pic>
    </p:spTree>
    <p:extLst>
      <p:ext uri="{BB962C8B-B14F-4D97-AF65-F5344CB8AC3E}">
        <p14:creationId xmlns:p14="http://schemas.microsoft.com/office/powerpoint/2010/main" val="3160502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Yorkshire - Early Help Strategy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00242">
            <a:off x="6833623" y="2380648"/>
            <a:ext cx="4687473" cy="3308086"/>
          </a:xfrm>
        </p:spPr>
      </p:pic>
      <p:sp>
        <p:nvSpPr>
          <p:cNvPr id="5" name="Rectangle 4"/>
          <p:cNvSpPr/>
          <p:nvPr/>
        </p:nvSpPr>
        <p:spPr>
          <a:xfrm>
            <a:off x="419274" y="1884596"/>
            <a:ext cx="6096000" cy="3416320"/>
          </a:xfrm>
          <a:prstGeom prst="rect">
            <a:avLst/>
          </a:prstGeom>
        </p:spPr>
        <p:txBody>
          <a:bodyPr>
            <a:spAutoFit/>
          </a:bodyPr>
          <a:lstStyle/>
          <a:p>
            <a:r>
              <a:rPr lang="en-GB" sz="2400" dirty="0">
                <a:solidFill>
                  <a:srgbClr val="535353"/>
                </a:solidFill>
                <a:latin typeface="Calibri" panose="020F0502020204030204" pitchFamily="34" charset="0"/>
                <a:cs typeface="Calibri" panose="020F0502020204030204" pitchFamily="34" charset="0"/>
              </a:rPr>
              <a:t>The aim of Early Help is to build on people’s capacity and resources to manage their own dilemmas, resolve their own difficulties and prevent further problems in the future. Early Help is the response offered by all services in North Yorkshire who are in contact with children, young people and families when an unmet need is identified as outlined in Working Together to Safeguard Children (2018). </a:t>
            </a: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5300132" y="6184786"/>
            <a:ext cx="6688667" cy="369332"/>
          </a:xfrm>
          <a:prstGeom prst="rect">
            <a:avLst/>
          </a:prstGeom>
        </p:spPr>
        <p:txBody>
          <a:bodyPr wrap="square">
            <a:spAutoFit/>
          </a:bodyPr>
          <a:lstStyle/>
          <a:p>
            <a:r>
              <a:rPr lang="en-GB" dirty="0">
                <a:hlinkClick r:id="rId3"/>
              </a:rPr>
              <a:t>https://www.safeguardingchildren.co.uk/professionals/early-help</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2837701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ICON – Babies Cry, You Can Cope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907913">
            <a:off x="838826" y="2480331"/>
            <a:ext cx="4201052" cy="2716985"/>
          </a:xfrm>
        </p:spPr>
      </p:pic>
      <p:sp>
        <p:nvSpPr>
          <p:cNvPr id="5" name="Rectangle 4"/>
          <p:cNvSpPr/>
          <p:nvPr/>
        </p:nvSpPr>
        <p:spPr>
          <a:xfrm>
            <a:off x="5704115" y="1822886"/>
            <a:ext cx="6096000" cy="4031873"/>
          </a:xfrm>
          <a:prstGeom prst="rect">
            <a:avLst/>
          </a:prstGeom>
        </p:spPr>
        <p:txBody>
          <a:bodyPr>
            <a:spAutoFit/>
          </a:bodyPr>
          <a:lstStyle/>
          <a:p>
            <a:r>
              <a:rPr lang="en-GB" sz="3200" dirty="0"/>
              <a:t>The ICON programme delivers four simple messages before the birth and in the first few months of a baby’s life: </a:t>
            </a:r>
          </a:p>
          <a:p>
            <a:r>
              <a:rPr lang="en-GB" sz="3200" b="1" dirty="0"/>
              <a:t>I </a:t>
            </a:r>
            <a:r>
              <a:rPr lang="en-GB" sz="3200" dirty="0"/>
              <a:t>– Infant crying is normal; </a:t>
            </a:r>
          </a:p>
          <a:p>
            <a:r>
              <a:rPr lang="en-GB" sz="3200" b="1" dirty="0"/>
              <a:t>C</a:t>
            </a:r>
            <a:r>
              <a:rPr lang="en-GB" sz="3200" dirty="0"/>
              <a:t> –Comforting methods can help; </a:t>
            </a:r>
          </a:p>
          <a:p>
            <a:r>
              <a:rPr lang="en-GB" sz="3200" b="1" dirty="0"/>
              <a:t>O</a:t>
            </a:r>
            <a:r>
              <a:rPr lang="en-GB" sz="3200" dirty="0"/>
              <a:t> – It’s OK to walk away; </a:t>
            </a:r>
          </a:p>
          <a:p>
            <a:r>
              <a:rPr lang="en-GB" sz="3200" b="1" dirty="0"/>
              <a:t>N</a:t>
            </a:r>
            <a:r>
              <a:rPr lang="en-GB" sz="3200" dirty="0"/>
              <a:t> – Never, ever shake a baby. </a:t>
            </a:r>
          </a:p>
        </p:txBody>
      </p:sp>
    </p:spTree>
    <p:extLst>
      <p:ext uri="{BB962C8B-B14F-4D97-AF65-F5344CB8AC3E}">
        <p14:creationId xmlns:p14="http://schemas.microsoft.com/office/powerpoint/2010/main" val="324489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Normal Crying curve</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4432" y="1475105"/>
            <a:ext cx="6961632" cy="496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82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Yorkshire and York </a:t>
            </a:r>
            <a:r>
              <a:rPr lang="en-GB" dirty="0"/>
              <a:t>Implementation</a:t>
            </a:r>
          </a:p>
        </p:txBody>
      </p:sp>
      <p:sp>
        <p:nvSpPr>
          <p:cNvPr id="5" name="Content Placeholder 3"/>
          <p:cNvSpPr txBox="1">
            <a:spLocks/>
          </p:cNvSpPr>
          <p:nvPr/>
        </p:nvSpPr>
        <p:spPr>
          <a:xfrm>
            <a:off x="1981200" y="1626512"/>
            <a:ext cx="8229600" cy="484985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smtClean="0">
                <a:ln>
                  <a:noFill/>
                </a:ln>
                <a:solidFill>
                  <a:sysClr val="windowText" lastClr="000000"/>
                </a:solidFill>
                <a:effectLst/>
                <a:uLnTx/>
                <a:uFillTx/>
                <a:latin typeface="Calibri"/>
                <a:ea typeface="+mn-ea"/>
                <a:cs typeface="+mn-cs"/>
              </a:rPr>
              <a:t>The ICON  message will be discussed at several “touch-points” throughout pregnancy and in the post-natal period: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rPr>
              <a:t>During pregnancy </a:t>
            </a:r>
            <a:r>
              <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rPr>
              <a:t>(Community midwives and Health Visitors)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endPar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rPr>
              <a:t>Following delivery </a:t>
            </a:r>
            <a:r>
              <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rPr>
              <a:t>(Hospital midwives)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endPar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rPr>
              <a:t>Post-natal home visit </a:t>
            </a:r>
            <a:r>
              <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rPr>
              <a:t>(Community midwives)</a:t>
            </a: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endPar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a:tabLst/>
              <a:defRPr/>
            </a:pPr>
            <a:r>
              <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rPr>
              <a:t>New birth visit </a:t>
            </a:r>
            <a:r>
              <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rPr>
              <a:t>(Health Visitor)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rPr>
              <a:t>5.     3 week phone text </a:t>
            </a:r>
            <a:r>
              <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rPr>
              <a:t>(in North Yorkshire only)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smtClean="0">
                <a:ln>
                  <a:noFill/>
                </a:ln>
                <a:solidFill>
                  <a:sysClr val="windowText" lastClr="000000"/>
                </a:solidFill>
                <a:effectLst/>
                <a:uLnTx/>
                <a:uFillTx/>
                <a:latin typeface="Calibri"/>
                <a:ea typeface="+mn-ea"/>
                <a:cs typeface="+mn-cs"/>
              </a:rPr>
              <a:t>6.    6 week baby check </a:t>
            </a:r>
            <a:r>
              <a:rPr kumimoji="0" lang="en-GB" sz="3200" b="0" i="0" u="none" strike="noStrike" kern="1200" cap="none" spc="0" normalizeH="0" baseline="0" noProof="0" dirty="0" smtClean="0">
                <a:ln>
                  <a:noFill/>
                </a:ln>
                <a:solidFill>
                  <a:sysClr val="windowText" lastClr="000000"/>
                </a:solidFill>
                <a:effectLst/>
                <a:uLnTx/>
                <a:uFillTx/>
                <a:latin typeface="Calibri"/>
                <a:ea typeface="+mn-ea"/>
                <a:cs typeface="+mn-cs"/>
              </a:rPr>
              <a:t>(GP)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1905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spcBef>
                <a:spcPts val="0"/>
              </a:spcBef>
              <a:buNone/>
            </a:pPr>
            <a:r>
              <a:rPr lang="en-GB" sz="2400" dirty="0">
                <a:solidFill>
                  <a:prstClr val="black"/>
                </a:solidFill>
                <a:latin typeface="Calibri" panose="020F0502020204030204"/>
                <a:cs typeface="+mn-cs"/>
              </a:rPr>
              <a:t>This programme is being implemented in partnership by</a:t>
            </a:r>
            <a:r>
              <a:rPr lang="en-GB" sz="2400" dirty="0" smtClean="0">
                <a:solidFill>
                  <a:prstClr val="black"/>
                </a:solidFill>
                <a:latin typeface="Calibri" panose="020F0502020204030204"/>
                <a:cs typeface="+mn-cs"/>
              </a:rPr>
              <a:t>:</a:t>
            </a:r>
          </a:p>
          <a:p>
            <a:pPr marL="0" lvl="0" indent="0">
              <a:spcBef>
                <a:spcPts val="0"/>
              </a:spcBef>
              <a:buNone/>
            </a:pPr>
            <a:endParaRPr lang="en-GB" sz="2400" dirty="0">
              <a:solidFill>
                <a:prstClr val="black"/>
              </a:solidFill>
              <a:latin typeface="Calibri" panose="020F0502020204030204"/>
              <a:cs typeface="+mn-cs"/>
            </a:endParaRPr>
          </a:p>
          <a:p>
            <a:pPr>
              <a:spcBef>
                <a:spcPts val="0"/>
              </a:spcBef>
            </a:pPr>
            <a:r>
              <a:rPr lang="en-GB" sz="2400" dirty="0">
                <a:solidFill>
                  <a:prstClr val="black"/>
                </a:solidFill>
                <a:latin typeface="Calibri" panose="020F0502020204030204"/>
                <a:cs typeface="+mn-cs"/>
              </a:rPr>
              <a:t>Airedale Hospital NHS Foundation Trust </a:t>
            </a:r>
          </a:p>
          <a:p>
            <a:pPr>
              <a:spcBef>
                <a:spcPts val="0"/>
              </a:spcBef>
            </a:pPr>
            <a:r>
              <a:rPr lang="en-GB" sz="2400" dirty="0">
                <a:solidFill>
                  <a:prstClr val="black"/>
                </a:solidFill>
                <a:latin typeface="Calibri" panose="020F0502020204030204"/>
                <a:cs typeface="+mn-cs"/>
              </a:rPr>
              <a:t>City of York Healthy Child Service</a:t>
            </a:r>
          </a:p>
          <a:p>
            <a:pPr>
              <a:spcBef>
                <a:spcPts val="0"/>
              </a:spcBef>
            </a:pPr>
            <a:r>
              <a:rPr lang="en-GB" sz="2400" dirty="0">
                <a:solidFill>
                  <a:prstClr val="black"/>
                </a:solidFill>
                <a:latin typeface="Calibri" panose="020F0502020204030204"/>
                <a:cs typeface="+mn-cs"/>
              </a:rPr>
              <a:t>Harrogate and District NHS Foundation Trust </a:t>
            </a:r>
          </a:p>
          <a:p>
            <a:pPr>
              <a:spcBef>
                <a:spcPts val="0"/>
              </a:spcBef>
            </a:pPr>
            <a:r>
              <a:rPr lang="en-GB" sz="2400" dirty="0">
                <a:solidFill>
                  <a:prstClr val="black"/>
                </a:solidFill>
                <a:latin typeface="Calibri" panose="020F0502020204030204"/>
                <a:cs typeface="+mn-cs"/>
              </a:rPr>
              <a:t>NHS Hambleton, Richmondshire and Whitby Clinical Commissioning Group</a:t>
            </a:r>
          </a:p>
          <a:p>
            <a:pPr>
              <a:spcBef>
                <a:spcPts val="0"/>
              </a:spcBef>
            </a:pPr>
            <a:r>
              <a:rPr lang="en-GB" sz="2400" dirty="0">
                <a:solidFill>
                  <a:prstClr val="black"/>
                </a:solidFill>
                <a:latin typeface="Calibri" panose="020F0502020204030204"/>
                <a:cs typeface="+mn-cs"/>
              </a:rPr>
              <a:t>NHS Harrogate and Rural District Clinical Commissioning Group</a:t>
            </a:r>
          </a:p>
          <a:p>
            <a:pPr>
              <a:spcBef>
                <a:spcPts val="0"/>
              </a:spcBef>
            </a:pPr>
            <a:r>
              <a:rPr lang="en-GB" sz="2400" dirty="0">
                <a:solidFill>
                  <a:prstClr val="black"/>
                </a:solidFill>
                <a:latin typeface="Calibri" panose="020F0502020204030204"/>
                <a:cs typeface="+mn-cs"/>
              </a:rPr>
              <a:t>NHS Scarborough and Ryedale Clinical Commissioning Group</a:t>
            </a:r>
          </a:p>
          <a:p>
            <a:pPr>
              <a:spcBef>
                <a:spcPts val="0"/>
              </a:spcBef>
            </a:pPr>
            <a:r>
              <a:rPr lang="en-GB" sz="2400" dirty="0">
                <a:solidFill>
                  <a:prstClr val="black"/>
                </a:solidFill>
                <a:latin typeface="Calibri" panose="020F0502020204030204"/>
                <a:cs typeface="+mn-cs"/>
              </a:rPr>
              <a:t>NHS Vale of York Clinical Commissioning Group</a:t>
            </a:r>
          </a:p>
          <a:p>
            <a:pPr>
              <a:spcBef>
                <a:spcPts val="0"/>
              </a:spcBef>
            </a:pPr>
            <a:r>
              <a:rPr lang="en-GB" sz="2400" dirty="0">
                <a:solidFill>
                  <a:prstClr val="black"/>
                </a:solidFill>
                <a:latin typeface="Calibri" panose="020F0502020204030204"/>
                <a:cs typeface="+mn-cs"/>
              </a:rPr>
              <a:t>North Yorkshire Healthy Child Service</a:t>
            </a:r>
          </a:p>
          <a:p>
            <a:pPr>
              <a:spcBef>
                <a:spcPts val="0"/>
              </a:spcBef>
            </a:pPr>
            <a:r>
              <a:rPr lang="en-GB" sz="2400" dirty="0">
                <a:solidFill>
                  <a:prstClr val="black"/>
                </a:solidFill>
                <a:latin typeface="Calibri" panose="020F0502020204030204"/>
                <a:cs typeface="+mn-cs"/>
              </a:rPr>
              <a:t>South Tees Hospitals NHS Foundation Trust </a:t>
            </a:r>
          </a:p>
          <a:p>
            <a:pPr>
              <a:spcBef>
                <a:spcPts val="0"/>
              </a:spcBef>
            </a:pPr>
            <a:r>
              <a:rPr lang="en-GB" sz="2400" dirty="0">
                <a:solidFill>
                  <a:prstClr val="black"/>
                </a:solidFill>
                <a:latin typeface="Calibri" panose="020F0502020204030204"/>
                <a:cs typeface="+mn-cs"/>
              </a:rPr>
              <a:t>York Teaching Hospitals NHS Foundation Trust </a:t>
            </a:r>
            <a:endParaRPr lang="en-GB" sz="2400" dirty="0" smtClean="0">
              <a:solidFill>
                <a:prstClr val="black"/>
              </a:solidFill>
              <a:latin typeface="Calibri" panose="020F0502020204030204"/>
              <a:cs typeface="+mn-cs"/>
            </a:endParaRPr>
          </a:p>
          <a:p>
            <a:pPr marL="0" indent="0">
              <a:spcBef>
                <a:spcPts val="0"/>
              </a:spcBef>
              <a:buNone/>
            </a:pPr>
            <a:endParaRPr lang="en-GB" sz="2400" dirty="0">
              <a:solidFill>
                <a:prstClr val="black"/>
              </a:solidFill>
              <a:latin typeface="Calibri" panose="020F0502020204030204"/>
              <a:cs typeface="+mn-cs"/>
            </a:endParaRPr>
          </a:p>
          <a:p>
            <a:pPr marL="0" lvl="0" indent="0">
              <a:spcBef>
                <a:spcPts val="0"/>
              </a:spcBef>
              <a:buNone/>
            </a:pPr>
            <a:r>
              <a:rPr lang="en-GB" sz="2400" dirty="0">
                <a:solidFill>
                  <a:prstClr val="black"/>
                </a:solidFill>
                <a:latin typeface="Calibri" panose="020F0502020204030204"/>
                <a:cs typeface="+mn-cs"/>
              </a:rPr>
              <a:t>More information and resources to support the ICON programme are available on the dedicated ICON website at </a:t>
            </a:r>
            <a:r>
              <a:rPr lang="en-GB" sz="2400" dirty="0">
                <a:solidFill>
                  <a:prstClr val="black"/>
                </a:solidFill>
                <a:latin typeface="Calibri" panose="020F0502020204030204"/>
                <a:cs typeface="+mn-cs"/>
                <a:hlinkClick r:id="rId2"/>
              </a:rPr>
              <a:t>http://iconcope.org/</a:t>
            </a:r>
            <a:endParaRPr lang="en-GB" sz="2400" dirty="0">
              <a:solidFill>
                <a:prstClr val="black"/>
              </a:solidFill>
              <a:latin typeface="Calibri" panose="020F0502020204030204"/>
              <a:cs typeface="+mn-cs"/>
            </a:endParaRPr>
          </a:p>
          <a:p>
            <a:endParaRPr lang="en-GB" dirty="0"/>
          </a:p>
        </p:txBody>
      </p:sp>
      <p:sp>
        <p:nvSpPr>
          <p:cNvPr id="4" name="Title 1"/>
          <p:cNvSpPr>
            <a:spLocks noGrp="1"/>
          </p:cNvSpPr>
          <p:nvPr>
            <p:ph type="title"/>
          </p:nvPr>
        </p:nvSpPr>
        <p:spPr/>
        <p:txBody>
          <a:bodyPr/>
          <a:lstStyle/>
          <a:p>
            <a:r>
              <a:rPr lang="en-GB" dirty="0" smtClean="0"/>
              <a:t>ICON – Babies Cry, You Can Cope</a:t>
            </a:r>
            <a:endParaRPr lang="en-GB" dirty="0"/>
          </a:p>
        </p:txBody>
      </p:sp>
    </p:spTree>
    <p:extLst>
      <p:ext uri="{BB962C8B-B14F-4D97-AF65-F5344CB8AC3E}">
        <p14:creationId xmlns:p14="http://schemas.microsoft.com/office/powerpoint/2010/main" val="3787594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Kooth.com</a:t>
            </a:r>
            <a:endParaRPr lang="en-GB" dirty="0"/>
          </a:p>
        </p:txBody>
      </p:sp>
      <p:sp>
        <p:nvSpPr>
          <p:cNvPr id="3" name="Content Placeholder 2"/>
          <p:cNvSpPr>
            <a:spLocks noGrp="1"/>
          </p:cNvSpPr>
          <p:nvPr>
            <p:ph idx="1"/>
          </p:nvPr>
        </p:nvSpPr>
        <p:spPr>
          <a:xfrm>
            <a:off x="609600" y="1600201"/>
            <a:ext cx="6640286" cy="4525963"/>
          </a:xfrm>
        </p:spPr>
        <p:txBody>
          <a:bodyPr>
            <a:normAutofit fontScale="77500" lnSpcReduction="20000"/>
          </a:bodyPr>
          <a:lstStyle/>
          <a:p>
            <a:r>
              <a:rPr lang="en-GB" sz="3400" dirty="0">
                <a:latin typeface="+mj-lt"/>
              </a:rPr>
              <a:t>Kooth.com is an award winning and innovative online counselling and support service which is now available to all young people aged 11-18 years in North Yorkshire. </a:t>
            </a:r>
            <a:endParaRPr lang="en-GB" sz="3400" dirty="0" smtClean="0">
              <a:latin typeface="+mj-lt"/>
            </a:endParaRPr>
          </a:p>
          <a:p>
            <a:pPr marL="0" indent="0">
              <a:buNone/>
            </a:pPr>
            <a:endParaRPr lang="en-GB" sz="3400" dirty="0" smtClean="0">
              <a:latin typeface="+mj-lt"/>
            </a:endParaRPr>
          </a:p>
          <a:p>
            <a:r>
              <a:rPr lang="en-GB" sz="3400" dirty="0" err="1" smtClean="0">
                <a:latin typeface="+mj-lt"/>
              </a:rPr>
              <a:t>Kooth’s</a:t>
            </a:r>
            <a:r>
              <a:rPr lang="en-GB" sz="3400" dirty="0" smtClean="0">
                <a:latin typeface="+mj-lt"/>
              </a:rPr>
              <a:t> </a:t>
            </a:r>
            <a:r>
              <a:rPr lang="en-GB" sz="3400" dirty="0">
                <a:latin typeface="+mj-lt"/>
              </a:rPr>
              <a:t>fully trained and qualified counsellors and emotional wellbeing practitioners are available weekdays 12pm until 10pm and weekends 6pm until 10pm, 365 days per year, providing out-of-hours service for emotional support in an accessible way.   In 2018-19, Kooth.com was accessed by over 130,000 young people across England</a:t>
            </a:r>
            <a:r>
              <a:rPr lang="en-GB" sz="3400" dirty="0" smtClean="0">
                <a:latin typeface="+mj-lt"/>
              </a:rPr>
              <a:t>.</a:t>
            </a:r>
          </a:p>
        </p:txBody>
      </p:sp>
      <p:pic>
        <p:nvPicPr>
          <p:cNvPr id="4" name="Picture 3"/>
          <p:cNvPicPr>
            <a:picLocks noChangeAspect="1"/>
          </p:cNvPicPr>
          <p:nvPr/>
        </p:nvPicPr>
        <p:blipFill>
          <a:blip r:embed="rId3"/>
          <a:stretch>
            <a:fillRect/>
          </a:stretch>
        </p:blipFill>
        <p:spPr>
          <a:xfrm rot="548008">
            <a:off x="8325190" y="1934508"/>
            <a:ext cx="2714625" cy="3829050"/>
          </a:xfrm>
          <a:prstGeom prst="rect">
            <a:avLst/>
          </a:prstGeom>
        </p:spPr>
      </p:pic>
    </p:spTree>
    <p:extLst>
      <p:ext uri="{BB962C8B-B14F-4D97-AF65-F5344CB8AC3E}">
        <p14:creationId xmlns:p14="http://schemas.microsoft.com/office/powerpoint/2010/main" val="112565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Housekeeping</a:t>
            </a:r>
            <a:endParaRPr lang="en-GB" dirty="0"/>
          </a:p>
        </p:txBody>
      </p:sp>
      <p:graphicFrame>
        <p:nvGraphicFramePr>
          <p:cNvPr id="4" name="Content Placeholder 4"/>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9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EFE1F70D-F170-477A-9B0E-4826675F3262}"/>
                                            </p:graphicEl>
                                          </p:spTgt>
                                        </p:tgtEl>
                                      </p:cBhvr>
                                    </p:animEffect>
                                    <p:animScale>
                                      <p:cBhvr>
                                        <p:cTn id="7" dur="250" autoRev="1" fill="hold"/>
                                        <p:tgtEl>
                                          <p:spTgt spid="4">
                                            <p:graphicEl>
                                              <a:dgm id="{EFE1F70D-F170-477A-9B0E-4826675F3262}"/>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13E1FB9A-41CB-47E9-B9D0-BEF9DB8AF6D5}"/>
                                            </p:graphicEl>
                                          </p:spTgt>
                                        </p:tgtEl>
                                      </p:cBhvr>
                                    </p:animEffect>
                                    <p:animScale>
                                      <p:cBhvr>
                                        <p:cTn id="10" dur="250" autoRev="1" fill="hold"/>
                                        <p:tgtEl>
                                          <p:spTgt spid="4">
                                            <p:graphicEl>
                                              <a:dgm id="{13E1FB9A-41CB-47E9-B9D0-BEF9DB8AF6D5}"/>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
                                            <p:graphicEl>
                                              <a:dgm id="{342A39A2-66F2-4BF0-A4D7-E5119FD73BF4}"/>
                                            </p:graphicEl>
                                          </p:spTgt>
                                        </p:tgtEl>
                                      </p:cBhvr>
                                    </p:animEffect>
                                    <p:animScale>
                                      <p:cBhvr>
                                        <p:cTn id="13" dur="250" autoRev="1" fill="hold"/>
                                        <p:tgtEl>
                                          <p:spTgt spid="4">
                                            <p:graphicEl>
                                              <a:dgm id="{342A39A2-66F2-4BF0-A4D7-E5119FD73BF4}"/>
                                            </p:graphic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4">
                                            <p:graphicEl>
                                              <a:dgm id="{C539E181-BA0D-48A1-BFFD-49DD738C4281}"/>
                                            </p:graphicEl>
                                          </p:spTgt>
                                        </p:tgtEl>
                                      </p:cBhvr>
                                    </p:animEffect>
                                    <p:animScale>
                                      <p:cBhvr>
                                        <p:cTn id="18" dur="250" autoRev="1" fill="hold"/>
                                        <p:tgtEl>
                                          <p:spTgt spid="4">
                                            <p:graphicEl>
                                              <a:dgm id="{C539E181-BA0D-48A1-BFFD-49DD738C4281}"/>
                                            </p:graphicEl>
                                          </p:spTgt>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
                                            <p:graphicEl>
                                              <a:dgm id="{AA536521-AD8D-4360-A3D2-84F1DC8B24E7}"/>
                                            </p:graphicEl>
                                          </p:spTgt>
                                        </p:tgtEl>
                                      </p:cBhvr>
                                    </p:animEffect>
                                    <p:animScale>
                                      <p:cBhvr>
                                        <p:cTn id="21" dur="250" autoRev="1" fill="hold"/>
                                        <p:tgtEl>
                                          <p:spTgt spid="4">
                                            <p:graphicEl>
                                              <a:dgm id="{AA536521-AD8D-4360-A3D2-84F1DC8B24E7}"/>
                                            </p:graphic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4">
                                            <p:graphicEl>
                                              <a:dgm id="{961D7CB5-9F75-4C95-A2AE-AC304A9FE4E6}"/>
                                            </p:graphicEl>
                                          </p:spTgt>
                                        </p:tgtEl>
                                      </p:cBhvr>
                                    </p:animEffect>
                                    <p:animScale>
                                      <p:cBhvr>
                                        <p:cTn id="26" dur="250" autoRev="1" fill="hold"/>
                                        <p:tgtEl>
                                          <p:spTgt spid="4">
                                            <p:graphicEl>
                                              <a:dgm id="{961D7CB5-9F75-4C95-A2AE-AC304A9FE4E6}"/>
                                            </p:graphicEl>
                                          </p:spTgt>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4">
                                            <p:graphicEl>
                                              <a:dgm id="{7D55E26C-8DCC-4C87-A287-2E70FF90EECF}"/>
                                            </p:graphicEl>
                                          </p:spTgt>
                                        </p:tgtEl>
                                      </p:cBhvr>
                                    </p:animEffect>
                                    <p:animScale>
                                      <p:cBhvr>
                                        <p:cTn id="29" dur="250" autoRev="1" fill="hold"/>
                                        <p:tgtEl>
                                          <p:spTgt spid="4">
                                            <p:graphicEl>
                                              <a:dgm id="{7D55E26C-8DCC-4C87-A287-2E70FF90EECF}"/>
                                            </p:graphicEl>
                                          </p:spTgt>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4">
                                            <p:graphicEl>
                                              <a:dgm id="{2DAA8EA9-E2FD-4B50-8F13-70E3F13407DD}"/>
                                            </p:graphicEl>
                                          </p:spTgt>
                                        </p:tgtEl>
                                      </p:cBhvr>
                                    </p:animEffect>
                                    <p:animScale>
                                      <p:cBhvr>
                                        <p:cTn id="34" dur="250" autoRev="1" fill="hold"/>
                                        <p:tgtEl>
                                          <p:spTgt spid="4">
                                            <p:graphicEl>
                                              <a:dgm id="{2DAA8EA9-E2FD-4B50-8F13-70E3F13407DD}"/>
                                            </p:graphicEl>
                                          </p:spTgt>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4">
                                            <p:graphicEl>
                                              <a:dgm id="{8EF0F9E0-A12E-4523-BD35-89BA8CE9E936}"/>
                                            </p:graphicEl>
                                          </p:spTgt>
                                        </p:tgtEl>
                                      </p:cBhvr>
                                    </p:animEffect>
                                    <p:animScale>
                                      <p:cBhvr>
                                        <p:cTn id="37" dur="250" autoRev="1" fill="hold"/>
                                        <p:tgtEl>
                                          <p:spTgt spid="4">
                                            <p:graphicEl>
                                              <a:dgm id="{8EF0F9E0-A12E-4523-BD35-89BA8CE9E936}"/>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4">
                                            <p:graphicEl>
                                              <a:dgm id="{00CF7204-2C7E-4D39-A225-5A1F222B702F}"/>
                                            </p:graphicEl>
                                          </p:spTgt>
                                        </p:tgtEl>
                                      </p:cBhvr>
                                    </p:animEffect>
                                    <p:animScale>
                                      <p:cBhvr>
                                        <p:cTn id="42" dur="250" autoRev="1" fill="hold"/>
                                        <p:tgtEl>
                                          <p:spTgt spid="4">
                                            <p:graphicEl>
                                              <a:dgm id="{00CF7204-2C7E-4D39-A225-5A1F222B702F}"/>
                                            </p:graphicEl>
                                          </p:spTgt>
                                        </p:tgtEl>
                                      </p:cBhvr>
                                      <p:by x="105000" y="105000"/>
                                    </p:animScale>
                                  </p:childTnLst>
                                </p:cTn>
                              </p:par>
                              <p:par>
                                <p:cTn id="43" presetID="26" presetClass="emph" presetSubtype="0" fill="hold" grpId="0" nodeType="withEffect">
                                  <p:stCondLst>
                                    <p:cond delay="0"/>
                                  </p:stCondLst>
                                  <p:childTnLst>
                                    <p:animEffect transition="out" filter="fade">
                                      <p:cBhvr>
                                        <p:cTn id="44" dur="500" tmFilter="0, 0; .2, .5; .8, .5; 1, 0"/>
                                        <p:tgtEl>
                                          <p:spTgt spid="4">
                                            <p:graphicEl>
                                              <a:dgm id="{9FD768C3-8945-4BD2-AC8F-7E76E6DD5D57}"/>
                                            </p:graphicEl>
                                          </p:spTgt>
                                        </p:tgtEl>
                                      </p:cBhvr>
                                    </p:animEffect>
                                    <p:animScale>
                                      <p:cBhvr>
                                        <p:cTn id="45" dur="250" autoRev="1" fill="hold"/>
                                        <p:tgtEl>
                                          <p:spTgt spid="4">
                                            <p:graphicEl>
                                              <a:dgm id="{9FD768C3-8945-4BD2-AC8F-7E76E6DD5D57}"/>
                                            </p:graphicEl>
                                          </p:spTgt>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4">
                                            <p:graphicEl>
                                              <a:dgm id="{7328D97D-241B-450C-A20E-ECDD66A4BD21}"/>
                                            </p:graphicEl>
                                          </p:spTgt>
                                        </p:tgtEl>
                                      </p:cBhvr>
                                    </p:animEffect>
                                    <p:animScale>
                                      <p:cBhvr>
                                        <p:cTn id="50" dur="250" autoRev="1" fill="hold"/>
                                        <p:tgtEl>
                                          <p:spTgt spid="4">
                                            <p:graphicEl>
                                              <a:dgm id="{7328D97D-241B-450C-A20E-ECDD66A4BD21}"/>
                                            </p:graphicEl>
                                          </p:spTgt>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4">
                                            <p:graphicEl>
                                              <a:dgm id="{B4012ABD-81D1-414D-BB63-16A9347951CC}"/>
                                            </p:graphicEl>
                                          </p:spTgt>
                                        </p:tgtEl>
                                      </p:cBhvr>
                                    </p:animEffect>
                                    <p:animScale>
                                      <p:cBhvr>
                                        <p:cTn id="53" dur="250" autoRev="1" fill="hold"/>
                                        <p:tgtEl>
                                          <p:spTgt spid="4">
                                            <p:graphicEl>
                                              <a:dgm id="{B4012ABD-81D1-414D-BB63-16A9347951CC}"/>
                                            </p:graphicEl>
                                          </p:spTgt>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500" tmFilter="0, 0; .2, .5; .8, .5; 1, 0"/>
                                        <p:tgtEl>
                                          <p:spTgt spid="4">
                                            <p:graphicEl>
                                              <a:dgm id="{CF1C773F-720B-49F9-BF7B-4B4B78183997}"/>
                                            </p:graphicEl>
                                          </p:spTgt>
                                        </p:tgtEl>
                                      </p:cBhvr>
                                    </p:animEffect>
                                    <p:animScale>
                                      <p:cBhvr>
                                        <p:cTn id="58" dur="250" autoRev="1" fill="hold"/>
                                        <p:tgtEl>
                                          <p:spTgt spid="4">
                                            <p:graphicEl>
                                              <a:dgm id="{CF1C773F-720B-49F9-BF7B-4B4B78183997}"/>
                                            </p:graphicEl>
                                          </p:spTgt>
                                        </p:tgtEl>
                                      </p:cBhvr>
                                      <p:by x="105000" y="105000"/>
                                    </p:animScale>
                                  </p:childTnLst>
                                </p:cTn>
                              </p:par>
                              <p:par>
                                <p:cTn id="59" presetID="26" presetClass="emph" presetSubtype="0" fill="hold" grpId="0" nodeType="withEffect">
                                  <p:stCondLst>
                                    <p:cond delay="0"/>
                                  </p:stCondLst>
                                  <p:childTnLst>
                                    <p:animEffect transition="out" filter="fade">
                                      <p:cBhvr>
                                        <p:cTn id="60" dur="500" tmFilter="0, 0; .2, .5; .8, .5; 1, 0"/>
                                        <p:tgtEl>
                                          <p:spTgt spid="4">
                                            <p:graphicEl>
                                              <a:dgm id="{4879DA3B-EE05-4925-8ADC-D3349D7D43E7}"/>
                                            </p:graphicEl>
                                          </p:spTgt>
                                        </p:tgtEl>
                                      </p:cBhvr>
                                    </p:animEffect>
                                    <p:animScale>
                                      <p:cBhvr>
                                        <p:cTn id="61" dur="250" autoRev="1" fill="hold"/>
                                        <p:tgtEl>
                                          <p:spTgt spid="4">
                                            <p:graphicEl>
                                              <a:dgm id="{4879DA3B-EE05-4925-8ADC-D3349D7D43E7}"/>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If you are interested in arranging a date, would like more information before then or to book free awareness training or regarding joint working please contact </a:t>
            </a:r>
            <a:endParaRPr lang="en-GB" dirty="0" smtClean="0"/>
          </a:p>
          <a:p>
            <a:pPr marL="0" indent="0">
              <a:buNone/>
            </a:pPr>
            <a:r>
              <a:rPr lang="en-GB" dirty="0" smtClean="0"/>
              <a:t>Emma Handford, Integration </a:t>
            </a:r>
            <a:r>
              <a:rPr lang="en-GB" dirty="0"/>
              <a:t>and </a:t>
            </a:r>
            <a:r>
              <a:rPr lang="en-GB" dirty="0" smtClean="0"/>
              <a:t>Participation Worker</a:t>
            </a:r>
            <a:r>
              <a:rPr lang="en-GB" dirty="0"/>
              <a:t>, e</a:t>
            </a:r>
            <a:r>
              <a:rPr lang="en-GB" dirty="0" smtClean="0"/>
              <a:t>handford@xenzone.com </a:t>
            </a:r>
          </a:p>
          <a:p>
            <a:r>
              <a:rPr lang="en-GB" dirty="0"/>
              <a:t>F</a:t>
            </a:r>
            <a:r>
              <a:rPr lang="en-GB" dirty="0" smtClean="0"/>
              <a:t>or </a:t>
            </a:r>
            <a:r>
              <a:rPr lang="en-GB" dirty="0"/>
              <a:t>queries related to Craven </a:t>
            </a:r>
            <a:endParaRPr lang="en-GB" dirty="0" smtClean="0"/>
          </a:p>
          <a:p>
            <a:pPr marL="0" indent="0">
              <a:buNone/>
            </a:pPr>
            <a:r>
              <a:rPr lang="en-GB" dirty="0" smtClean="0"/>
              <a:t>erichards@xenzone.com  </a:t>
            </a:r>
            <a:endParaRPr lang="en-GB" dirty="0"/>
          </a:p>
          <a:p>
            <a:endParaRPr lang="en-GB" dirty="0"/>
          </a:p>
        </p:txBody>
      </p:sp>
    </p:spTree>
    <p:extLst>
      <p:ext uri="{BB962C8B-B14F-4D97-AF65-F5344CB8AC3E}">
        <p14:creationId xmlns:p14="http://schemas.microsoft.com/office/powerpoint/2010/main" val="2374059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Managing Allegations Against Those Who Work or Volunteer with Children Procedure</a:t>
            </a:r>
          </a:p>
        </p:txBody>
      </p:sp>
      <p:pic>
        <p:nvPicPr>
          <p:cNvPr id="4" name="Content Placeholder 3"/>
          <p:cNvPicPr>
            <a:picLocks noGrp="1" noChangeAspect="1"/>
          </p:cNvPicPr>
          <p:nvPr>
            <p:ph idx="1"/>
          </p:nvPr>
        </p:nvPicPr>
        <p:blipFill>
          <a:blip r:embed="rId2"/>
          <a:stretch>
            <a:fillRect/>
          </a:stretch>
        </p:blipFill>
        <p:spPr>
          <a:xfrm rot="249682">
            <a:off x="8060656" y="1774371"/>
            <a:ext cx="3168174" cy="4525963"/>
          </a:xfrm>
          <a:prstGeom prst="rect">
            <a:avLst/>
          </a:prstGeom>
        </p:spPr>
      </p:pic>
      <p:sp>
        <p:nvSpPr>
          <p:cNvPr id="5" name="Rectangle 4"/>
          <p:cNvSpPr/>
          <p:nvPr/>
        </p:nvSpPr>
        <p:spPr>
          <a:xfrm>
            <a:off x="609600" y="1665386"/>
            <a:ext cx="6858000" cy="4154984"/>
          </a:xfrm>
          <a:prstGeom prst="rect">
            <a:avLst/>
          </a:prstGeom>
        </p:spPr>
        <p:txBody>
          <a:bodyPr wrap="square">
            <a:spAutoFit/>
          </a:bodyPr>
          <a:lstStyle/>
          <a:p>
            <a:r>
              <a:rPr lang="en-GB" sz="2200" dirty="0"/>
              <a:t>In accordance with Working Together (2018), where an organisation has received an allegation that a volunteer or member of staff who works with children has:</a:t>
            </a:r>
          </a:p>
          <a:p>
            <a:pPr marL="285750" indent="-285750">
              <a:buFont typeface="Arial" panose="020B0604020202020204" pitchFamily="34" charset="0"/>
              <a:buChar char="•"/>
            </a:pPr>
            <a:r>
              <a:rPr lang="en-GB" sz="2200" dirty="0" smtClean="0"/>
              <a:t>behaved </a:t>
            </a:r>
            <a:r>
              <a:rPr lang="en-GB" sz="2200" dirty="0"/>
              <a:t>in a way that has harmed a child, or may have harmed a child;</a:t>
            </a:r>
          </a:p>
          <a:p>
            <a:pPr marL="285750" indent="-285750">
              <a:buFont typeface="Arial" panose="020B0604020202020204" pitchFamily="34" charset="0"/>
              <a:buChar char="•"/>
            </a:pPr>
            <a:r>
              <a:rPr lang="en-GB" sz="2200" dirty="0" smtClean="0"/>
              <a:t>possibly </a:t>
            </a:r>
            <a:r>
              <a:rPr lang="en-GB" sz="2200" dirty="0"/>
              <a:t>committed a criminal offence against or related to a child; or</a:t>
            </a:r>
          </a:p>
          <a:p>
            <a:pPr marL="285750" indent="-285750">
              <a:buFont typeface="Arial" panose="020B0604020202020204" pitchFamily="34" charset="0"/>
              <a:buChar char="•"/>
            </a:pPr>
            <a:r>
              <a:rPr lang="en-GB" sz="2200" dirty="0" smtClean="0"/>
              <a:t>behaved </a:t>
            </a:r>
            <a:r>
              <a:rPr lang="en-GB" sz="2200" dirty="0"/>
              <a:t>towards a child or children in a way that indicates they may pose a risk of harm to children</a:t>
            </a:r>
          </a:p>
          <a:p>
            <a:endParaRPr lang="en-GB" sz="2200" dirty="0"/>
          </a:p>
          <a:p>
            <a:r>
              <a:rPr lang="en-GB" sz="2200" dirty="0"/>
              <a:t>You should contact the Duty Local Authority Designated Officer (LADO) on 01609 532477.</a:t>
            </a:r>
          </a:p>
        </p:txBody>
      </p:sp>
      <p:sp>
        <p:nvSpPr>
          <p:cNvPr id="6" name="Rectangle 5"/>
          <p:cNvSpPr/>
          <p:nvPr/>
        </p:nvSpPr>
        <p:spPr>
          <a:xfrm>
            <a:off x="2329542" y="6137887"/>
            <a:ext cx="6096000" cy="307777"/>
          </a:xfrm>
          <a:prstGeom prst="rect">
            <a:avLst/>
          </a:prstGeom>
        </p:spPr>
        <p:txBody>
          <a:bodyPr>
            <a:spAutoFit/>
          </a:bodyPr>
          <a:lstStyle/>
          <a:p>
            <a:r>
              <a:rPr lang="en-GB" sz="1400" dirty="0">
                <a:hlinkClick r:id="rId3"/>
              </a:rPr>
              <a:t>https://www.safeguardingchildren.co.uk/professionals/practice-guidance</a:t>
            </a:r>
            <a:r>
              <a:rPr lang="en-GB" sz="1400" dirty="0" smtClean="0">
                <a:hlinkClick r:id="rId3"/>
              </a:rPr>
              <a:t>/</a:t>
            </a:r>
            <a:r>
              <a:rPr lang="en-GB" sz="1400" dirty="0" smtClean="0"/>
              <a:t> </a:t>
            </a:r>
            <a:endParaRPr lang="en-GB" sz="1400" dirty="0"/>
          </a:p>
        </p:txBody>
      </p:sp>
    </p:spTree>
    <p:extLst>
      <p:ext uri="{BB962C8B-B14F-4D97-AF65-F5344CB8AC3E}">
        <p14:creationId xmlns:p14="http://schemas.microsoft.com/office/powerpoint/2010/main" val="88248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What do you think NYSCP’s Priorities should be?</a:t>
            </a:r>
            <a:endParaRPr lang="en-GB" dirty="0"/>
          </a:p>
        </p:txBody>
      </p:sp>
      <p:sp>
        <p:nvSpPr>
          <p:cNvPr id="4" name="Text Placeholder 3"/>
          <p:cNvSpPr>
            <a:spLocks noGrp="1"/>
          </p:cNvSpPr>
          <p:nvPr>
            <p:ph type="body" idx="1"/>
          </p:nvPr>
        </p:nvSpPr>
        <p:spPr>
          <a:xfrm>
            <a:off x="963084" y="2906713"/>
            <a:ext cx="10363200" cy="2360231"/>
          </a:xfrm>
        </p:spPr>
        <p:txBody>
          <a:bodyPr>
            <a:noAutofit/>
          </a:bodyPr>
          <a:lstStyle/>
          <a:p>
            <a:pPr algn="ctr"/>
            <a:r>
              <a:rPr lang="en-GB" sz="13800" dirty="0" smtClean="0"/>
              <a:t>?</a:t>
            </a:r>
            <a:endParaRPr lang="en-GB" sz="13800" dirty="0"/>
          </a:p>
        </p:txBody>
      </p:sp>
    </p:spTree>
    <p:extLst>
      <p:ext uri="{BB962C8B-B14F-4D97-AF65-F5344CB8AC3E}">
        <p14:creationId xmlns:p14="http://schemas.microsoft.com/office/powerpoint/2010/main" val="95962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Domestic Abuse Update</a:t>
            </a:r>
            <a:endParaRPr lang="en-GB" b="1" dirty="0"/>
          </a:p>
        </p:txBody>
      </p:sp>
      <p:sp>
        <p:nvSpPr>
          <p:cNvPr id="4" name="Title 3"/>
          <p:cNvSpPr txBox="1">
            <a:spLocks/>
          </p:cNvSpPr>
          <p:nvPr/>
        </p:nvSpPr>
        <p:spPr>
          <a:xfrm>
            <a:off x="652530" y="3723753"/>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dirty="0" smtClean="0">
                <a:solidFill>
                  <a:schemeClr val="tx1"/>
                </a:solidFill>
              </a:rPr>
              <a:t>Odette Robson</a:t>
            </a:r>
          </a:p>
          <a:p>
            <a:r>
              <a:rPr lang="en-GB" dirty="0" smtClean="0">
                <a:solidFill>
                  <a:schemeClr val="tx1"/>
                </a:solidFill>
              </a:rPr>
              <a:t>Head of Safer Communities, NYCC</a:t>
            </a:r>
            <a:endParaRPr lang="en-GB" dirty="0">
              <a:solidFill>
                <a:schemeClr val="tx1"/>
              </a:solidFill>
            </a:endParaRPr>
          </a:p>
        </p:txBody>
      </p:sp>
    </p:spTree>
    <p:extLst>
      <p:ext uri="{BB962C8B-B14F-4D97-AF65-F5344CB8AC3E}">
        <p14:creationId xmlns:p14="http://schemas.microsoft.com/office/powerpoint/2010/main" val="40629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Domestic Abuse Update</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Domestic Homicide Reviews</a:t>
            </a:r>
          </a:p>
          <a:p>
            <a:r>
              <a:rPr lang="en-GB" sz="4400" dirty="0"/>
              <a:t>‘Julie’</a:t>
            </a:r>
          </a:p>
          <a:p>
            <a:r>
              <a:rPr lang="en-GB" sz="4400" dirty="0"/>
              <a:t>Domestic abuse arrangements in North Yorkshire and York</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634" y="5870976"/>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6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Current DA definition</a:t>
            </a:r>
            <a:br>
              <a:rPr lang="en-GB" dirty="0" smtClean="0"/>
            </a:br>
            <a:endParaRPr lang="en-GB" dirty="0"/>
          </a:p>
        </p:txBody>
      </p:sp>
      <p:sp>
        <p:nvSpPr>
          <p:cNvPr id="6" name="Content Placeholder 5"/>
          <p:cNvSpPr>
            <a:spLocks noGrp="1"/>
          </p:cNvSpPr>
          <p:nvPr>
            <p:ph idx="1"/>
          </p:nvPr>
        </p:nvSpPr>
        <p:spPr/>
        <p:txBody>
          <a:bodyPr>
            <a:normAutofit lnSpcReduction="10000"/>
          </a:bodyPr>
          <a:lstStyle/>
          <a:p>
            <a:r>
              <a:rPr lang="en-GB" sz="4400" dirty="0"/>
              <a:t>Any incident or pattern of incidents of controlling, coercive or threatening behaviour, violence or abuse between those involved 16 or over, who are or have been intimate partners or family members regardless of gender or sexuality</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896027"/>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9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Domestic Homicide Reviews</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Death of a person aged 16 or over</a:t>
            </a:r>
          </a:p>
          <a:p>
            <a:r>
              <a:rPr lang="en-GB" sz="4400" dirty="0"/>
              <a:t>Resulted from violence, abuse or neglect by</a:t>
            </a:r>
          </a:p>
          <a:p>
            <a:r>
              <a:rPr lang="en-GB" sz="4400" dirty="0"/>
              <a:t>A person whom he/ she was related or had been in an intimate personal relationship; or</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159" y="5870976"/>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4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Domestic Homicide Reviews</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A member of the same household</a:t>
            </a:r>
          </a:p>
          <a:p>
            <a:r>
              <a:rPr lang="en-GB" sz="4400" dirty="0"/>
              <a:t>Held with a view to identifying the lessons from the death</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7212"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6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Domestic Homicide Reviews</a:t>
            </a:r>
            <a:br>
              <a:rPr lang="en-GB" dirty="0" smtClean="0"/>
            </a:br>
            <a:endParaRPr lang="en-GB" dirty="0"/>
          </a:p>
        </p:txBody>
      </p:sp>
      <p:sp>
        <p:nvSpPr>
          <p:cNvPr id="6" name="Content Placeholder 5"/>
          <p:cNvSpPr>
            <a:spLocks noGrp="1"/>
          </p:cNvSpPr>
          <p:nvPr>
            <p:ph idx="1"/>
          </p:nvPr>
        </p:nvSpPr>
        <p:spPr/>
        <p:txBody>
          <a:bodyPr>
            <a:normAutofit fontScale="92500"/>
          </a:bodyPr>
          <a:lstStyle/>
          <a:p>
            <a:r>
              <a:rPr lang="en-GB" sz="4400" dirty="0"/>
              <a:t>“ where a victim took their own life (suicide) and circumstances give rise to concern, for example it emerges that there was coercive, controlling behaviour in the relationship, a review should be undertaken, even if a suspect is not charged with an offence or they are tried and acquitted”</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38"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8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Picture</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2018- 173 people were killed in domestic violence related homicides</a:t>
            </a:r>
          </a:p>
          <a:p>
            <a:r>
              <a:rPr lang="en-GB" sz="4400" dirty="0"/>
              <a:t>75% of victims of domestic killings by a partner, ex-partner or family member were women</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7316"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7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Get Social</a:t>
            </a:r>
          </a:p>
        </p:txBody>
      </p:sp>
      <p:pic>
        <p:nvPicPr>
          <p:cNvPr id="4" name="Content Placeholder 3"/>
          <p:cNvPicPr>
            <a:picLocks noGrp="1" noChangeAspect="1"/>
          </p:cNvPicPr>
          <p:nvPr>
            <p:ph idx="1"/>
          </p:nvPr>
        </p:nvPicPr>
        <p:blipFill rotWithShape="1">
          <a:blip r:embed="rId2"/>
          <a:srcRect l="16924" r="15610"/>
          <a:stretch/>
        </p:blipFill>
        <p:spPr>
          <a:xfrm>
            <a:off x="214929" y="1581150"/>
            <a:ext cx="4980341" cy="4525963"/>
          </a:xfrm>
          <a:prstGeom prst="rect">
            <a:avLst/>
          </a:prstGeom>
        </p:spPr>
      </p:pic>
      <p:sp>
        <p:nvSpPr>
          <p:cNvPr id="5" name="Content Placeholder 2"/>
          <p:cNvSpPr txBox="1">
            <a:spLocks/>
          </p:cNvSpPr>
          <p:nvPr/>
        </p:nvSpPr>
        <p:spPr>
          <a:xfrm>
            <a:off x="4193682" y="1830660"/>
            <a:ext cx="773161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GB" dirty="0" smtClean="0"/>
          </a:p>
          <a:p>
            <a:pPr marL="0" indent="0" algn="ctr">
              <a:buFont typeface="Wingdings" panose="05000000000000000000" pitchFamily="2" charset="2"/>
              <a:buNone/>
            </a:pPr>
            <a:r>
              <a:rPr lang="en-GB" sz="6600" dirty="0" smtClean="0"/>
              <a:t>@NYSCP1</a:t>
            </a:r>
          </a:p>
          <a:p>
            <a:pPr marL="0" indent="0" algn="ctr">
              <a:buFont typeface="Wingdings" panose="05000000000000000000" pitchFamily="2" charset="2"/>
              <a:buNone/>
            </a:pPr>
            <a:r>
              <a:rPr lang="en-GB" sz="6600" dirty="0" smtClean="0"/>
              <a:t>#nyscp </a:t>
            </a:r>
            <a:endParaRPr lang="en-GB" sz="6600" dirty="0"/>
          </a:p>
        </p:txBody>
      </p:sp>
    </p:spTree>
    <p:extLst>
      <p:ext uri="{BB962C8B-B14F-4D97-AF65-F5344CB8AC3E}">
        <p14:creationId xmlns:p14="http://schemas.microsoft.com/office/powerpoint/2010/main" val="1468299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Picture</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“invisible victims of knife crime”</a:t>
            </a:r>
          </a:p>
          <a:p>
            <a:r>
              <a:rPr lang="en-GB" sz="4400" dirty="0"/>
              <a:t>“that’s part of the issue about violence against women, it </a:t>
            </a:r>
            <a:r>
              <a:rPr lang="en-GB" sz="4400"/>
              <a:t>mostly remains </a:t>
            </a:r>
            <a:r>
              <a:rPr lang="en-GB" sz="4400" dirty="0"/>
              <a:t>invisible”</a:t>
            </a:r>
          </a:p>
          <a:p>
            <a:r>
              <a:rPr lang="en-GB" sz="4400" dirty="0"/>
              <a:t>Professor Sandra </a:t>
            </a:r>
            <a:r>
              <a:rPr lang="en-GB" sz="4400" dirty="0" err="1"/>
              <a:t>Walklate</a:t>
            </a:r>
            <a:r>
              <a:rPr lang="en-GB" sz="4400" dirty="0"/>
              <a:t>, Liverpool University</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7212" y="5883502"/>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2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Findings</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Among both men and women the highest proportion of domestic homicides was among those aged 30-50 (40%)</a:t>
            </a:r>
          </a:p>
          <a:p>
            <a:r>
              <a:rPr lang="en-GB" sz="4400" dirty="0"/>
              <a:t>Most common method of killing was by a knife or a sharp instrument</a:t>
            </a:r>
          </a:p>
          <a:p>
            <a:endParaRPr lang="en-GB" sz="4400" dirty="0"/>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38"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52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Analysis Group (40)</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33 intimate partner homicides, 15 included dependent children</a:t>
            </a:r>
          </a:p>
          <a:p>
            <a:r>
              <a:rPr lang="en-GB" sz="4400" dirty="0"/>
              <a:t>Mental health issues present in 25 of the 33</a:t>
            </a:r>
          </a:p>
          <a:p>
            <a:r>
              <a:rPr lang="en-GB" sz="4400" dirty="0"/>
              <a:t>In 24 of the 33, the perpetrator had a history of violence</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870975"/>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Analysis Group (40)</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7 ‘familial’ homicides</a:t>
            </a:r>
          </a:p>
          <a:p>
            <a:r>
              <a:rPr lang="en-GB" sz="4400" dirty="0"/>
              <a:t>6 of these cases involved the son killing a parent</a:t>
            </a:r>
          </a:p>
          <a:p>
            <a:r>
              <a:rPr lang="en-GB" sz="4400" dirty="0"/>
              <a:t>In 6 of the 7 substance use by the perpetrator was noted</a:t>
            </a:r>
          </a:p>
          <a:p>
            <a:r>
              <a:rPr lang="en-GB" sz="4400" dirty="0"/>
              <a:t>In all 7 mental health issues were a factor</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5172" y="6025018"/>
            <a:ext cx="2125249" cy="58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Themes- Intimate Partner (33)</a:t>
            </a:r>
            <a:br>
              <a:rPr lang="en-GB" dirty="0" smtClean="0"/>
            </a:br>
            <a:endParaRPr lang="en-GB" dirty="0"/>
          </a:p>
        </p:txBody>
      </p:sp>
      <p:sp>
        <p:nvSpPr>
          <p:cNvPr id="6" name="Content Placeholder 5"/>
          <p:cNvSpPr>
            <a:spLocks noGrp="1"/>
          </p:cNvSpPr>
          <p:nvPr>
            <p:ph idx="1"/>
          </p:nvPr>
        </p:nvSpPr>
        <p:spPr/>
        <p:txBody>
          <a:bodyPr>
            <a:normAutofit fontScale="92500" lnSpcReduction="20000"/>
          </a:bodyPr>
          <a:lstStyle/>
          <a:p>
            <a:r>
              <a:rPr lang="en-GB" sz="4400" dirty="0"/>
              <a:t>Record keeping 22 (66%)</a:t>
            </a:r>
          </a:p>
          <a:p>
            <a:r>
              <a:rPr lang="en-GB" sz="4400" dirty="0"/>
              <a:t>Risk assessment 27 (82%)</a:t>
            </a:r>
          </a:p>
          <a:p>
            <a:r>
              <a:rPr lang="en-GB" sz="4400" dirty="0"/>
              <a:t>Communication and information sharing 25 (76%)</a:t>
            </a:r>
          </a:p>
          <a:p>
            <a:r>
              <a:rPr lang="en-GB" sz="4400" dirty="0"/>
              <a:t>Known possible signs of DA 24(73%)</a:t>
            </a:r>
          </a:p>
          <a:p>
            <a:r>
              <a:rPr lang="en-GB" sz="4400" dirty="0"/>
              <a:t>‘Training’ highest proportion of recommendations</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160"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7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Julie</a:t>
            </a:r>
            <a:br>
              <a:rPr lang="en-GB" dirty="0" smtClean="0"/>
            </a:br>
            <a:endParaRPr lang="en-GB" dirty="0"/>
          </a:p>
        </p:txBody>
      </p:sp>
      <p:sp>
        <p:nvSpPr>
          <p:cNvPr id="6" name="Content Placeholder 5"/>
          <p:cNvSpPr>
            <a:spLocks noGrp="1"/>
          </p:cNvSpPr>
          <p:nvPr>
            <p:ph idx="1"/>
          </p:nvPr>
        </p:nvSpPr>
        <p:spPr/>
        <p:txBody>
          <a:bodyPr>
            <a:normAutofit/>
          </a:bodyPr>
          <a:lstStyle/>
          <a:p>
            <a:pPr marL="0" indent="0">
              <a:buNone/>
            </a:pPr>
            <a:r>
              <a:rPr lang="en-GB" sz="4400" dirty="0">
                <a:hlinkClick r:id="rId3"/>
              </a:rPr>
              <a:t>www.nypartnerships.org.uk/dhr</a:t>
            </a:r>
            <a:endParaRPr lang="en-GB" sz="4400" dirty="0"/>
          </a:p>
          <a:p>
            <a:pPr marL="0" indent="0">
              <a:buNone/>
            </a:pPr>
            <a:r>
              <a:rPr lang="en-GB" sz="4400" dirty="0"/>
              <a:t>“Confident, outgoing and independent”</a:t>
            </a:r>
          </a:p>
          <a:p>
            <a:pPr marL="0" indent="0">
              <a:buNone/>
            </a:pPr>
            <a:r>
              <a:rPr lang="en-GB" sz="4400" dirty="0"/>
              <a:t>“Julie loved the outdoors and being active and enjoyed holidays”</a:t>
            </a:r>
          </a:p>
          <a:p>
            <a:endParaRPr lang="en-GB" sz="4400" dirty="0"/>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4686" y="5883502"/>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4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Family involvement</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hlinkClick r:id="rId3"/>
              </a:rPr>
              <a:t>https://vimeo.com/167567940</a:t>
            </a:r>
            <a:endParaRPr lang="en-GB" sz="4400" dirty="0"/>
          </a:p>
          <a:p>
            <a:endParaRPr lang="en-GB" sz="4400" dirty="0"/>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4790"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5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Julie</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Marcus “has taken every bit of happiness out of this family. She was the force within the family that held the family together”</a:t>
            </a:r>
          </a:p>
          <a:p>
            <a:r>
              <a:rPr lang="en-GB" sz="4400" dirty="0"/>
              <a:t>“She pulled me up if I was going down. She never let me sink.”</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870976"/>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Julie</a:t>
            </a:r>
            <a:br>
              <a:rPr lang="en-GB" dirty="0" smtClean="0"/>
            </a:br>
            <a:endParaRPr lang="en-GB" dirty="0"/>
          </a:p>
        </p:txBody>
      </p:sp>
      <p:sp>
        <p:nvSpPr>
          <p:cNvPr id="6" name="Content Placeholder 5"/>
          <p:cNvSpPr>
            <a:spLocks noGrp="1"/>
          </p:cNvSpPr>
          <p:nvPr>
            <p:ph idx="1"/>
          </p:nvPr>
        </p:nvSpPr>
        <p:spPr/>
        <p:txBody>
          <a:bodyPr>
            <a:normAutofit lnSpcReduction="10000"/>
          </a:bodyPr>
          <a:lstStyle/>
          <a:p>
            <a:r>
              <a:rPr lang="en-GB" sz="4400" dirty="0"/>
              <a:t>21</a:t>
            </a:r>
            <a:r>
              <a:rPr lang="en-GB" sz="4400" baseline="30000" dirty="0"/>
              <a:t>st</a:t>
            </a:r>
            <a:r>
              <a:rPr lang="en-GB" sz="4400" dirty="0"/>
              <a:t> August 2013</a:t>
            </a:r>
          </a:p>
          <a:p>
            <a:r>
              <a:rPr lang="en-GB" sz="4400" dirty="0"/>
              <a:t>Julie reported DA to the Police</a:t>
            </a:r>
          </a:p>
          <a:p>
            <a:r>
              <a:rPr lang="en-GB" sz="4400" dirty="0"/>
              <a:t>Had occurred 4 days earlier while on holiday in Greece</a:t>
            </a:r>
          </a:p>
          <a:p>
            <a:r>
              <a:rPr lang="en-GB" sz="4400" dirty="0"/>
              <a:t>Serious incident</a:t>
            </a:r>
          </a:p>
          <a:p>
            <a:r>
              <a:rPr lang="en-GB" sz="4400" dirty="0"/>
              <a:t>Contact with Marcus’ sons</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883502"/>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13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Julie</a:t>
            </a:r>
            <a:br>
              <a:rPr lang="en-GB" dirty="0" smtClean="0"/>
            </a:br>
            <a:endParaRPr lang="en-GB" dirty="0"/>
          </a:p>
        </p:txBody>
      </p:sp>
      <p:sp>
        <p:nvSpPr>
          <p:cNvPr id="6" name="Content Placeholder 5"/>
          <p:cNvSpPr>
            <a:spLocks noGrp="1"/>
          </p:cNvSpPr>
          <p:nvPr>
            <p:ph idx="1"/>
          </p:nvPr>
        </p:nvSpPr>
        <p:spPr/>
        <p:txBody>
          <a:bodyPr>
            <a:normAutofit fontScale="92500"/>
          </a:bodyPr>
          <a:lstStyle/>
          <a:p>
            <a:r>
              <a:rPr lang="en-GB" sz="4400" dirty="0"/>
              <a:t>28</a:t>
            </a:r>
            <a:r>
              <a:rPr lang="en-GB" sz="4400" baseline="30000" dirty="0"/>
              <a:t>th</a:t>
            </a:r>
            <a:r>
              <a:rPr lang="en-GB" sz="4400" dirty="0"/>
              <a:t> June 2014</a:t>
            </a:r>
          </a:p>
          <a:p>
            <a:r>
              <a:rPr lang="en-GB" sz="4400" dirty="0"/>
              <a:t>Julie telephoned ‘999’ to report she had been strangled</a:t>
            </a:r>
          </a:p>
          <a:p>
            <a:r>
              <a:rPr lang="en-GB" sz="4400" dirty="0"/>
              <a:t>Secure hospital</a:t>
            </a:r>
          </a:p>
          <a:p>
            <a:r>
              <a:rPr lang="en-GB" sz="4400" dirty="0"/>
              <a:t>October 2014, pleaded guilty at York Crown Court and was detained on a Hospital Order</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6021288"/>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37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day…</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3480218"/>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7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995954F1-B829-4993-9FAD-176D0F75DEE1}"/>
                                            </p:graphicEl>
                                          </p:spTgt>
                                        </p:tgtEl>
                                      </p:cBhvr>
                                    </p:animEffect>
                                    <p:animScale>
                                      <p:cBhvr>
                                        <p:cTn id="7" dur="250" autoRev="1" fill="hold"/>
                                        <p:tgtEl>
                                          <p:spTgt spid="4">
                                            <p:graphicEl>
                                              <a:dgm id="{995954F1-B829-4993-9FAD-176D0F75DEE1}"/>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graphicEl>
                                              <a:dgm id="{C08CC416-20FE-43A3-8BBA-430D69E25EC8}"/>
                                            </p:graphicEl>
                                          </p:spTgt>
                                        </p:tgtEl>
                                      </p:cBhvr>
                                    </p:animEffect>
                                    <p:animScale>
                                      <p:cBhvr>
                                        <p:cTn id="12" dur="250" autoRev="1" fill="hold"/>
                                        <p:tgtEl>
                                          <p:spTgt spid="4">
                                            <p:graphicEl>
                                              <a:dgm id="{C08CC416-20FE-43A3-8BBA-430D69E25EC8}"/>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graphicEl>
                                              <a:dgm id="{F37437C8-D88F-4C36-A2EE-EECAF3494797}"/>
                                            </p:graphicEl>
                                          </p:spTgt>
                                        </p:tgtEl>
                                      </p:cBhvr>
                                    </p:animEffect>
                                    <p:animScale>
                                      <p:cBhvr>
                                        <p:cTn id="17" dur="250" autoRev="1" fill="hold"/>
                                        <p:tgtEl>
                                          <p:spTgt spid="4">
                                            <p:graphicEl>
                                              <a:dgm id="{F37437C8-D88F-4C36-A2EE-EECAF3494797}"/>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Julie</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March 2015 discharged to the care of community health services</a:t>
            </a:r>
          </a:p>
          <a:p>
            <a:r>
              <a:rPr lang="en-GB" sz="4400" dirty="0"/>
              <a:t>4 separate MARAC meetings</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6021288"/>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4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Julie</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5</a:t>
            </a:r>
            <a:r>
              <a:rPr lang="en-GB" sz="4400" baseline="30000" dirty="0"/>
              <a:t>th</a:t>
            </a:r>
            <a:r>
              <a:rPr lang="en-GB" sz="4400" dirty="0"/>
              <a:t> March 2018</a:t>
            </a:r>
          </a:p>
          <a:p>
            <a:r>
              <a:rPr lang="en-GB" sz="4400" dirty="0"/>
              <a:t>Marcus made a ‘999’ call to police stating he had killed his ex-partner</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686"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2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Issues</a:t>
            </a:r>
            <a:br>
              <a:rPr lang="en-GB" dirty="0" smtClean="0"/>
            </a:br>
            <a:endParaRPr lang="en-GB" dirty="0"/>
          </a:p>
        </p:txBody>
      </p:sp>
      <p:sp>
        <p:nvSpPr>
          <p:cNvPr id="6" name="Content Placeholder 5"/>
          <p:cNvSpPr>
            <a:spLocks noGrp="1"/>
          </p:cNvSpPr>
          <p:nvPr>
            <p:ph idx="1"/>
          </p:nvPr>
        </p:nvSpPr>
        <p:spPr/>
        <p:txBody>
          <a:bodyPr>
            <a:normAutofit lnSpcReduction="10000"/>
          </a:bodyPr>
          <a:lstStyle/>
          <a:p>
            <a:r>
              <a:rPr lang="en-GB" sz="4400" dirty="0"/>
              <a:t>Good practice</a:t>
            </a:r>
          </a:p>
          <a:p>
            <a:r>
              <a:rPr lang="en-GB" sz="4400" dirty="0">
                <a:solidFill>
                  <a:srgbClr val="FF0000"/>
                </a:solidFill>
              </a:rPr>
              <a:t>Communication/ record keeping/ information sharing</a:t>
            </a:r>
          </a:p>
          <a:p>
            <a:r>
              <a:rPr lang="en-GB" sz="4400" dirty="0">
                <a:solidFill>
                  <a:srgbClr val="FF0000"/>
                </a:solidFill>
              </a:rPr>
              <a:t>Risk assessment</a:t>
            </a:r>
          </a:p>
          <a:p>
            <a:r>
              <a:rPr lang="en-GB" sz="4400" dirty="0"/>
              <a:t>Being aware of the ‘child’</a:t>
            </a:r>
          </a:p>
          <a:p>
            <a:r>
              <a:rPr lang="en-GB" sz="4400" dirty="0"/>
              <a:t>On/ off nature</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5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6" name="Content Placeholder 5"/>
          <p:cNvSpPr>
            <a:spLocks noGrp="1"/>
          </p:cNvSpPr>
          <p:nvPr>
            <p:ph idx="1"/>
          </p:nvPr>
        </p:nvSpPr>
        <p:spPr>
          <a:xfrm>
            <a:off x="2244246" y="1331640"/>
            <a:ext cx="8229600" cy="5544616"/>
          </a:xfrm>
        </p:spPr>
        <p:txBody>
          <a:bodyPr>
            <a:normAutofit/>
          </a:bodyPr>
          <a:lstStyle/>
          <a:p>
            <a:pPr marL="0" indent="0">
              <a:buNone/>
            </a:pPr>
            <a:r>
              <a:rPr lang="en-GB" sz="4000" i="1" dirty="0"/>
              <a:t>We cannot say with any certainty that the homicide could have been prevented…missed opportunities should be balanced against some of the positive actions taken by agencies to protect Julie. These actions included advice to leave such a violent partner.</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5870976"/>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9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6" name="Content Placeholder 5"/>
          <p:cNvSpPr>
            <a:spLocks noGrp="1"/>
          </p:cNvSpPr>
          <p:nvPr>
            <p:ph idx="1"/>
          </p:nvPr>
        </p:nvSpPr>
        <p:spPr>
          <a:xfrm>
            <a:off x="2131513" y="1478754"/>
            <a:ext cx="8229600" cy="5544616"/>
          </a:xfrm>
        </p:spPr>
        <p:txBody>
          <a:bodyPr>
            <a:normAutofit/>
          </a:bodyPr>
          <a:lstStyle/>
          <a:p>
            <a:pPr marL="0" indent="0">
              <a:buNone/>
            </a:pPr>
            <a:r>
              <a:rPr lang="en-GB" sz="4400" i="1" dirty="0"/>
              <a:t>Her family also pleaded with her to end the relationship..</a:t>
            </a:r>
          </a:p>
          <a:p>
            <a:pPr marL="0" indent="0">
              <a:buNone/>
            </a:pPr>
            <a:r>
              <a:rPr lang="en-GB" sz="4400" i="1" dirty="0"/>
              <a:t>Julie did not feel able to make a complete break from this destructive relationship.</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634" y="582087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Actions</a:t>
            </a:r>
            <a:br>
              <a:rPr lang="en-GB" dirty="0" smtClean="0"/>
            </a:br>
            <a:endParaRPr lang="en-GB" dirty="0"/>
          </a:p>
        </p:txBody>
      </p:sp>
      <p:sp>
        <p:nvSpPr>
          <p:cNvPr id="6" name="Content Placeholder 5"/>
          <p:cNvSpPr>
            <a:spLocks noGrp="1"/>
          </p:cNvSpPr>
          <p:nvPr>
            <p:ph idx="1"/>
          </p:nvPr>
        </p:nvSpPr>
        <p:spPr/>
        <p:txBody>
          <a:bodyPr>
            <a:normAutofit fontScale="85000" lnSpcReduction="10000"/>
          </a:bodyPr>
          <a:lstStyle/>
          <a:p>
            <a:r>
              <a:rPr lang="en-GB" sz="4400" b="1" dirty="0"/>
              <a:t>Training</a:t>
            </a:r>
          </a:p>
          <a:p>
            <a:r>
              <a:rPr lang="en-GB" sz="4400" dirty="0"/>
              <a:t>DA- push/ pull factors and pressure on victims</a:t>
            </a:r>
          </a:p>
          <a:p>
            <a:r>
              <a:rPr lang="en-GB" sz="4400" dirty="0"/>
              <a:t>Risk assessment</a:t>
            </a:r>
          </a:p>
          <a:p>
            <a:r>
              <a:rPr lang="en-GB" sz="4400" dirty="0"/>
              <a:t>Child focus “putting the child at the centre of their thinking irrespective of the reason they are involved”</a:t>
            </a:r>
          </a:p>
          <a:p>
            <a:r>
              <a:rPr lang="en-GB" sz="4400" dirty="0"/>
              <a:t>Stalking and harassment</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790" y="5780201"/>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2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Actions</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b="1" dirty="0"/>
              <a:t>Processes</a:t>
            </a:r>
          </a:p>
          <a:p>
            <a:r>
              <a:rPr lang="en-GB" sz="4400" dirty="0"/>
              <a:t>Closure of incidents</a:t>
            </a:r>
          </a:p>
          <a:p>
            <a:r>
              <a:rPr lang="en-GB" sz="4400" dirty="0"/>
              <a:t>Flagging</a:t>
            </a:r>
          </a:p>
          <a:p>
            <a:r>
              <a:rPr lang="en-GB" sz="4400" b="1" dirty="0"/>
              <a:t>Record keeping- </a:t>
            </a:r>
            <a:r>
              <a:rPr lang="en-GB" sz="4400" dirty="0"/>
              <a:t>cross reference</a:t>
            </a:r>
          </a:p>
          <a:p>
            <a:r>
              <a:rPr lang="en-GB" sz="4400" b="1" dirty="0"/>
              <a:t>Review of MARAC arrangements</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6021288"/>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43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 arrangements</a:t>
            </a:r>
            <a:br>
              <a:rPr lang="en-GB" dirty="0" smtClean="0"/>
            </a:br>
            <a:endParaRPr lang="en-GB" dirty="0"/>
          </a:p>
        </p:txBody>
      </p:sp>
      <p:sp>
        <p:nvSpPr>
          <p:cNvPr id="6" name="Content Placeholder 5"/>
          <p:cNvSpPr>
            <a:spLocks noGrp="1"/>
          </p:cNvSpPr>
          <p:nvPr>
            <p:ph idx="1"/>
          </p:nvPr>
        </p:nvSpPr>
        <p:spPr/>
        <p:txBody>
          <a:bodyPr>
            <a:normAutofit/>
          </a:bodyPr>
          <a:lstStyle/>
          <a:p>
            <a:r>
              <a:rPr lang="en-GB" sz="4400" dirty="0"/>
              <a:t>Domestic Abuse Joint Coordinating Group- North Yorkshire and City of York</a:t>
            </a:r>
          </a:p>
          <a:p>
            <a:r>
              <a:rPr lang="en-GB" sz="4400" dirty="0"/>
              <a:t>Joint commissioning arrangements</a:t>
            </a:r>
          </a:p>
          <a:p>
            <a:r>
              <a:rPr lang="en-GB" sz="4400" dirty="0"/>
              <a:t>Joint DA strategy</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6021288"/>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4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 arrangements</a:t>
            </a:r>
            <a:br>
              <a:rPr lang="en-GB" dirty="0" smtClean="0"/>
            </a:br>
            <a:endParaRPr lang="en-GB" dirty="0"/>
          </a:p>
        </p:txBody>
      </p:sp>
      <p:sp>
        <p:nvSpPr>
          <p:cNvPr id="6" name="Content Placeholder 5"/>
          <p:cNvSpPr>
            <a:spLocks noGrp="1"/>
          </p:cNvSpPr>
          <p:nvPr>
            <p:ph idx="1"/>
          </p:nvPr>
        </p:nvSpPr>
        <p:spPr/>
        <p:txBody>
          <a:bodyPr>
            <a:normAutofit lnSpcReduction="10000"/>
          </a:bodyPr>
          <a:lstStyle/>
          <a:p>
            <a:r>
              <a:rPr lang="en-GB" sz="4400" dirty="0"/>
              <a:t>Victims- IDAS (Young Perps)</a:t>
            </a:r>
          </a:p>
          <a:p>
            <a:r>
              <a:rPr lang="en-GB" sz="4400" dirty="0"/>
              <a:t>Perpetrators- Foundation</a:t>
            </a:r>
          </a:p>
          <a:p>
            <a:r>
              <a:rPr lang="en-GB" sz="4400" dirty="0"/>
              <a:t>Therapeutic Service- Foundation</a:t>
            </a:r>
          </a:p>
          <a:p>
            <a:r>
              <a:rPr lang="en-GB" sz="4400" dirty="0"/>
              <a:t>Re-commissioning refuge and accommodation based services</a:t>
            </a:r>
          </a:p>
          <a:p>
            <a:r>
              <a:rPr lang="en-GB" sz="4400" dirty="0"/>
              <a:t>Further work children and young people</a:t>
            </a:r>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264" y="6021288"/>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2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endParaRPr lang="en-GB" dirty="0"/>
          </a:p>
        </p:txBody>
      </p:sp>
      <p:sp>
        <p:nvSpPr>
          <p:cNvPr id="6" name="Content Placeholder 5"/>
          <p:cNvSpPr>
            <a:spLocks noGrp="1"/>
          </p:cNvSpPr>
          <p:nvPr>
            <p:ph idx="1"/>
          </p:nvPr>
        </p:nvSpPr>
        <p:spPr>
          <a:xfrm>
            <a:off x="1999488" y="1532808"/>
            <a:ext cx="9046464" cy="5544616"/>
          </a:xfrm>
        </p:spPr>
        <p:txBody>
          <a:bodyPr>
            <a:normAutofit/>
          </a:bodyPr>
          <a:lstStyle/>
          <a:p>
            <a:pPr marL="0" indent="0">
              <a:buNone/>
            </a:pPr>
            <a:r>
              <a:rPr lang="en-GB" sz="4400" dirty="0"/>
              <a:t>Odette Robson</a:t>
            </a:r>
          </a:p>
          <a:p>
            <a:pPr marL="0" indent="0">
              <a:buNone/>
            </a:pPr>
            <a:r>
              <a:rPr lang="en-GB" sz="4400" dirty="0"/>
              <a:t>Head of Safer Communities, NYCC</a:t>
            </a:r>
          </a:p>
          <a:p>
            <a:pPr marL="0" indent="0">
              <a:buNone/>
            </a:pPr>
            <a:endParaRPr lang="en-GB" sz="4400" dirty="0"/>
          </a:p>
          <a:p>
            <a:pPr marL="0" indent="0">
              <a:buNone/>
            </a:pPr>
            <a:r>
              <a:rPr lang="en-GB" sz="4400" dirty="0">
                <a:hlinkClick r:id="rId3"/>
              </a:rPr>
              <a:t>odette.robson@northyorks.gov.uk</a:t>
            </a:r>
            <a:endParaRPr lang="en-GB" sz="4400" dirty="0"/>
          </a:p>
          <a:p>
            <a:pPr marL="0" indent="0">
              <a:buNone/>
            </a:pPr>
            <a:endParaRPr lang="en-GB" sz="4400" dirty="0"/>
          </a:p>
        </p:txBody>
      </p:sp>
      <p:pic>
        <p:nvPicPr>
          <p:cNvPr id="4" name="Picture 3" descr="N:\CEG-DATA\PPP\Corporate Development\Community Safety\NY CSP\logo\North Yorkshire Community Safety Partnership_YNCSP 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264" y="5746968"/>
            <a:ext cx="2195736"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6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1</a:t>
            </a:r>
            <a:r>
              <a:rPr lang="en-GB" b="1" baseline="30000" dirty="0" smtClean="0"/>
              <a:t>st</a:t>
            </a:r>
            <a:r>
              <a:rPr lang="en-GB" b="1" dirty="0" smtClean="0"/>
              <a:t> Half of Today</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602231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7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DE8D9DF9-A8D2-45EA-B742-1296A2409647}"/>
                                            </p:graphicEl>
                                          </p:spTgt>
                                        </p:tgtEl>
                                      </p:cBhvr>
                                    </p:animEffect>
                                    <p:animScale>
                                      <p:cBhvr>
                                        <p:cTn id="7" dur="250" autoRev="1" fill="hold"/>
                                        <p:tgtEl>
                                          <p:spTgt spid="4">
                                            <p:graphicEl>
                                              <a:dgm id="{DE8D9DF9-A8D2-45EA-B742-1296A2409647}"/>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AAFEACE6-2652-43D8-A37E-1D7C9A3A1DD1}"/>
                                            </p:graphicEl>
                                          </p:spTgt>
                                        </p:tgtEl>
                                      </p:cBhvr>
                                    </p:animEffect>
                                    <p:animScale>
                                      <p:cBhvr>
                                        <p:cTn id="10" dur="250" autoRev="1" fill="hold"/>
                                        <p:tgtEl>
                                          <p:spTgt spid="4">
                                            <p:graphicEl>
                                              <a:dgm id="{AAFEACE6-2652-43D8-A37E-1D7C9A3A1DD1}"/>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
                                            <p:graphicEl>
                                              <a:dgm id="{5E97A1B8-2953-4BE6-9676-E5AE81483902}"/>
                                            </p:graphicEl>
                                          </p:spTgt>
                                        </p:tgtEl>
                                      </p:cBhvr>
                                    </p:animEffect>
                                    <p:animScale>
                                      <p:cBhvr>
                                        <p:cTn id="13" dur="250" autoRev="1" fill="hold"/>
                                        <p:tgtEl>
                                          <p:spTgt spid="4">
                                            <p:graphicEl>
                                              <a:dgm id="{5E97A1B8-2953-4BE6-9676-E5AE81483902}"/>
                                            </p:graphic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4">
                                            <p:graphicEl>
                                              <a:dgm id="{E0B54600-6956-4D28-9B91-5CC674D47A98}"/>
                                            </p:graphicEl>
                                          </p:spTgt>
                                        </p:tgtEl>
                                      </p:cBhvr>
                                    </p:animEffect>
                                    <p:animScale>
                                      <p:cBhvr>
                                        <p:cTn id="18" dur="250" autoRev="1" fill="hold"/>
                                        <p:tgtEl>
                                          <p:spTgt spid="4">
                                            <p:graphicEl>
                                              <a:dgm id="{E0B54600-6956-4D28-9B91-5CC674D47A98}"/>
                                            </p:graphicEl>
                                          </p:spTgt>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
                                            <p:graphicEl>
                                              <a:dgm id="{AE9FCFB9-B596-457D-9560-89F27829601D}"/>
                                            </p:graphicEl>
                                          </p:spTgt>
                                        </p:tgtEl>
                                      </p:cBhvr>
                                    </p:animEffect>
                                    <p:animScale>
                                      <p:cBhvr>
                                        <p:cTn id="21" dur="250" autoRev="1" fill="hold"/>
                                        <p:tgtEl>
                                          <p:spTgt spid="4">
                                            <p:graphicEl>
                                              <a:dgm id="{AE9FCFB9-B596-457D-9560-89F27829601D}"/>
                                            </p:graphic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4">
                                            <p:graphicEl>
                                              <a:dgm id="{DAC9B312-1051-45DA-ACC0-7E17BF28FF11}"/>
                                            </p:graphicEl>
                                          </p:spTgt>
                                        </p:tgtEl>
                                      </p:cBhvr>
                                    </p:animEffect>
                                    <p:animScale>
                                      <p:cBhvr>
                                        <p:cTn id="26" dur="250" autoRev="1" fill="hold"/>
                                        <p:tgtEl>
                                          <p:spTgt spid="4">
                                            <p:graphicEl>
                                              <a:dgm id="{DAC9B312-1051-45DA-ACC0-7E17BF28FF11}"/>
                                            </p:graphicEl>
                                          </p:spTgt>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4">
                                            <p:graphicEl>
                                              <a:dgm id="{17540253-CF86-430C-AD5F-01D08E0A0FE3}"/>
                                            </p:graphicEl>
                                          </p:spTgt>
                                        </p:tgtEl>
                                      </p:cBhvr>
                                    </p:animEffect>
                                    <p:animScale>
                                      <p:cBhvr>
                                        <p:cTn id="29" dur="250" autoRev="1" fill="hold"/>
                                        <p:tgtEl>
                                          <p:spTgt spid="4">
                                            <p:graphicEl>
                                              <a:dgm id="{17540253-CF86-430C-AD5F-01D08E0A0FE3}"/>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Break</a:t>
            </a:r>
            <a:endParaRPr lang="en-GB" b="1" dirty="0"/>
          </a:p>
        </p:txBody>
      </p:sp>
    </p:spTree>
    <p:extLst>
      <p:ext uri="{BB962C8B-B14F-4D97-AF65-F5344CB8AC3E}">
        <p14:creationId xmlns:p14="http://schemas.microsoft.com/office/powerpoint/2010/main" val="240065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959683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DE8D9DF9-A8D2-45EA-B742-1296A2409647}"/>
                                            </p:graphicEl>
                                          </p:spTgt>
                                        </p:tgtEl>
                                      </p:cBhvr>
                                    </p:animEffect>
                                    <p:animScale>
                                      <p:cBhvr>
                                        <p:cTn id="7" dur="250" autoRev="1" fill="hold"/>
                                        <p:tgtEl>
                                          <p:spTgt spid="4">
                                            <p:graphicEl>
                                              <a:dgm id="{DE8D9DF9-A8D2-45EA-B742-1296A2409647}"/>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AAFEACE6-2652-43D8-A37E-1D7C9A3A1DD1}"/>
                                            </p:graphicEl>
                                          </p:spTgt>
                                        </p:tgtEl>
                                      </p:cBhvr>
                                    </p:animEffect>
                                    <p:animScale>
                                      <p:cBhvr>
                                        <p:cTn id="10" dur="250" autoRev="1" fill="hold"/>
                                        <p:tgtEl>
                                          <p:spTgt spid="4">
                                            <p:graphicEl>
                                              <a:dgm id="{AAFEACE6-2652-43D8-A37E-1D7C9A3A1DD1}"/>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
                                            <p:graphicEl>
                                              <a:dgm id="{5E97A1B8-2953-4BE6-9676-E5AE81483902}"/>
                                            </p:graphicEl>
                                          </p:spTgt>
                                        </p:tgtEl>
                                      </p:cBhvr>
                                    </p:animEffect>
                                    <p:animScale>
                                      <p:cBhvr>
                                        <p:cTn id="13" dur="250" autoRev="1" fill="hold"/>
                                        <p:tgtEl>
                                          <p:spTgt spid="4">
                                            <p:graphicEl>
                                              <a:dgm id="{5E97A1B8-2953-4BE6-9676-E5AE81483902}"/>
                                            </p:graphic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4">
                                            <p:graphicEl>
                                              <a:dgm id="{E0B54600-6956-4D28-9B91-5CC674D47A98}"/>
                                            </p:graphicEl>
                                          </p:spTgt>
                                        </p:tgtEl>
                                      </p:cBhvr>
                                    </p:animEffect>
                                    <p:animScale>
                                      <p:cBhvr>
                                        <p:cTn id="18" dur="250" autoRev="1" fill="hold"/>
                                        <p:tgtEl>
                                          <p:spTgt spid="4">
                                            <p:graphicEl>
                                              <a:dgm id="{E0B54600-6956-4D28-9B91-5CC674D47A98}"/>
                                            </p:graphicEl>
                                          </p:spTgt>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
                                            <p:graphicEl>
                                              <a:dgm id="{AE9FCFB9-B596-457D-9560-89F27829601D}"/>
                                            </p:graphicEl>
                                          </p:spTgt>
                                        </p:tgtEl>
                                      </p:cBhvr>
                                    </p:animEffect>
                                    <p:animScale>
                                      <p:cBhvr>
                                        <p:cTn id="21" dur="250" autoRev="1" fill="hold"/>
                                        <p:tgtEl>
                                          <p:spTgt spid="4">
                                            <p:graphicEl>
                                              <a:dgm id="{AE9FCFB9-B596-457D-9560-89F27829601D}"/>
                                            </p:graphic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4">
                                            <p:graphicEl>
                                              <a:dgm id="{72D52C00-17FB-448E-A102-6E7EB4B91A4C}"/>
                                            </p:graphicEl>
                                          </p:spTgt>
                                        </p:tgtEl>
                                      </p:cBhvr>
                                    </p:animEffect>
                                    <p:animScale>
                                      <p:cBhvr>
                                        <p:cTn id="26" dur="250" autoRev="1" fill="hold"/>
                                        <p:tgtEl>
                                          <p:spTgt spid="4">
                                            <p:graphicEl>
                                              <a:dgm id="{72D52C00-17FB-448E-A102-6E7EB4B91A4C}"/>
                                            </p:graphicEl>
                                          </p:spTgt>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4">
                                            <p:graphicEl>
                                              <a:dgm id="{20C58779-E7A4-4B5A-ABCD-7FBEED2EB553}"/>
                                            </p:graphicEl>
                                          </p:spTgt>
                                        </p:tgtEl>
                                      </p:cBhvr>
                                    </p:animEffect>
                                    <p:animScale>
                                      <p:cBhvr>
                                        <p:cTn id="29" dur="250" autoRev="1" fill="hold"/>
                                        <p:tgtEl>
                                          <p:spTgt spid="4">
                                            <p:graphicEl>
                                              <a:dgm id="{20C58779-E7A4-4B5A-ABCD-7FBEED2EB553}"/>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MACE (Multi-Agency Child Exploitation) &amp; Contextual Safeguarding</a:t>
            </a:r>
            <a:endParaRPr lang="en-GB" b="1" dirty="0"/>
          </a:p>
        </p:txBody>
      </p:sp>
      <p:sp>
        <p:nvSpPr>
          <p:cNvPr id="4" name="Title 3"/>
          <p:cNvSpPr txBox="1">
            <a:spLocks/>
          </p:cNvSpPr>
          <p:nvPr/>
        </p:nvSpPr>
        <p:spPr>
          <a:xfrm>
            <a:off x="652530" y="3723753"/>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dirty="0" smtClean="0">
                <a:solidFill>
                  <a:schemeClr val="tx1"/>
                </a:solidFill>
              </a:rPr>
              <a:t>Emma Phillips</a:t>
            </a:r>
          </a:p>
          <a:p>
            <a:r>
              <a:rPr lang="en-GB" dirty="0" smtClean="0">
                <a:solidFill>
                  <a:schemeClr val="tx1"/>
                </a:solidFill>
              </a:rPr>
              <a:t>NYSCP Policy &amp; Development Officer</a:t>
            </a:r>
            <a:endParaRPr lang="en-GB" dirty="0">
              <a:solidFill>
                <a:schemeClr val="tx1"/>
              </a:solidFill>
            </a:endParaRPr>
          </a:p>
        </p:txBody>
      </p:sp>
    </p:spTree>
    <p:extLst>
      <p:ext uri="{BB962C8B-B14F-4D97-AF65-F5344CB8AC3E}">
        <p14:creationId xmlns:p14="http://schemas.microsoft.com/office/powerpoint/2010/main" val="374309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	</a:t>
            </a:r>
            <a:endParaRPr lang="en-GB" dirty="0"/>
          </a:p>
        </p:txBody>
      </p:sp>
      <p:sp>
        <p:nvSpPr>
          <p:cNvPr id="3" name="Content Placeholder 2"/>
          <p:cNvSpPr>
            <a:spLocks noGrp="1"/>
          </p:cNvSpPr>
          <p:nvPr>
            <p:ph idx="1"/>
          </p:nvPr>
        </p:nvSpPr>
        <p:spPr>
          <a:xfrm>
            <a:off x="504497" y="2826327"/>
            <a:ext cx="10972800" cy="3080762"/>
          </a:xfrm>
        </p:spPr>
        <p:txBody>
          <a:bodyPr>
            <a:normAutofit/>
          </a:bodyPr>
          <a:lstStyle/>
          <a:p>
            <a:pPr marL="0" indent="0" algn="ctr">
              <a:buNone/>
            </a:pPr>
            <a:r>
              <a:rPr lang="en-GB" b="1" dirty="0" smtClean="0"/>
              <a:t>Emma Phillips, </a:t>
            </a:r>
          </a:p>
          <a:p>
            <a:pPr marL="0" indent="0" algn="ctr">
              <a:buNone/>
            </a:pPr>
            <a:r>
              <a:rPr lang="en-GB" dirty="0" smtClean="0"/>
              <a:t>NYSCP Policy and Development Officer, </a:t>
            </a:r>
          </a:p>
          <a:p>
            <a:pPr marL="0" indent="0" algn="ctr">
              <a:buNone/>
            </a:pPr>
            <a:r>
              <a:rPr lang="en-GB" dirty="0" smtClean="0">
                <a:hlinkClick r:id="rId3"/>
              </a:rPr>
              <a:t>Emma.Phillips@northyorks.gov.uk</a:t>
            </a:r>
            <a:r>
              <a:rPr lang="en-GB" dirty="0" smtClean="0"/>
              <a:t> </a:t>
            </a:r>
          </a:p>
          <a:p>
            <a:pPr marL="0" indent="0" algn="ctr">
              <a:buNone/>
            </a:pPr>
            <a:endParaRPr lang="en-GB" dirty="0"/>
          </a:p>
          <a:p>
            <a:pPr marL="0" indent="0">
              <a:buNone/>
            </a:pPr>
            <a:endParaRPr lang="en-GB" dirty="0" smtClean="0"/>
          </a:p>
        </p:txBody>
      </p:sp>
      <p:pic>
        <p:nvPicPr>
          <p:cNvPr id="4098" name="Picture 2" descr="cid:image003.png@01D54161.4B29EE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944" y="6100817"/>
            <a:ext cx="2655506" cy="57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5572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aims</a:t>
            </a:r>
            <a:endParaRPr lang="en-GB" dirty="0"/>
          </a:p>
        </p:txBody>
      </p:sp>
      <p:graphicFrame>
        <p:nvGraphicFramePr>
          <p:cNvPr id="4" name="Content Placeholder 3"/>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id:image003.png@01D54161.4B29EE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4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graphicEl>
                                              <a:dgm id="{CA7ACEF3-7273-443E-BE6E-C6C4B61EBB8E}"/>
                                            </p:graphicEl>
                                          </p:spTgt>
                                        </p:tgtEl>
                                      </p:cBhvr>
                                    </p:animEffect>
                                    <p:animScale>
                                      <p:cBhvr>
                                        <p:cTn id="7" dur="250" autoRev="1" fill="hold"/>
                                        <p:tgtEl>
                                          <p:spTgt spid="4">
                                            <p:graphicEl>
                                              <a:dgm id="{CA7ACEF3-7273-443E-BE6E-C6C4B61EBB8E}"/>
                                            </p:graphic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graphicEl>
                                              <a:dgm id="{EB455733-7DB4-433E-83C0-608A0C2CAA57}"/>
                                            </p:graphicEl>
                                          </p:spTgt>
                                        </p:tgtEl>
                                      </p:cBhvr>
                                    </p:animEffect>
                                    <p:animScale>
                                      <p:cBhvr>
                                        <p:cTn id="10" dur="250" autoRev="1" fill="hold"/>
                                        <p:tgtEl>
                                          <p:spTgt spid="4">
                                            <p:graphicEl>
                                              <a:dgm id="{EB455733-7DB4-433E-83C0-608A0C2CAA57}"/>
                                            </p:graphic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4">
                                            <p:graphicEl>
                                              <a:dgm id="{CBC8BE4E-3D72-4990-B89F-6FF699E86B96}"/>
                                            </p:graphicEl>
                                          </p:spTgt>
                                        </p:tgtEl>
                                      </p:cBhvr>
                                    </p:animEffect>
                                    <p:animScale>
                                      <p:cBhvr>
                                        <p:cTn id="15" dur="250" autoRev="1" fill="hold"/>
                                        <p:tgtEl>
                                          <p:spTgt spid="4">
                                            <p:graphicEl>
                                              <a:dgm id="{CBC8BE4E-3D72-4990-B89F-6FF699E86B96}"/>
                                            </p:graphic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
                                            <p:graphicEl>
                                              <a:dgm id="{51EC705D-50ED-4B73-AC37-8EDDB8FDC514}"/>
                                            </p:graphicEl>
                                          </p:spTgt>
                                        </p:tgtEl>
                                      </p:cBhvr>
                                    </p:animEffect>
                                    <p:animScale>
                                      <p:cBhvr>
                                        <p:cTn id="18" dur="250" autoRev="1" fill="hold"/>
                                        <p:tgtEl>
                                          <p:spTgt spid="4">
                                            <p:graphicEl>
                                              <a:dgm id="{51EC705D-50ED-4B73-AC37-8EDDB8FDC514}"/>
                                            </p:graphic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4">
                                            <p:graphicEl>
                                              <a:dgm id="{FABCDA5A-9C32-43B0-8F22-E138E96BC245}"/>
                                            </p:graphicEl>
                                          </p:spTgt>
                                        </p:tgtEl>
                                      </p:cBhvr>
                                    </p:animEffect>
                                    <p:animScale>
                                      <p:cBhvr>
                                        <p:cTn id="23" dur="250" autoRev="1" fill="hold"/>
                                        <p:tgtEl>
                                          <p:spTgt spid="4">
                                            <p:graphicEl>
                                              <a:dgm id="{FABCDA5A-9C32-43B0-8F22-E138E96BC245}"/>
                                            </p:graphicEl>
                                          </p:spTgt>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4">
                                            <p:graphicEl>
                                              <a:dgm id="{1571D638-FCCB-4D0D-BC2E-F50E17309882}"/>
                                            </p:graphicEl>
                                          </p:spTgt>
                                        </p:tgtEl>
                                      </p:cBhvr>
                                    </p:animEffect>
                                    <p:animScale>
                                      <p:cBhvr>
                                        <p:cTn id="26" dur="250" autoRev="1" fill="hold"/>
                                        <p:tgtEl>
                                          <p:spTgt spid="4">
                                            <p:graphicEl>
                                              <a:dgm id="{1571D638-FCCB-4D0D-BC2E-F50E1730988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03" y="1531062"/>
            <a:ext cx="5618766" cy="4871967"/>
          </a:xfrm>
          <a:prstGeom prst="rect">
            <a:avLst/>
          </a:prstGeom>
          <a:noFill/>
          <a:ln>
            <a:noFill/>
          </a:ln>
          <a:effectLst>
            <a:glow rad="228600">
              <a:schemeClr val="bg1">
                <a:alpha val="24000"/>
              </a:schemeClr>
            </a:glo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MACE</a:t>
            </a:r>
            <a:endParaRPr lang="en-GB" dirty="0"/>
          </a:p>
        </p:txBody>
      </p:sp>
      <p:sp>
        <p:nvSpPr>
          <p:cNvPr id="4" name="Content Placeholder 3"/>
          <p:cNvSpPr>
            <a:spLocks noGrp="1"/>
          </p:cNvSpPr>
          <p:nvPr>
            <p:ph sz="half" idx="1"/>
          </p:nvPr>
        </p:nvSpPr>
        <p:spPr>
          <a:xfrm>
            <a:off x="699703" y="1877067"/>
            <a:ext cx="5384800" cy="4145362"/>
          </a:xfrm>
        </p:spPr>
        <p:txBody>
          <a:bodyPr>
            <a:normAutofit/>
          </a:bodyPr>
          <a:lstStyle/>
          <a:p>
            <a:pPr lvl="0"/>
            <a:r>
              <a:rPr lang="en-GB" dirty="0">
                <a:solidFill>
                  <a:srgbClr val="002060"/>
                </a:solidFill>
                <a:latin typeface="+mn-lt"/>
              </a:rPr>
              <a:t>Child Sexual Exploitation (CSE)</a:t>
            </a:r>
          </a:p>
          <a:p>
            <a:pPr lvl="0"/>
            <a:r>
              <a:rPr lang="en-GB" dirty="0">
                <a:solidFill>
                  <a:srgbClr val="002060"/>
                </a:solidFill>
                <a:latin typeface="+mn-lt"/>
              </a:rPr>
              <a:t>Child Criminal Exploitation (CCE) including county lines</a:t>
            </a:r>
          </a:p>
          <a:p>
            <a:pPr lvl="0"/>
            <a:r>
              <a:rPr lang="en-GB" dirty="0">
                <a:solidFill>
                  <a:srgbClr val="002060"/>
                </a:solidFill>
                <a:latin typeface="+mn-lt"/>
              </a:rPr>
              <a:t>Missing from Home (MFH)</a:t>
            </a:r>
          </a:p>
          <a:p>
            <a:pPr lvl="0"/>
            <a:r>
              <a:rPr lang="en-GB" dirty="0">
                <a:solidFill>
                  <a:srgbClr val="002060"/>
                </a:solidFill>
                <a:latin typeface="+mn-lt"/>
              </a:rPr>
              <a:t>Modern Slavery and Human Trafficking</a:t>
            </a:r>
          </a:p>
          <a:p>
            <a:pPr lvl="0"/>
            <a:r>
              <a:rPr lang="en-GB" dirty="0">
                <a:solidFill>
                  <a:srgbClr val="002060"/>
                </a:solidFill>
                <a:latin typeface="+mn-lt"/>
              </a:rPr>
              <a:t>Harmful Sexual Behaviour (HSB)</a:t>
            </a:r>
          </a:p>
          <a:p>
            <a:pPr lvl="0"/>
            <a:r>
              <a:rPr lang="en-GB" dirty="0">
                <a:solidFill>
                  <a:srgbClr val="002060"/>
                </a:solidFill>
                <a:latin typeface="+mn-lt"/>
              </a:rPr>
              <a:t>Online Child Exploitation </a:t>
            </a:r>
          </a:p>
          <a:p>
            <a:endParaRPr lang="en-GB" dirty="0"/>
          </a:p>
        </p:txBody>
      </p:sp>
      <p:sp>
        <p:nvSpPr>
          <p:cNvPr id="7" name="AutoShape 2" descr="Image result for umbrella image"/>
          <p:cNvSpPr>
            <a:spLocks noChangeAspect="1" noChangeArrowheads="1"/>
          </p:cNvSpPr>
          <p:nvPr/>
        </p:nvSpPr>
        <p:spPr bwMode="auto">
          <a:xfrm>
            <a:off x="63500" y="-136525"/>
            <a:ext cx="1504950" cy="1304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2" descr="cid:image003.png@01D54161.4B29EE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81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Scale of the challenge</a:t>
            </a: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0" y="1161023"/>
            <a:ext cx="4721645" cy="2702625"/>
          </a:xfrm>
          <a:prstGeom prst="rect">
            <a:avLst/>
          </a:prstGeom>
          <a:effectLst>
            <a:softEdge rad="317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4557" y="4114800"/>
            <a:ext cx="4682012" cy="2621926"/>
          </a:xfrm>
          <a:prstGeom prst="rect">
            <a:avLst/>
          </a:prstGeom>
          <a:effectLst>
            <a:softEdge rad="317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978" y="1184204"/>
            <a:ext cx="3957407" cy="2633474"/>
          </a:xfrm>
          <a:prstGeom prst="rect">
            <a:avLst/>
          </a:prstGeom>
          <a:effectLst>
            <a:softEdge rad="2540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2777" y="1364323"/>
            <a:ext cx="4517776" cy="3006374"/>
          </a:xfrm>
          <a:prstGeom prst="rect">
            <a:avLst/>
          </a:prstGeom>
          <a:effectLst>
            <a:softEdge rad="317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5742" y="5011819"/>
            <a:ext cx="5104252" cy="1732272"/>
          </a:xfrm>
          <a:prstGeom prst="rect">
            <a:avLst/>
          </a:prstGeom>
          <a:effectLst>
            <a:softEdge rad="317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331" y="3791519"/>
            <a:ext cx="4441309" cy="2487133"/>
          </a:xfrm>
          <a:prstGeom prst="rect">
            <a:avLst/>
          </a:prstGeom>
          <a:effectLst>
            <a:softEdge rad="317500"/>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3538" y="3345947"/>
            <a:ext cx="3698897" cy="2461448"/>
          </a:xfrm>
          <a:prstGeom prst="rect">
            <a:avLst/>
          </a:prstGeom>
          <a:effectLst>
            <a:softEdge rad="317500"/>
          </a:effec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1357" y="3086912"/>
            <a:ext cx="3437657" cy="2287604"/>
          </a:xfrm>
          <a:prstGeom prst="rect">
            <a:avLst/>
          </a:prstGeom>
          <a:effectLst>
            <a:softEdge rad="317500"/>
          </a:effectLst>
        </p:spPr>
      </p:pic>
    </p:spTree>
    <p:extLst>
      <p:ext uri="{BB962C8B-B14F-4D97-AF65-F5344CB8AC3E}">
        <p14:creationId xmlns:p14="http://schemas.microsoft.com/office/powerpoint/2010/main" val="4189176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Contextual Safeguarding?</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www.contextualsafeguarding.org.uk/en/publications/webinars-videos-and-podcasts</a:t>
            </a:r>
            <a:endParaRPr lang="en-GB" dirty="0" smtClean="0"/>
          </a:p>
          <a:p>
            <a:endParaRPr lang="en-GB" dirty="0"/>
          </a:p>
        </p:txBody>
      </p:sp>
      <p:pic>
        <p:nvPicPr>
          <p:cNvPr id="4" name="Picture 2" descr="cid:image003.png@01D54161.4B29EE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263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MACE Process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99" y="296915"/>
            <a:ext cx="2381250" cy="1752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18" y="3026868"/>
            <a:ext cx="2141811" cy="1427874"/>
          </a:xfrm>
          <a:prstGeom prst="rect">
            <a:avLst/>
          </a:prstGeom>
        </p:spPr>
      </p:pic>
      <p:sp>
        <p:nvSpPr>
          <p:cNvPr id="6" name="Down Arrow 5"/>
          <p:cNvSpPr/>
          <p:nvPr/>
        </p:nvSpPr>
        <p:spPr>
          <a:xfrm>
            <a:off x="1316420" y="2411466"/>
            <a:ext cx="441434" cy="597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92" y="4848887"/>
            <a:ext cx="2551893" cy="1556730"/>
          </a:xfrm>
          <a:prstGeom prst="rect">
            <a:avLst/>
          </a:prstGeom>
        </p:spPr>
      </p:pic>
      <p:sp>
        <p:nvSpPr>
          <p:cNvPr id="8" name="Bent-Up Arrow 7"/>
          <p:cNvSpPr/>
          <p:nvPr/>
        </p:nvSpPr>
        <p:spPr>
          <a:xfrm rot="5400000">
            <a:off x="267354" y="5237059"/>
            <a:ext cx="801742" cy="4841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39" t="10427" r="7674" b="4942"/>
          <a:stretch/>
        </p:blipFill>
        <p:spPr bwMode="auto">
          <a:xfrm>
            <a:off x="3185396" y="2029496"/>
            <a:ext cx="2080541" cy="216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Up Arrow 8"/>
          <p:cNvSpPr/>
          <p:nvPr/>
        </p:nvSpPr>
        <p:spPr>
          <a:xfrm>
            <a:off x="3721931" y="4823969"/>
            <a:ext cx="503735" cy="6551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2580288" y="3526744"/>
            <a:ext cx="489239" cy="292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1080" y="3181098"/>
            <a:ext cx="1470345" cy="100718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5908" y="2056414"/>
            <a:ext cx="1175734" cy="88286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4923" y="3139961"/>
            <a:ext cx="1150554" cy="126883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1014" y="4583119"/>
            <a:ext cx="1951171" cy="896006"/>
          </a:xfrm>
          <a:prstGeom prst="rect">
            <a:avLst/>
          </a:prstGeom>
        </p:spPr>
      </p:pic>
      <p:sp>
        <p:nvSpPr>
          <p:cNvPr id="15" name="Right Arrow 14"/>
          <p:cNvSpPr/>
          <p:nvPr/>
        </p:nvSpPr>
        <p:spPr>
          <a:xfrm>
            <a:off x="5357675" y="3673232"/>
            <a:ext cx="378867" cy="224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70160" y="2029496"/>
            <a:ext cx="2210128" cy="369332"/>
          </a:xfrm>
          <a:prstGeom prst="rect">
            <a:avLst/>
          </a:prstGeom>
          <a:noFill/>
        </p:spPr>
        <p:txBody>
          <a:bodyPr wrap="square" rtlCol="0">
            <a:spAutoFit/>
          </a:bodyPr>
          <a:lstStyle/>
          <a:p>
            <a:pPr algn="ctr"/>
            <a:r>
              <a:rPr lang="en-GB" b="1" dirty="0" smtClean="0">
                <a:solidFill>
                  <a:srgbClr val="FF0000"/>
                </a:solidFill>
              </a:rPr>
              <a:t>Referral </a:t>
            </a:r>
            <a:endParaRPr lang="en-GB" b="1" dirty="0">
              <a:solidFill>
                <a:srgbClr val="FF0000"/>
              </a:solidFill>
            </a:endParaRPr>
          </a:p>
        </p:txBody>
      </p:sp>
      <p:sp>
        <p:nvSpPr>
          <p:cNvPr id="22" name="TextBox 21"/>
          <p:cNvSpPr txBox="1"/>
          <p:nvPr/>
        </p:nvSpPr>
        <p:spPr>
          <a:xfrm>
            <a:off x="468858" y="4499674"/>
            <a:ext cx="2210128" cy="369332"/>
          </a:xfrm>
          <a:prstGeom prst="rect">
            <a:avLst/>
          </a:prstGeom>
          <a:noFill/>
        </p:spPr>
        <p:txBody>
          <a:bodyPr wrap="square" rtlCol="0">
            <a:spAutoFit/>
          </a:bodyPr>
          <a:lstStyle/>
          <a:p>
            <a:pPr algn="ctr"/>
            <a:r>
              <a:rPr lang="en-GB" b="1" dirty="0" smtClean="0">
                <a:solidFill>
                  <a:srgbClr val="FF0000"/>
                </a:solidFill>
              </a:rPr>
              <a:t>MAST Screening </a:t>
            </a:r>
            <a:endParaRPr lang="en-GB" b="1" dirty="0">
              <a:solidFill>
                <a:srgbClr val="FF0000"/>
              </a:solidFill>
            </a:endParaRPr>
          </a:p>
        </p:txBody>
      </p:sp>
      <p:sp>
        <p:nvSpPr>
          <p:cNvPr id="23" name="TextBox 22"/>
          <p:cNvSpPr txBox="1"/>
          <p:nvPr/>
        </p:nvSpPr>
        <p:spPr>
          <a:xfrm>
            <a:off x="1051134" y="6348980"/>
            <a:ext cx="2210128" cy="369332"/>
          </a:xfrm>
          <a:prstGeom prst="rect">
            <a:avLst/>
          </a:prstGeom>
          <a:solidFill>
            <a:schemeClr val="lt1"/>
          </a:solidFill>
        </p:spPr>
        <p:txBody>
          <a:bodyPr wrap="square" rtlCol="0">
            <a:spAutoFit/>
          </a:bodyPr>
          <a:lstStyle/>
          <a:p>
            <a:pPr algn="ctr"/>
            <a:r>
              <a:rPr lang="en-GB" b="1" dirty="0" smtClean="0">
                <a:solidFill>
                  <a:srgbClr val="FF0000"/>
                </a:solidFill>
              </a:rPr>
              <a:t>Allocated Worker </a:t>
            </a:r>
            <a:endParaRPr lang="en-GB" b="1" dirty="0">
              <a:solidFill>
                <a:srgbClr val="FF0000"/>
              </a:solidFill>
            </a:endParaRPr>
          </a:p>
        </p:txBody>
      </p:sp>
      <p:sp>
        <p:nvSpPr>
          <p:cNvPr id="24" name="TextBox 23"/>
          <p:cNvSpPr txBox="1"/>
          <p:nvPr/>
        </p:nvSpPr>
        <p:spPr>
          <a:xfrm>
            <a:off x="3120603" y="4176508"/>
            <a:ext cx="2210128" cy="646331"/>
          </a:xfrm>
          <a:prstGeom prst="rect">
            <a:avLst/>
          </a:prstGeom>
          <a:noFill/>
        </p:spPr>
        <p:txBody>
          <a:bodyPr wrap="square" rtlCol="0">
            <a:spAutoFit/>
          </a:bodyPr>
          <a:lstStyle/>
          <a:p>
            <a:pPr algn="ctr"/>
            <a:r>
              <a:rPr lang="en-GB" b="1" dirty="0" smtClean="0">
                <a:solidFill>
                  <a:srgbClr val="FF0000"/>
                </a:solidFill>
              </a:rPr>
              <a:t>Exploitation Risk Assessment</a:t>
            </a:r>
            <a:endParaRPr lang="en-GB" b="1" dirty="0">
              <a:solidFill>
                <a:srgbClr val="FF0000"/>
              </a:solidFill>
            </a:endParaRPr>
          </a:p>
        </p:txBody>
      </p:sp>
      <p:sp>
        <p:nvSpPr>
          <p:cNvPr id="25" name="TextBox 24"/>
          <p:cNvSpPr txBox="1"/>
          <p:nvPr/>
        </p:nvSpPr>
        <p:spPr>
          <a:xfrm>
            <a:off x="5397120" y="3312713"/>
            <a:ext cx="2219878" cy="923330"/>
          </a:xfrm>
          <a:prstGeom prst="rect">
            <a:avLst/>
          </a:prstGeom>
          <a:noFill/>
        </p:spPr>
        <p:txBody>
          <a:bodyPr wrap="square" rtlCol="0">
            <a:spAutoFit/>
          </a:bodyPr>
          <a:lstStyle/>
          <a:p>
            <a:pPr algn="ctr"/>
            <a:r>
              <a:rPr lang="en-GB" b="1" dirty="0" smtClean="0">
                <a:solidFill>
                  <a:srgbClr val="FF0000"/>
                </a:solidFill>
              </a:rPr>
              <a:t>Contextual Safeguarding Concerns </a:t>
            </a:r>
            <a:endParaRPr lang="en-GB" b="1" dirty="0">
              <a:solidFill>
                <a:srgbClr val="FF0000"/>
              </a:solidFill>
            </a:endParaRPr>
          </a:p>
        </p:txBody>
      </p:sp>
      <p:sp>
        <p:nvSpPr>
          <p:cNvPr id="30" name="TextBox 29"/>
          <p:cNvSpPr txBox="1"/>
          <p:nvPr/>
        </p:nvSpPr>
        <p:spPr>
          <a:xfrm>
            <a:off x="9000244" y="3312713"/>
            <a:ext cx="2085524" cy="646331"/>
          </a:xfrm>
          <a:prstGeom prst="rect">
            <a:avLst/>
          </a:prstGeom>
          <a:noFill/>
        </p:spPr>
        <p:txBody>
          <a:bodyPr wrap="square" rtlCol="0">
            <a:spAutoFit/>
          </a:bodyPr>
          <a:lstStyle/>
          <a:p>
            <a:pPr algn="ctr"/>
            <a:r>
              <a:rPr lang="en-GB" b="1" dirty="0" smtClean="0">
                <a:solidFill>
                  <a:srgbClr val="FF0000"/>
                </a:solidFill>
              </a:rPr>
              <a:t>MACE Level 2 Meeting</a:t>
            </a:r>
            <a:endParaRPr lang="en-GB" b="1" dirty="0">
              <a:solidFill>
                <a:srgbClr val="FF0000"/>
              </a:solidFill>
            </a:endParaRPr>
          </a:p>
        </p:txBody>
      </p:sp>
      <p:sp>
        <p:nvSpPr>
          <p:cNvPr id="26" name="Bent Arrow 25"/>
          <p:cNvSpPr/>
          <p:nvPr/>
        </p:nvSpPr>
        <p:spPr>
          <a:xfrm>
            <a:off x="8585225" y="2497848"/>
            <a:ext cx="735173" cy="5290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Bent Arrow 32"/>
          <p:cNvSpPr/>
          <p:nvPr/>
        </p:nvSpPr>
        <p:spPr>
          <a:xfrm rot="10800000">
            <a:off x="11076537" y="4650445"/>
            <a:ext cx="735173" cy="5290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Bent Arrow 34"/>
          <p:cNvSpPr/>
          <p:nvPr/>
        </p:nvSpPr>
        <p:spPr>
          <a:xfrm rot="16200000" flipH="1" flipV="1">
            <a:off x="11027963" y="2445584"/>
            <a:ext cx="529017" cy="7350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Bent Arrow 35"/>
          <p:cNvSpPr/>
          <p:nvPr/>
        </p:nvSpPr>
        <p:spPr>
          <a:xfrm rot="16200000">
            <a:off x="8335791" y="4482896"/>
            <a:ext cx="440921" cy="60912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ight Arrow 38"/>
          <p:cNvSpPr/>
          <p:nvPr/>
        </p:nvSpPr>
        <p:spPr>
          <a:xfrm flipV="1">
            <a:off x="7339264" y="3583856"/>
            <a:ext cx="370376" cy="31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976332" y="1371173"/>
            <a:ext cx="1888983" cy="369332"/>
          </a:xfrm>
          <a:prstGeom prst="rect">
            <a:avLst/>
          </a:prstGeom>
          <a:noFill/>
        </p:spPr>
        <p:txBody>
          <a:bodyPr wrap="square" rtlCol="0">
            <a:spAutoFit/>
          </a:bodyPr>
          <a:lstStyle/>
          <a:p>
            <a:r>
              <a:rPr lang="en-GB" b="1" dirty="0" smtClean="0">
                <a:solidFill>
                  <a:srgbClr val="FF0000"/>
                </a:solidFill>
              </a:rPr>
              <a:t>MACE Level 1</a:t>
            </a:r>
            <a:endParaRPr lang="en-GB" b="1" dirty="0">
              <a:solidFill>
                <a:srgbClr val="FF0000"/>
              </a:solidFill>
            </a:endParaRPr>
          </a:p>
        </p:txBody>
      </p:sp>
      <p:pic>
        <p:nvPicPr>
          <p:cNvPr id="32" name="Picture 2" descr="cid:image003.png@01D54161.4B29EE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7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1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5" grpId="0" animBg="1"/>
      <p:bldP spid="18" grpId="0"/>
      <p:bldP spid="22" grpId="0"/>
      <p:bldP spid="23" grpId="0" animBg="1"/>
      <p:bldP spid="24" grpId="0"/>
      <p:bldP spid="25" grpId="0"/>
      <p:bldP spid="30" grpId="0"/>
      <p:bldP spid="26" grpId="0" animBg="1"/>
      <p:bldP spid="33" grpId="0" animBg="1"/>
      <p:bldP spid="35" grpId="0" animBg="1"/>
      <p:bldP spid="36" grpId="0" animBg="1"/>
      <p:bldP spid="39"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MACE Level 2 Locality Meeting</a:t>
            </a:r>
            <a:endParaRPr lang="en-GB" dirty="0"/>
          </a:p>
        </p:txBody>
      </p:sp>
      <p:sp>
        <p:nvSpPr>
          <p:cNvPr id="5" name="Content Placeholder 4"/>
          <p:cNvSpPr>
            <a:spLocks noGrp="1"/>
          </p:cNvSpPr>
          <p:nvPr>
            <p:ph sz="half" idx="1"/>
          </p:nvPr>
        </p:nvSpPr>
        <p:spPr>
          <a:xfrm>
            <a:off x="315310" y="1600201"/>
            <a:ext cx="5679090" cy="4525963"/>
          </a:xfrm>
        </p:spPr>
        <p:txBody>
          <a:bodyPr>
            <a:normAutofit fontScale="85000" lnSpcReduction="20000"/>
          </a:bodyPr>
          <a:lstStyle/>
          <a:p>
            <a:r>
              <a:rPr lang="en-GB" dirty="0" smtClean="0">
                <a:solidFill>
                  <a:srgbClr val="002060"/>
                </a:solidFill>
              </a:rPr>
              <a:t>Multi-Agency Partners	</a:t>
            </a:r>
          </a:p>
          <a:p>
            <a:pPr lvl="1"/>
            <a:r>
              <a:rPr lang="en-GB" dirty="0" smtClean="0">
                <a:solidFill>
                  <a:srgbClr val="002060"/>
                </a:solidFill>
              </a:rPr>
              <a:t>Police, YJS, Community Safety, Social Care, Schools, CAMHS, No Wrong Door, Hand in Hand, PACE, IDAS, Housing, Private Care Providers, Licencing, Compass, Horizons</a:t>
            </a:r>
          </a:p>
          <a:p>
            <a:r>
              <a:rPr lang="en-GB" dirty="0" smtClean="0">
                <a:solidFill>
                  <a:srgbClr val="002060"/>
                </a:solidFill>
              </a:rPr>
              <a:t>Identify perpetrators</a:t>
            </a:r>
          </a:p>
          <a:p>
            <a:r>
              <a:rPr lang="en-GB" dirty="0" smtClean="0">
                <a:solidFill>
                  <a:srgbClr val="002060"/>
                </a:solidFill>
              </a:rPr>
              <a:t>Persons of concern – intel development</a:t>
            </a:r>
          </a:p>
          <a:p>
            <a:r>
              <a:rPr lang="en-GB" dirty="0" smtClean="0">
                <a:solidFill>
                  <a:srgbClr val="002060"/>
                </a:solidFill>
              </a:rPr>
              <a:t>Identify Locations/Hotspots</a:t>
            </a:r>
            <a:endParaRPr lang="en-GB" dirty="0">
              <a:solidFill>
                <a:srgbClr val="002060"/>
              </a:solidFill>
            </a:endParaRPr>
          </a:p>
          <a:p>
            <a:r>
              <a:rPr lang="en-GB" dirty="0" smtClean="0">
                <a:solidFill>
                  <a:srgbClr val="002060"/>
                </a:solidFill>
              </a:rPr>
              <a:t>Focus on partnership intel sharing</a:t>
            </a:r>
          </a:p>
          <a:p>
            <a:r>
              <a:rPr lang="en-GB" dirty="0" smtClean="0">
                <a:solidFill>
                  <a:srgbClr val="002060"/>
                </a:solidFill>
              </a:rPr>
              <a:t>Identify peer group networks</a:t>
            </a:r>
          </a:p>
          <a:p>
            <a:r>
              <a:rPr lang="en-GB" dirty="0" smtClean="0">
                <a:solidFill>
                  <a:srgbClr val="002060"/>
                </a:solidFill>
              </a:rPr>
              <a:t>Clear action plans</a:t>
            </a:r>
          </a:p>
          <a:p>
            <a:r>
              <a:rPr lang="en-GB" dirty="0" smtClean="0">
                <a:solidFill>
                  <a:srgbClr val="002060"/>
                </a:solidFill>
              </a:rPr>
              <a:t>Focus on disruption and diversion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876097"/>
            <a:ext cx="5384800" cy="3782017"/>
          </a:xfrm>
        </p:spPr>
      </p:pic>
      <p:pic>
        <p:nvPicPr>
          <p:cNvPr id="6" name="Picture 2" descr="cid:image003.png@01D54161.4B29EE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982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1627" y="3847578"/>
            <a:ext cx="11539470" cy="1654922"/>
          </a:xfrm>
        </p:spPr>
        <p:txBody>
          <a:bodyPr>
            <a:noAutofit/>
          </a:bodyPr>
          <a:lstStyle/>
          <a:p>
            <a:r>
              <a:rPr lang="en-GB" dirty="0" smtClean="0">
                <a:solidFill>
                  <a:schemeClr val="tx1"/>
                </a:solidFill>
              </a:rPr>
              <a:t>James Parkes</a:t>
            </a:r>
            <a:br>
              <a:rPr lang="en-GB" dirty="0" smtClean="0">
                <a:solidFill>
                  <a:schemeClr val="tx1"/>
                </a:solidFill>
              </a:rPr>
            </a:br>
            <a:r>
              <a:rPr lang="en-GB" dirty="0" smtClean="0">
                <a:solidFill>
                  <a:schemeClr val="tx1"/>
                </a:solidFill>
              </a:rPr>
              <a:t>NYSCP Partnership Manager</a:t>
            </a:r>
            <a:endParaRPr lang="en-GB" dirty="0">
              <a:solidFill>
                <a:schemeClr val="tx1"/>
              </a:solidFill>
              <a:effectLst>
                <a:outerShdw blurRad="38100" dist="38100" dir="2700000" algn="tl">
                  <a:srgbClr val="000000">
                    <a:alpha val="43137"/>
                  </a:srgbClr>
                </a:outerShdw>
              </a:effectLst>
            </a:endParaRPr>
          </a:p>
        </p:txBody>
      </p:sp>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NYSCP Updates</a:t>
            </a:r>
            <a:endParaRPr lang="en-GB" b="1" dirty="0"/>
          </a:p>
        </p:txBody>
      </p:sp>
    </p:spTree>
    <p:extLst>
      <p:ext uri="{BB962C8B-B14F-4D97-AF65-F5344CB8AC3E}">
        <p14:creationId xmlns:p14="http://schemas.microsoft.com/office/powerpoint/2010/main" val="391635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Exploitation </a:t>
            </a:r>
            <a:endParaRPr lang="en-GB" dirty="0"/>
          </a:p>
        </p:txBody>
      </p:sp>
      <p:pic>
        <p:nvPicPr>
          <p:cNvPr id="5" name="Picture 2" descr="cid:image003.png@01D54161.4B29EE5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92000" y="6126164"/>
            <a:ext cx="3000000" cy="6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nvPr>
        </p:nvGraphicFramePr>
        <p:xfrm>
          <a:off x="2032001" y="1600201"/>
          <a:ext cx="7405298" cy="4538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6803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Scanning, Analysis, Response and  Assessment</a:t>
            </a:r>
            <a:endParaRPr lang="en-GB" dirty="0"/>
          </a:p>
        </p:txBody>
      </p:sp>
      <p:pic>
        <p:nvPicPr>
          <p:cNvPr id="5" name="Picture 2" descr="cid:image003.png@01D54161.4B29EE5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92000" y="6126164"/>
            <a:ext cx="3000000" cy="6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4"/>
          <p:cNvGraphicFramePr>
            <a:graphicFrameLocks/>
          </p:cNvGraphicFramePr>
          <p:nvPr>
            <p:extLst/>
          </p:nvPr>
        </p:nvGraphicFramePr>
        <p:xfrm>
          <a:off x="838200" y="1331640"/>
          <a:ext cx="10515600" cy="516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3167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 Intel Sharing Form</a:t>
            </a:r>
            <a:endParaRPr lang="en-GB" dirty="0"/>
          </a:p>
        </p:txBody>
      </p:sp>
      <p:pic>
        <p:nvPicPr>
          <p:cNvPr id="5" name="Picture 4"/>
          <p:cNvPicPr>
            <a:picLocks noChangeAspect="1"/>
          </p:cNvPicPr>
          <p:nvPr/>
        </p:nvPicPr>
        <p:blipFill>
          <a:blip r:embed="rId2"/>
          <a:stretch>
            <a:fillRect/>
          </a:stretch>
        </p:blipFill>
        <p:spPr>
          <a:xfrm>
            <a:off x="2948682" y="1554630"/>
            <a:ext cx="6294635" cy="4450468"/>
          </a:xfrm>
          <a:prstGeom prst="rect">
            <a:avLst/>
          </a:prstGeom>
        </p:spPr>
      </p:pic>
      <p:sp>
        <p:nvSpPr>
          <p:cNvPr id="6" name="TextBox 5"/>
          <p:cNvSpPr txBox="1"/>
          <p:nvPr/>
        </p:nvSpPr>
        <p:spPr>
          <a:xfrm>
            <a:off x="2209800" y="6228088"/>
            <a:ext cx="7886700" cy="369332"/>
          </a:xfrm>
          <a:prstGeom prst="rect">
            <a:avLst/>
          </a:prstGeom>
          <a:noFill/>
        </p:spPr>
        <p:txBody>
          <a:bodyPr wrap="square" rtlCol="0">
            <a:spAutoFit/>
          </a:bodyPr>
          <a:lstStyle/>
          <a:p>
            <a:r>
              <a:rPr lang="en-GB" b="1" dirty="0">
                <a:hlinkClick r:id="rId3"/>
              </a:rPr>
              <a:t>https://www.safeguardingchildren.co.uk/professionals/forms-for-professionals</a:t>
            </a:r>
            <a:r>
              <a:rPr lang="en-GB" b="1" dirty="0" smtClean="0">
                <a:hlinkClick r:id="rId3"/>
              </a:rPr>
              <a:t>/</a:t>
            </a:r>
            <a:r>
              <a:rPr lang="en-GB" b="1" dirty="0" smtClean="0"/>
              <a:t> </a:t>
            </a:r>
            <a:endParaRPr lang="en-GB" b="1" dirty="0"/>
          </a:p>
        </p:txBody>
      </p:sp>
    </p:spTree>
    <p:extLst>
      <p:ext uri="{BB962C8B-B14F-4D97-AF65-F5344CB8AC3E}">
        <p14:creationId xmlns:p14="http://schemas.microsoft.com/office/powerpoint/2010/main" val="14543189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and Opportunities</a:t>
            </a:r>
            <a:endParaRPr lang="en-GB" dirty="0"/>
          </a:p>
        </p:txBody>
      </p:sp>
      <p:sp>
        <p:nvSpPr>
          <p:cNvPr id="4" name="Content Placeholder 3"/>
          <p:cNvSpPr>
            <a:spLocks noGrp="1"/>
          </p:cNvSpPr>
          <p:nvPr>
            <p:ph sz="half" idx="1"/>
          </p:nvPr>
        </p:nvSpPr>
        <p:spPr>
          <a:xfrm>
            <a:off x="272716" y="1600201"/>
            <a:ext cx="5721684" cy="4525963"/>
          </a:xfrm>
        </p:spPr>
        <p:txBody>
          <a:bodyPr>
            <a:normAutofit fontScale="92500" lnSpcReduction="10000"/>
          </a:bodyPr>
          <a:lstStyle/>
          <a:p>
            <a:r>
              <a:rPr lang="en-GB" dirty="0" smtClean="0"/>
              <a:t>Affluent rurality</a:t>
            </a:r>
          </a:p>
          <a:p>
            <a:pPr lvl="1"/>
            <a:r>
              <a:rPr lang="en-GB" dirty="0" smtClean="0"/>
              <a:t>Isolation</a:t>
            </a:r>
          </a:p>
          <a:p>
            <a:pPr lvl="1"/>
            <a:r>
              <a:rPr lang="en-GB" dirty="0" smtClean="0"/>
              <a:t>Parents/Guardians work long hours </a:t>
            </a:r>
          </a:p>
          <a:p>
            <a:pPr lvl="1"/>
            <a:r>
              <a:rPr lang="en-GB" dirty="0" smtClean="0"/>
              <a:t>Access to latest technology </a:t>
            </a:r>
          </a:p>
          <a:p>
            <a:r>
              <a:rPr lang="en-GB" dirty="0" smtClean="0"/>
              <a:t>Hard to reach groups</a:t>
            </a:r>
          </a:p>
          <a:p>
            <a:pPr lvl="1"/>
            <a:r>
              <a:rPr lang="en-GB" dirty="0" smtClean="0"/>
              <a:t>Same sex abuse/exploitation/female perpetrators</a:t>
            </a:r>
          </a:p>
          <a:p>
            <a:pPr lvl="1"/>
            <a:r>
              <a:rPr lang="en-GB" dirty="0" smtClean="0"/>
              <a:t>Cultural silence</a:t>
            </a:r>
          </a:p>
          <a:p>
            <a:r>
              <a:rPr lang="en-GB" dirty="0" smtClean="0"/>
              <a:t>It doesn’t happen here</a:t>
            </a:r>
          </a:p>
          <a:p>
            <a:pPr marL="0" indent="0">
              <a:buNone/>
            </a:pPr>
            <a:endParaRPr lang="en-GB" dirty="0"/>
          </a:p>
        </p:txBody>
      </p:sp>
      <p:sp>
        <p:nvSpPr>
          <p:cNvPr id="5" name="Content Placeholder 4"/>
          <p:cNvSpPr>
            <a:spLocks noGrp="1"/>
          </p:cNvSpPr>
          <p:nvPr>
            <p:ph sz="half" idx="2"/>
          </p:nvPr>
        </p:nvSpPr>
        <p:spPr>
          <a:xfrm>
            <a:off x="6197599" y="1600201"/>
            <a:ext cx="5824399" cy="4525963"/>
          </a:xfrm>
        </p:spPr>
        <p:txBody>
          <a:bodyPr>
            <a:normAutofit fontScale="92500" lnSpcReduction="10000"/>
          </a:bodyPr>
          <a:lstStyle/>
          <a:p>
            <a:r>
              <a:rPr lang="en-GB" dirty="0" smtClean="0"/>
              <a:t>Opportunity for prevention</a:t>
            </a:r>
          </a:p>
          <a:p>
            <a:pPr lvl="1"/>
            <a:r>
              <a:rPr lang="en-GB" dirty="0" smtClean="0"/>
              <a:t>Key messages</a:t>
            </a:r>
          </a:p>
          <a:p>
            <a:pPr lvl="1"/>
            <a:r>
              <a:rPr lang="en-GB" dirty="0" smtClean="0"/>
              <a:t>Wider safeguarding opportunities</a:t>
            </a:r>
          </a:p>
          <a:p>
            <a:pPr lvl="1"/>
            <a:r>
              <a:rPr lang="en-GB" dirty="0" smtClean="0"/>
              <a:t>Challenge practice</a:t>
            </a:r>
          </a:p>
          <a:p>
            <a:r>
              <a:rPr lang="en-GB" dirty="0" smtClean="0"/>
              <a:t>Raise awareness within communities</a:t>
            </a:r>
          </a:p>
          <a:p>
            <a:pPr lvl="1"/>
            <a:r>
              <a:rPr lang="en-GB" dirty="0" smtClean="0"/>
              <a:t>Spotting the ‘unusual’ cuckooing</a:t>
            </a:r>
          </a:p>
          <a:p>
            <a:r>
              <a:rPr lang="en-GB" dirty="0" smtClean="0"/>
              <a:t>Recognise our own bias's/preconceptions</a:t>
            </a:r>
            <a:endParaRPr lang="en-GB" dirty="0"/>
          </a:p>
          <a:p>
            <a:r>
              <a:rPr lang="en-GB" dirty="0" smtClean="0"/>
              <a:t>Challenge pre-conceptions</a:t>
            </a:r>
          </a:p>
          <a:p>
            <a:pPr lvl="1"/>
            <a:r>
              <a:rPr lang="en-GB" dirty="0" smtClean="0"/>
              <a:t>Understand our communities</a:t>
            </a:r>
          </a:p>
          <a:p>
            <a:pPr lvl="1"/>
            <a:endParaRPr lang="en-GB" dirty="0"/>
          </a:p>
        </p:txBody>
      </p:sp>
      <p:pic>
        <p:nvPicPr>
          <p:cNvPr id="6" name="Picture 2" descr="cid:image003.png@01D54161.4B29EE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900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Practice Guidance for Professionals</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913" y="1989868"/>
            <a:ext cx="1949086" cy="2784886"/>
          </a:xfrm>
          <a:prstGeom prst="rect">
            <a:avLst/>
          </a:prstGeom>
        </p:spPr>
        <p:style>
          <a:lnRef idx="2">
            <a:schemeClr val="dk1"/>
          </a:lnRef>
          <a:fillRef idx="1">
            <a:schemeClr val="lt1"/>
          </a:fillRef>
          <a:effectRef idx="0">
            <a:schemeClr val="dk1"/>
          </a:effectRef>
          <a:fontRef idx="minor">
            <a:schemeClr val="dk1"/>
          </a:fontRef>
        </p:style>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709" y="1979023"/>
            <a:ext cx="1981622" cy="2806459"/>
          </a:xfrm>
          <a:prstGeom prst="rect">
            <a:avLst/>
          </a:prstGeom>
        </p:spPr>
        <p:style>
          <a:lnRef idx="2">
            <a:schemeClr val="dk1"/>
          </a:lnRef>
          <a:fillRef idx="1">
            <a:schemeClr val="lt1"/>
          </a:fillRef>
          <a:effectRef idx="0">
            <a:schemeClr val="dk1"/>
          </a:effectRef>
          <a:fontRef idx="minor">
            <a:schemeClr val="dk1"/>
          </a:fontRef>
        </p:style>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10037" y="2019086"/>
            <a:ext cx="1981621" cy="280729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400840" y="1938123"/>
            <a:ext cx="2031455" cy="288826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bwMode="auto">
          <a:xfrm>
            <a:off x="9823832" y="2026328"/>
            <a:ext cx="1905712" cy="2711850"/>
          </a:xfrm>
          <a:prstGeom prst="rect">
            <a:avLst/>
          </a:prstGeom>
          <a:ln w="25400">
            <a:solidFill>
              <a:schemeClr val="tx1"/>
            </a:solidFill>
          </a:ln>
          <a:extLst>
            <a:ext uri="{53640926-AAD7-44D8-BBD7-CCE9431645EC}">
              <a14:shadowObscured xmlns:a14="http://schemas.microsoft.com/office/drawing/2010/main"/>
            </a:ext>
          </a:extLst>
        </p:spPr>
      </p:pic>
      <p:sp>
        <p:nvSpPr>
          <p:cNvPr id="3" name="TextBox 2"/>
          <p:cNvSpPr txBox="1"/>
          <p:nvPr/>
        </p:nvSpPr>
        <p:spPr>
          <a:xfrm>
            <a:off x="910350" y="5186855"/>
            <a:ext cx="10878207" cy="830997"/>
          </a:xfrm>
          <a:prstGeom prst="rect">
            <a:avLst/>
          </a:prstGeom>
          <a:noFill/>
        </p:spPr>
        <p:txBody>
          <a:bodyPr wrap="square" rtlCol="0">
            <a:spAutoFit/>
          </a:bodyPr>
          <a:lstStyle/>
          <a:p>
            <a:pPr algn="ctr"/>
            <a:r>
              <a:rPr lang="en-GB" sz="4800" dirty="0" smtClean="0">
                <a:hlinkClick r:id="rId8"/>
              </a:rPr>
              <a:t>www.safeguardingchildren.co.uk</a:t>
            </a:r>
            <a:r>
              <a:rPr lang="en-GB" sz="4800" dirty="0" smtClean="0"/>
              <a:t> </a:t>
            </a:r>
            <a:endParaRPr lang="en-GB" sz="4800" dirty="0"/>
          </a:p>
        </p:txBody>
      </p:sp>
      <p:pic>
        <p:nvPicPr>
          <p:cNvPr id="9" name="Picture 2" descr="cid:image003.png@01D54161.4B29EE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052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Minute Guides and Useful Links</a:t>
            </a:r>
            <a:endParaRPr lang="en-GB" sz="4000" dirty="0"/>
          </a:p>
        </p:txBody>
      </p:sp>
      <p:pic>
        <p:nvPicPr>
          <p:cNvPr id="6" name="Picture 5"/>
          <p:cNvPicPr>
            <a:picLocks noChangeAspect="1"/>
          </p:cNvPicPr>
          <p:nvPr/>
        </p:nvPicPr>
        <p:blipFill rotWithShape="1">
          <a:blip r:embed="rId3"/>
          <a:srcRect l="26045" t="16028" r="44257" b="5342"/>
          <a:stretch/>
        </p:blipFill>
        <p:spPr>
          <a:xfrm>
            <a:off x="3659424" y="1466850"/>
            <a:ext cx="2716921" cy="4533513"/>
          </a:xfrm>
          <a:prstGeom prst="rect">
            <a:avLst/>
          </a:prstGeom>
        </p:spPr>
      </p:pic>
      <p:sp>
        <p:nvSpPr>
          <p:cNvPr id="7" name="TextBox 6"/>
          <p:cNvSpPr txBox="1"/>
          <p:nvPr/>
        </p:nvSpPr>
        <p:spPr>
          <a:xfrm>
            <a:off x="6950061" y="1331640"/>
            <a:ext cx="4412097" cy="830997"/>
          </a:xfrm>
          <a:prstGeom prst="rect">
            <a:avLst/>
          </a:prstGeom>
          <a:noFill/>
        </p:spPr>
        <p:txBody>
          <a:bodyPr wrap="square" rtlCol="0">
            <a:spAutoFit/>
          </a:bodyPr>
          <a:lstStyle/>
          <a:p>
            <a:r>
              <a:rPr lang="en-GB" sz="2400" dirty="0" smtClean="0">
                <a:hlinkClick r:id="rId4"/>
              </a:rPr>
              <a:t>www.safeguardingchildren.co.uk/resources</a:t>
            </a:r>
            <a:r>
              <a:rPr lang="en-GB" sz="2400" dirty="0" smtClean="0"/>
              <a:t> </a:t>
            </a:r>
            <a:endParaRPr lang="en-GB" sz="2400" dirty="0"/>
          </a:p>
        </p:txBody>
      </p:sp>
      <p:pic>
        <p:nvPicPr>
          <p:cNvPr id="8" name="Picture 7"/>
          <p:cNvPicPr/>
          <p:nvPr/>
        </p:nvPicPr>
        <p:blipFill rotWithShape="1">
          <a:blip r:embed="rId5"/>
          <a:srcRect l="34401" t="13005" r="34522" b="8374"/>
          <a:stretch/>
        </p:blipFill>
        <p:spPr bwMode="auto">
          <a:xfrm>
            <a:off x="400050" y="1466850"/>
            <a:ext cx="2775770" cy="453351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950061" y="2305286"/>
            <a:ext cx="4412097" cy="830997"/>
          </a:xfrm>
          <a:prstGeom prst="rect">
            <a:avLst/>
          </a:prstGeom>
          <a:noFill/>
        </p:spPr>
        <p:txBody>
          <a:bodyPr wrap="square" rtlCol="0">
            <a:spAutoFit/>
          </a:bodyPr>
          <a:lstStyle/>
          <a:p>
            <a:r>
              <a:rPr lang="en-GB" sz="2400" dirty="0" smtClean="0">
                <a:hlinkClick r:id="rId6"/>
              </a:rPr>
              <a:t>www.contextualsafeguarding.org.uk</a:t>
            </a:r>
            <a:r>
              <a:rPr lang="en-GB" sz="2400" dirty="0" smtClean="0"/>
              <a:t> </a:t>
            </a:r>
            <a:endParaRPr lang="en-GB" sz="2400" dirty="0"/>
          </a:p>
        </p:txBody>
      </p:sp>
      <p:sp>
        <p:nvSpPr>
          <p:cNvPr id="4" name="TextBox 3"/>
          <p:cNvSpPr txBox="1"/>
          <p:nvPr/>
        </p:nvSpPr>
        <p:spPr>
          <a:xfrm>
            <a:off x="7023675" y="3067247"/>
            <a:ext cx="4264871" cy="461665"/>
          </a:xfrm>
          <a:prstGeom prst="rect">
            <a:avLst/>
          </a:prstGeom>
          <a:noFill/>
        </p:spPr>
        <p:txBody>
          <a:bodyPr wrap="square" rtlCol="0">
            <a:spAutoFit/>
          </a:bodyPr>
          <a:lstStyle/>
          <a:p>
            <a:r>
              <a:rPr lang="en-GB" sz="2400" dirty="0" smtClean="0">
                <a:hlinkClick r:id="rId7"/>
              </a:rPr>
              <a:t>www.nwgnetwork.org</a:t>
            </a:r>
            <a:r>
              <a:rPr lang="en-GB" sz="2400" dirty="0" smtClean="0"/>
              <a:t>  </a:t>
            </a:r>
            <a:endParaRPr lang="en-GB" sz="2400" dirty="0"/>
          </a:p>
        </p:txBody>
      </p:sp>
      <p:sp>
        <p:nvSpPr>
          <p:cNvPr id="5" name="TextBox 4"/>
          <p:cNvSpPr txBox="1"/>
          <p:nvPr/>
        </p:nvSpPr>
        <p:spPr>
          <a:xfrm>
            <a:off x="6723983" y="4807440"/>
            <a:ext cx="5342021" cy="1569660"/>
          </a:xfrm>
          <a:prstGeom prst="rect">
            <a:avLst/>
          </a:prstGeom>
          <a:noFill/>
        </p:spPr>
        <p:txBody>
          <a:bodyPr wrap="square" rtlCol="0">
            <a:spAutoFit/>
          </a:bodyPr>
          <a:lstStyle/>
          <a:p>
            <a:r>
              <a:rPr lang="en-GB" sz="2400" dirty="0">
                <a:hlinkClick r:id="rId8"/>
              </a:rPr>
              <a:t>https://</a:t>
            </a:r>
            <a:r>
              <a:rPr lang="en-GB" sz="2400" dirty="0" smtClean="0">
                <a:hlinkClick r:id="rId8"/>
              </a:rPr>
              <a:t>www.childrenssociety.org.uk/what-we-do/our-work/tackling-criminal-exploitation-and-county-lines/county-lines-resources</a:t>
            </a:r>
            <a:r>
              <a:rPr lang="en-GB" sz="2400" dirty="0" smtClean="0"/>
              <a:t> </a:t>
            </a:r>
            <a:endParaRPr lang="en-GB" sz="2400" dirty="0"/>
          </a:p>
        </p:txBody>
      </p:sp>
      <p:sp>
        <p:nvSpPr>
          <p:cNvPr id="9" name="TextBox 8"/>
          <p:cNvSpPr txBox="1"/>
          <p:nvPr/>
        </p:nvSpPr>
        <p:spPr>
          <a:xfrm>
            <a:off x="6916944" y="3718446"/>
            <a:ext cx="4743027" cy="461665"/>
          </a:xfrm>
          <a:prstGeom prst="rect">
            <a:avLst/>
          </a:prstGeom>
          <a:noFill/>
        </p:spPr>
        <p:txBody>
          <a:bodyPr wrap="square" rtlCol="0">
            <a:spAutoFit/>
          </a:bodyPr>
          <a:lstStyle/>
          <a:p>
            <a:r>
              <a:rPr lang="en-GB" sz="2400" dirty="0">
                <a:hlinkClick r:id="rId9"/>
              </a:rPr>
              <a:t>https://www.net-aware.org.uk</a:t>
            </a:r>
            <a:r>
              <a:rPr lang="en-GB" sz="2400" dirty="0" smtClean="0">
                <a:hlinkClick r:id="rId9"/>
              </a:rPr>
              <a:t>/</a:t>
            </a:r>
            <a:r>
              <a:rPr lang="en-GB" sz="2400" dirty="0" smtClean="0"/>
              <a:t> </a:t>
            </a:r>
            <a:endParaRPr lang="en-GB" sz="2400" dirty="0"/>
          </a:p>
        </p:txBody>
      </p:sp>
      <p:sp>
        <p:nvSpPr>
          <p:cNvPr id="10" name="TextBox 9"/>
          <p:cNvSpPr txBox="1"/>
          <p:nvPr/>
        </p:nvSpPr>
        <p:spPr>
          <a:xfrm>
            <a:off x="6950061" y="4258890"/>
            <a:ext cx="4743027" cy="461665"/>
          </a:xfrm>
          <a:prstGeom prst="rect">
            <a:avLst/>
          </a:prstGeom>
          <a:noFill/>
        </p:spPr>
        <p:txBody>
          <a:bodyPr wrap="square" rtlCol="0">
            <a:spAutoFit/>
          </a:bodyPr>
          <a:lstStyle/>
          <a:p>
            <a:r>
              <a:rPr lang="en-GB" sz="2400" dirty="0" smtClean="0">
                <a:hlinkClick r:id="rId10"/>
              </a:rPr>
              <a:t>www.internetmatters.org</a:t>
            </a:r>
            <a:r>
              <a:rPr lang="en-GB" sz="2400" dirty="0" smtClean="0"/>
              <a:t> </a:t>
            </a:r>
            <a:endParaRPr lang="en-GB" sz="2400" dirty="0"/>
          </a:p>
        </p:txBody>
      </p:sp>
      <p:pic>
        <p:nvPicPr>
          <p:cNvPr id="11" name="Picture 2" descr="cid:image003.png@01D54161.4B29EE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7231" y="6004965"/>
            <a:ext cx="2904768"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8728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One</a:t>
            </a:r>
            <a:endParaRPr lang="en-GB" dirty="0"/>
          </a:p>
        </p:txBody>
      </p:sp>
      <p:sp>
        <p:nvSpPr>
          <p:cNvPr id="7" name="Content Placeholder 6"/>
          <p:cNvSpPr>
            <a:spLocks noGrp="1"/>
          </p:cNvSpPr>
          <p:nvPr>
            <p:ph sz="half" idx="1"/>
          </p:nvPr>
        </p:nvSpPr>
        <p:spPr>
          <a:xfrm>
            <a:off x="609600" y="1600201"/>
            <a:ext cx="6753726" cy="4848725"/>
          </a:xfrm>
        </p:spPr>
        <p:txBody>
          <a:bodyPr>
            <a:normAutofit fontScale="77500" lnSpcReduction="20000"/>
          </a:bodyPr>
          <a:lstStyle/>
          <a:p>
            <a:pPr marL="0" indent="0">
              <a:buNone/>
            </a:pPr>
            <a:r>
              <a:rPr lang="en-GB" dirty="0" smtClean="0"/>
              <a:t>You are working in a school and note that Tom has </a:t>
            </a:r>
            <a:r>
              <a:rPr lang="en-GB" dirty="0"/>
              <a:t>recently become very quiet. </a:t>
            </a:r>
            <a:r>
              <a:rPr lang="en-GB" dirty="0" smtClean="0"/>
              <a:t>He doesn’t have </a:t>
            </a:r>
            <a:r>
              <a:rPr lang="en-GB" dirty="0"/>
              <a:t>a strong friendship </a:t>
            </a:r>
            <a:r>
              <a:rPr lang="en-GB" dirty="0" smtClean="0"/>
              <a:t>group, </a:t>
            </a:r>
            <a:r>
              <a:rPr lang="en-GB" dirty="0"/>
              <a:t>but has recently been seen at break times and lunchtimes with other pupils who are known to present challenging behaviours in school and in the community. A couple of staff </a:t>
            </a:r>
            <a:r>
              <a:rPr lang="en-GB" dirty="0" smtClean="0"/>
              <a:t>in school have said they </a:t>
            </a:r>
            <a:r>
              <a:rPr lang="en-GB" dirty="0"/>
              <a:t>weren’t aware that </a:t>
            </a:r>
            <a:r>
              <a:rPr lang="en-GB" dirty="0" smtClean="0"/>
              <a:t>he </a:t>
            </a:r>
            <a:r>
              <a:rPr lang="en-GB" dirty="0"/>
              <a:t>was friends with a different group </a:t>
            </a:r>
            <a:r>
              <a:rPr lang="en-GB" dirty="0" smtClean="0"/>
              <a:t>and there are concerns </a:t>
            </a:r>
            <a:r>
              <a:rPr lang="en-GB" dirty="0"/>
              <a:t>at who </a:t>
            </a:r>
            <a:r>
              <a:rPr lang="en-GB" dirty="0" smtClean="0"/>
              <a:t>he has </a:t>
            </a:r>
            <a:r>
              <a:rPr lang="en-GB" dirty="0"/>
              <a:t>been hanging about with at break times. </a:t>
            </a:r>
            <a:r>
              <a:rPr lang="en-GB" dirty="0" smtClean="0"/>
              <a:t>Tom has talked to you </a:t>
            </a:r>
            <a:r>
              <a:rPr lang="en-GB" dirty="0"/>
              <a:t>about not being liked and not having real friends. </a:t>
            </a:r>
            <a:endParaRPr lang="en-GB" dirty="0" smtClean="0"/>
          </a:p>
          <a:p>
            <a:pPr marL="0" indent="0">
              <a:buNone/>
            </a:pPr>
            <a:endParaRPr lang="en-GB" dirty="0"/>
          </a:p>
          <a:p>
            <a:pPr marL="0" indent="0">
              <a:buNone/>
            </a:pPr>
            <a:r>
              <a:rPr lang="en-GB" dirty="0" smtClean="0"/>
              <a:t>You notice that Tom has got </a:t>
            </a:r>
            <a:r>
              <a:rPr lang="en-GB" dirty="0"/>
              <a:t>new items e.g. new phone, new pencil case, new jacket etc. When asked, </a:t>
            </a:r>
            <a:r>
              <a:rPr lang="en-GB" dirty="0" smtClean="0"/>
              <a:t>Tom had </a:t>
            </a:r>
            <a:r>
              <a:rPr lang="en-GB" dirty="0"/>
              <a:t>stated </a:t>
            </a:r>
            <a:r>
              <a:rPr lang="en-GB" dirty="0" smtClean="0"/>
              <a:t>Tom is </a:t>
            </a:r>
            <a:r>
              <a:rPr lang="en-GB" dirty="0"/>
              <a:t>referring to is an adult and known in the community for criminal behaviour etc. </a:t>
            </a:r>
            <a:endParaRPr lang="en-GB" dirty="0" smtClean="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1767" y="1600201"/>
            <a:ext cx="4233419" cy="4177223"/>
          </a:xfrm>
        </p:spPr>
      </p:pic>
    </p:spTree>
    <p:extLst>
      <p:ext uri="{BB962C8B-B14F-4D97-AF65-F5344CB8AC3E}">
        <p14:creationId xmlns:p14="http://schemas.microsoft.com/office/powerpoint/2010/main" val="26031340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Two</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smtClean="0"/>
              <a:t>You are working in a GP surgery and a 13 year old girl attends drop in clinic wanting the morning after pill. She attends with an adult who appears very supportive and concerned about the girl’s welfare. You believe that she is the child’s older sister. The child appears to be very concerned her parents don’t find out she is there and appears reluctant to disclose who she has had sex with</a:t>
            </a:r>
            <a:endParaRPr lang="en-GB" dirty="0"/>
          </a:p>
        </p:txBody>
      </p:sp>
      <p:pic>
        <p:nvPicPr>
          <p:cNvPr id="7" name="Content Placeholder 6"/>
          <p:cNvPicPr>
            <a:picLocks noGrp="1" noChangeAspect="1"/>
          </p:cNvPicPr>
          <p:nvPr>
            <p:ph sz="half" idx="2"/>
          </p:nvPr>
        </p:nvPicPr>
        <p:blipFill>
          <a:blip r:embed="rId2">
            <a:extLst>
              <a:ext uri="{BEBA8EAE-BF5A-486C-A8C5-ECC9F3942E4B}">
                <a14:imgProps xmlns:a14="http://schemas.microsoft.com/office/drawing/2010/main">
                  <a14:imgLayer r:embed="rId3">
                    <a14:imgEffect>
                      <a14:colorTemperature colorTemp="7216"/>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6555080" y="1921043"/>
            <a:ext cx="5391442" cy="3132220"/>
          </a:xfrm>
        </p:spPr>
      </p:pic>
    </p:spTree>
    <p:extLst>
      <p:ext uri="{BB962C8B-B14F-4D97-AF65-F5344CB8AC3E}">
        <p14:creationId xmlns:p14="http://schemas.microsoft.com/office/powerpoint/2010/main" val="31186457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3</a:t>
            </a:r>
            <a:endParaRPr lang="en-GB" dirty="0"/>
          </a:p>
        </p:txBody>
      </p:sp>
      <p:sp>
        <p:nvSpPr>
          <p:cNvPr id="5" name="Content Placeholder 4"/>
          <p:cNvSpPr>
            <a:spLocks noGrp="1"/>
          </p:cNvSpPr>
          <p:nvPr>
            <p:ph idx="1"/>
          </p:nvPr>
        </p:nvSpPr>
        <p:spPr>
          <a:xfrm>
            <a:off x="256673" y="1491916"/>
            <a:ext cx="6112043" cy="4684295"/>
          </a:xfrm>
        </p:spPr>
        <p:txBody>
          <a:bodyPr>
            <a:noAutofit/>
          </a:bodyPr>
          <a:lstStyle/>
          <a:p>
            <a:pPr marL="0" indent="0">
              <a:buNone/>
            </a:pPr>
            <a:r>
              <a:rPr lang="en-GB" sz="1800" dirty="0" smtClean="0"/>
              <a:t>14 </a:t>
            </a:r>
            <a:r>
              <a:rPr lang="en-GB" sz="1800" dirty="0"/>
              <a:t>year old girl who presented to the Minor Injuries Unit </a:t>
            </a:r>
            <a:r>
              <a:rPr lang="en-GB" sz="1800" dirty="0" smtClean="0"/>
              <a:t>with </a:t>
            </a:r>
            <a:r>
              <a:rPr lang="en-GB" sz="1800" dirty="0"/>
              <a:t>a knife wound to her thigh. She stated that this was an accidental injury caused by her dropping a knife whilst cooking. The wound required </a:t>
            </a:r>
            <a:r>
              <a:rPr lang="en-GB" sz="1800" dirty="0" smtClean="0"/>
              <a:t>suturing, but otherwise she appears fit and well. She discloses </a:t>
            </a:r>
            <a:r>
              <a:rPr lang="en-GB" sz="1800" dirty="0"/>
              <a:t>she is a regular cannabis user, but did not appear under the influence at the time. She was accompanied to the Unit by an older man, who looked to be about 20/21 years old. The adult male stated that </a:t>
            </a:r>
            <a:r>
              <a:rPr lang="en-GB" sz="1800" dirty="0" smtClean="0"/>
              <a:t>she </a:t>
            </a:r>
            <a:r>
              <a:rPr lang="en-GB" sz="1800" dirty="0"/>
              <a:t>was his friend and she was staying with him for a few days as she lived out of this </a:t>
            </a:r>
            <a:r>
              <a:rPr lang="en-GB" sz="1800" dirty="0" smtClean="0"/>
              <a:t>area.</a:t>
            </a:r>
          </a:p>
          <a:p>
            <a:pPr marL="0" indent="0">
              <a:buNone/>
            </a:pPr>
            <a:r>
              <a:rPr lang="en-GB" sz="1800" dirty="0" smtClean="0"/>
              <a:t> </a:t>
            </a:r>
            <a:endParaRPr lang="en-GB" sz="1800" dirty="0"/>
          </a:p>
          <a:p>
            <a:pPr marL="0" indent="0">
              <a:buNone/>
            </a:pPr>
            <a:r>
              <a:rPr lang="en-GB" sz="1800" dirty="0"/>
              <a:t>During the </a:t>
            </a:r>
            <a:r>
              <a:rPr lang="en-GB" sz="1800" dirty="0" smtClean="0"/>
              <a:t>consultation you notice she has </a:t>
            </a:r>
            <a:r>
              <a:rPr lang="en-GB" sz="1800" dirty="0"/>
              <a:t>two mobile phones, one of which continually received messages. </a:t>
            </a:r>
            <a:r>
              <a:rPr lang="en-GB" sz="1800" dirty="0" smtClean="0"/>
              <a:t>You also note she </a:t>
            </a:r>
            <a:r>
              <a:rPr lang="en-GB" sz="1800" dirty="0"/>
              <a:t>was very quiet and the older adult male does most of the talking.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513" y="1778667"/>
            <a:ext cx="5274559" cy="3499186"/>
          </a:xfrm>
          <a:prstGeom prst="rect">
            <a:avLst/>
          </a:prstGeom>
        </p:spPr>
      </p:pic>
    </p:spTree>
    <p:extLst>
      <p:ext uri="{BB962C8B-B14F-4D97-AF65-F5344CB8AC3E}">
        <p14:creationId xmlns:p14="http://schemas.microsoft.com/office/powerpoint/2010/main" val="29996244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4</a:t>
            </a:r>
            <a:endParaRPr lang="en-GB" dirty="0"/>
          </a:p>
        </p:txBody>
      </p:sp>
      <p:sp>
        <p:nvSpPr>
          <p:cNvPr id="3" name="Content Placeholder 2"/>
          <p:cNvSpPr>
            <a:spLocks noGrp="1"/>
          </p:cNvSpPr>
          <p:nvPr>
            <p:ph idx="1"/>
          </p:nvPr>
        </p:nvSpPr>
        <p:spPr>
          <a:xfrm>
            <a:off x="609600" y="1600201"/>
            <a:ext cx="5406189" cy="4525963"/>
          </a:xfrm>
        </p:spPr>
        <p:txBody>
          <a:bodyPr>
            <a:normAutofit lnSpcReduction="10000"/>
          </a:bodyPr>
          <a:lstStyle/>
          <a:p>
            <a:pPr marL="0" indent="0">
              <a:buNone/>
            </a:pPr>
            <a:r>
              <a:rPr lang="en-GB" sz="2000" dirty="0" smtClean="0"/>
              <a:t>You are working as local Police and Community Support Officer and are asked to have a chat with a 15 year old boy who you know frequently </a:t>
            </a:r>
            <a:r>
              <a:rPr lang="en-GB" sz="2000" dirty="0"/>
              <a:t>runs away from </a:t>
            </a:r>
            <a:r>
              <a:rPr lang="en-GB" sz="2000" dirty="0" smtClean="0"/>
              <a:t>home, </a:t>
            </a:r>
            <a:r>
              <a:rPr lang="en-GB" sz="2000" dirty="0"/>
              <a:t>however due to neglect within the household, many of these missing episodes go unreported to police and social care. His school attendance has recently deteriorated and is no longer in main stream education. </a:t>
            </a:r>
            <a:r>
              <a:rPr lang="en-GB" sz="2000" dirty="0" smtClean="0"/>
              <a:t>You know he has been involved with the police for minor crimes. He mentions that he has recently been to ‘Doncaster’ and was picked up by ‘the Feds’ and searched for drugs. He claims they had nothing on him as his ‘crew’ have his back and he now carries a lock knife for protection.   </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143" y="1787441"/>
            <a:ext cx="5486224" cy="3650833"/>
          </a:xfrm>
          <a:prstGeom prst="rect">
            <a:avLst/>
          </a:prstGeom>
        </p:spPr>
      </p:pic>
    </p:spTree>
    <p:extLst>
      <p:ext uri="{BB962C8B-B14F-4D97-AF65-F5344CB8AC3E}">
        <p14:creationId xmlns:p14="http://schemas.microsoft.com/office/powerpoint/2010/main" val="18410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you…</a:t>
            </a:r>
            <a:endParaRPr lang="en-GB" dirty="0"/>
          </a:p>
        </p:txBody>
      </p:sp>
      <p:sp>
        <p:nvSpPr>
          <p:cNvPr id="3" name="Content Placeholder 2"/>
          <p:cNvSpPr>
            <a:spLocks noGrp="1"/>
          </p:cNvSpPr>
          <p:nvPr>
            <p:ph idx="1"/>
          </p:nvPr>
        </p:nvSpPr>
        <p:spPr>
          <a:xfrm>
            <a:off x="609600" y="1746505"/>
            <a:ext cx="10972800" cy="4525963"/>
          </a:xfrm>
        </p:spPr>
        <p:txBody>
          <a:bodyPr>
            <a:normAutofit/>
          </a:bodyPr>
          <a:lstStyle/>
          <a:p>
            <a:r>
              <a:rPr lang="en-GB" dirty="0" smtClean="0"/>
              <a:t>To the person next to you find out the following:</a:t>
            </a:r>
          </a:p>
          <a:p>
            <a:pPr lvl="1"/>
            <a:endParaRPr lang="en-GB" dirty="0" smtClean="0"/>
          </a:p>
          <a:p>
            <a:pPr lvl="1"/>
            <a:r>
              <a:rPr lang="en-GB" dirty="0" smtClean="0"/>
              <a:t>What is their name?</a:t>
            </a:r>
            <a:endParaRPr lang="en-GB" dirty="0"/>
          </a:p>
          <a:p>
            <a:pPr lvl="1"/>
            <a:r>
              <a:rPr lang="en-GB" dirty="0" smtClean="0"/>
              <a:t>What they do for a Job?</a:t>
            </a:r>
          </a:p>
          <a:p>
            <a:pPr lvl="1"/>
            <a:r>
              <a:rPr lang="en-GB" dirty="0" smtClean="0"/>
              <a:t>What they want to get from today?</a:t>
            </a:r>
          </a:p>
          <a:p>
            <a:pPr lvl="1"/>
            <a:r>
              <a:rPr lang="en-GB" dirty="0" smtClean="0"/>
              <a:t>Interesting fact about them!</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7244143" y="2653855"/>
            <a:ext cx="4543425" cy="1952625"/>
          </a:xfrm>
          <a:prstGeom prst="rect">
            <a:avLst/>
          </a:prstGeom>
        </p:spPr>
      </p:pic>
    </p:spTree>
    <p:extLst>
      <p:ext uri="{BB962C8B-B14F-4D97-AF65-F5344CB8AC3E}">
        <p14:creationId xmlns:p14="http://schemas.microsoft.com/office/powerpoint/2010/main" val="3707283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Scenario 5</a:t>
            </a:r>
            <a:endParaRPr lang="en-GB" dirty="0"/>
          </a:p>
        </p:txBody>
      </p:sp>
      <p:sp>
        <p:nvSpPr>
          <p:cNvPr id="3" name="Content Placeholder 2"/>
          <p:cNvSpPr>
            <a:spLocks noGrp="1"/>
          </p:cNvSpPr>
          <p:nvPr>
            <p:ph idx="1"/>
          </p:nvPr>
        </p:nvSpPr>
        <p:spPr>
          <a:xfrm>
            <a:off x="609600" y="1600201"/>
            <a:ext cx="5309937" cy="4525963"/>
          </a:xfrm>
        </p:spPr>
        <p:txBody>
          <a:bodyPr>
            <a:normAutofit/>
          </a:bodyPr>
          <a:lstStyle/>
          <a:p>
            <a:pPr marL="0" indent="0">
              <a:buNone/>
            </a:pPr>
            <a:r>
              <a:rPr lang="en-GB" sz="2800" dirty="0" smtClean="0"/>
              <a:t>You are working with a young 16 year old male and the conversation turns to relationships. He states that he thinks people over react to nudes and states its just a bit of fun and that everyone does it. He states that he often </a:t>
            </a:r>
            <a:r>
              <a:rPr lang="en-GB" sz="2800" dirty="0" err="1" smtClean="0"/>
              <a:t>dms</a:t>
            </a:r>
            <a:r>
              <a:rPr lang="en-GB" sz="2800" dirty="0" smtClean="0"/>
              <a:t> d**k pics (pictures of a penis) to 10 girls on his Instagram.  </a:t>
            </a:r>
            <a:endParaRPr lang="en-GB" sz="2800" dirty="0"/>
          </a:p>
          <a:p>
            <a:pPr marL="0" indent="0">
              <a:buNone/>
            </a:pP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735" y="1600201"/>
            <a:ext cx="5552171" cy="3470107"/>
          </a:xfrm>
          <a:prstGeom prst="rect">
            <a:avLst/>
          </a:prstGeom>
        </p:spPr>
      </p:pic>
    </p:spTree>
    <p:extLst>
      <p:ext uri="{BB962C8B-B14F-4D97-AF65-F5344CB8AC3E}">
        <p14:creationId xmlns:p14="http://schemas.microsoft.com/office/powerpoint/2010/main" val="538500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GB" dirty="0"/>
          </a:p>
        </p:txBody>
      </p:sp>
      <p:pic>
        <p:nvPicPr>
          <p:cNvPr id="5" name="Picture 16" descr="missing piece of jigsa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972" y="1799140"/>
            <a:ext cx="73945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id:image003.png@01D54161.4B29EE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547" y="6004965"/>
            <a:ext cx="1939452" cy="62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23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a:xfrm>
            <a:off x="504497" y="2826327"/>
            <a:ext cx="10972800" cy="3080762"/>
          </a:xfrm>
        </p:spPr>
        <p:txBody>
          <a:bodyPr>
            <a:normAutofit fontScale="92500" lnSpcReduction="10000"/>
          </a:bodyPr>
          <a:lstStyle/>
          <a:p>
            <a:pPr marL="0" indent="0" algn="ctr">
              <a:buNone/>
            </a:pPr>
            <a:r>
              <a:rPr lang="en-GB" b="1" dirty="0" smtClean="0"/>
              <a:t>If there are an questions or you would like to be invited to a </a:t>
            </a:r>
            <a:r>
              <a:rPr lang="en-GB" b="1" dirty="0"/>
              <a:t>M</a:t>
            </a:r>
            <a:r>
              <a:rPr lang="en-GB" b="1" dirty="0" smtClean="0"/>
              <a:t>ACE meeting, please don’t hesitate to get in touch:</a:t>
            </a:r>
          </a:p>
          <a:p>
            <a:pPr marL="0" indent="0" algn="ctr">
              <a:buNone/>
            </a:pPr>
            <a:endParaRPr lang="en-GB" b="1" dirty="0"/>
          </a:p>
          <a:p>
            <a:pPr marL="0" indent="0" algn="ctr">
              <a:buNone/>
            </a:pPr>
            <a:r>
              <a:rPr lang="en-GB" b="1" dirty="0" smtClean="0"/>
              <a:t>Emma Phillips, </a:t>
            </a:r>
          </a:p>
          <a:p>
            <a:pPr marL="0" indent="0" algn="ctr">
              <a:buNone/>
            </a:pPr>
            <a:r>
              <a:rPr lang="en-GB" dirty="0" smtClean="0"/>
              <a:t>NYSCP Policy and Development Officer, </a:t>
            </a:r>
          </a:p>
          <a:p>
            <a:pPr marL="0" indent="0" algn="ctr">
              <a:buNone/>
            </a:pPr>
            <a:r>
              <a:rPr lang="en-GB" dirty="0" smtClean="0">
                <a:hlinkClick r:id="rId3"/>
              </a:rPr>
              <a:t>Emma.Phillips@northyorks.gov.uk</a:t>
            </a:r>
            <a:r>
              <a:rPr lang="en-GB" dirty="0" smtClean="0"/>
              <a:t> </a:t>
            </a:r>
          </a:p>
          <a:p>
            <a:pPr marL="0" indent="0" algn="ctr">
              <a:buNone/>
            </a:pPr>
            <a:endParaRPr lang="en-GB" dirty="0"/>
          </a:p>
          <a:p>
            <a:pPr marL="0" indent="0">
              <a:buNone/>
            </a:pPr>
            <a:endParaRPr lang="en-GB" dirty="0" smtClean="0"/>
          </a:p>
        </p:txBody>
      </p:sp>
      <p:pic>
        <p:nvPicPr>
          <p:cNvPr id="4098" name="Picture 2" descr="cid:image003.png@01D54161.4B29EE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1944" y="6100817"/>
            <a:ext cx="2655506" cy="57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0751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8" descr="compass-logo-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004" y="583160"/>
            <a:ext cx="3626718" cy="114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075" name="Picture 5" descr="https://www.compass-uk.org/wp-content/uploads/2019/02/services-re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13" y="2060848"/>
            <a:ext cx="5905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076" name="TextBox 2"/>
          <p:cNvSpPr txBox="1">
            <a:spLocks noChangeArrowheads="1"/>
          </p:cNvSpPr>
          <p:nvPr/>
        </p:nvSpPr>
        <p:spPr bwMode="auto">
          <a:xfrm>
            <a:off x="1774825" y="5464176"/>
            <a:ext cx="8642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4000">
                <a:cs typeface="Arial" panose="020B0604020202020204" pitchFamily="34" charset="0"/>
              </a:rPr>
              <a:t>Substance misuse in North Yorkshire</a:t>
            </a:r>
            <a:r>
              <a:rPr lang="en-GB" altLang="en-US" sz="4000">
                <a:solidFill>
                  <a:srgbClr val="92D050"/>
                </a:solidFill>
                <a:cs typeface="Arial" panose="020B0604020202020204" pitchFamily="34" charset="0"/>
              </a:rPr>
              <a:t> </a:t>
            </a:r>
          </a:p>
        </p:txBody>
      </p:sp>
    </p:spTree>
    <p:extLst>
      <p:ext uri="{BB962C8B-B14F-4D97-AF65-F5344CB8AC3E}">
        <p14:creationId xmlns:p14="http://schemas.microsoft.com/office/powerpoint/2010/main" val="319620974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Compass REACH</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ü"/>
              <a:defRPr/>
            </a:pPr>
            <a:r>
              <a:rPr lang="en-GB" sz="2000" dirty="0"/>
              <a:t>Specialist Substance Misuse Service</a:t>
            </a:r>
          </a:p>
          <a:p>
            <a:pPr>
              <a:buFont typeface="Wingdings" panose="05000000000000000000" pitchFamily="2" charset="2"/>
              <a:buChar char="ü"/>
              <a:defRPr/>
            </a:pPr>
            <a:r>
              <a:rPr lang="en-GB" sz="2000" dirty="0"/>
              <a:t>Early Help and Prevention Emotional Wellbeing and Mental Health</a:t>
            </a:r>
          </a:p>
          <a:p>
            <a:pPr>
              <a:buFont typeface="Wingdings" panose="05000000000000000000" pitchFamily="2" charset="2"/>
              <a:buChar char="ü"/>
              <a:defRPr/>
            </a:pPr>
            <a:r>
              <a:rPr lang="en-GB" sz="2000" dirty="0"/>
              <a:t>Universal Sexual Health Support</a:t>
            </a:r>
          </a:p>
          <a:p>
            <a:pPr marL="0" indent="0">
              <a:buNone/>
              <a:defRPr/>
            </a:pPr>
            <a:endParaRPr lang="en-GB" sz="2000" dirty="0"/>
          </a:p>
          <a:p>
            <a:pPr>
              <a:defRPr/>
            </a:pPr>
            <a:r>
              <a:rPr lang="en-GB" sz="2000" dirty="0"/>
              <a:t>Commissioned to work with 9-19 year olds (up to 25 if SEN)</a:t>
            </a:r>
          </a:p>
          <a:p>
            <a:pPr>
              <a:defRPr/>
            </a:pPr>
            <a:r>
              <a:rPr lang="en-GB" sz="2000" dirty="0"/>
              <a:t>Consent based help and support</a:t>
            </a:r>
          </a:p>
          <a:p>
            <a:pPr>
              <a:defRPr/>
            </a:pPr>
            <a:r>
              <a:rPr lang="en-GB" sz="2000" dirty="0"/>
              <a:t>Confidential service within the bounds of child safeguarding and risk management.</a:t>
            </a:r>
          </a:p>
          <a:p>
            <a:pPr marL="0" indent="0">
              <a:buNone/>
              <a:defRPr/>
            </a:pPr>
            <a:endParaRPr lang="en-GB" sz="2000" dirty="0"/>
          </a:p>
          <a:p>
            <a:pPr marL="0" indent="0">
              <a:buNone/>
              <a:defRPr/>
            </a:pPr>
            <a:r>
              <a:rPr lang="en-GB" sz="2000" b="1" dirty="0"/>
              <a:t>Structure of our team</a:t>
            </a:r>
            <a:r>
              <a:rPr lang="en-GB" sz="2000" dirty="0"/>
              <a:t>:</a:t>
            </a:r>
          </a:p>
          <a:p>
            <a:pPr marL="0" indent="0">
              <a:buNone/>
              <a:defRPr/>
            </a:pPr>
            <a:endParaRPr lang="en-GB" sz="2000" dirty="0"/>
          </a:p>
          <a:p>
            <a:pPr>
              <a:defRPr/>
            </a:pPr>
            <a:r>
              <a:rPr lang="en-GB" sz="2000" dirty="0"/>
              <a:t>Service Manager, Nurse Team Leader &amp; Administrator</a:t>
            </a:r>
          </a:p>
          <a:p>
            <a:pPr>
              <a:defRPr/>
            </a:pPr>
            <a:r>
              <a:rPr lang="en-GB" sz="2000" dirty="0"/>
              <a:t>8Fte Nurses/Practitioners across North </a:t>
            </a:r>
            <a:r>
              <a:rPr lang="en-GB" sz="2000" dirty="0" err="1"/>
              <a:t>Yorks</a:t>
            </a:r>
            <a:endParaRPr lang="en-GB" sz="2000" dirty="0"/>
          </a:p>
          <a:p>
            <a:pPr>
              <a:defRPr/>
            </a:pPr>
            <a:endParaRPr lang="en-GB" sz="2800" dirty="0"/>
          </a:p>
          <a:p>
            <a:pPr>
              <a:defRPr/>
            </a:pPr>
            <a:endParaRPr lang="en-GB" dirty="0" smtClean="0"/>
          </a:p>
          <a:p>
            <a:pPr>
              <a:defRPr/>
            </a:pPr>
            <a:endParaRPr lang="en-GB" dirty="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774826" y="2852738"/>
            <a:ext cx="85693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7341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What we offer</a:t>
            </a:r>
            <a:endParaRPr lang="en-GB" dirty="0"/>
          </a:p>
        </p:txBody>
      </p:sp>
      <p:sp>
        <p:nvSpPr>
          <p:cNvPr id="3" name="Content Placeholder 2"/>
          <p:cNvSpPr>
            <a:spLocks noGrp="1"/>
          </p:cNvSpPr>
          <p:nvPr>
            <p:ph idx="1"/>
          </p:nvPr>
        </p:nvSpPr>
        <p:spPr/>
        <p:txBody>
          <a:bodyPr/>
          <a:lstStyle/>
          <a:p>
            <a:pPr>
              <a:defRPr/>
            </a:pPr>
            <a:r>
              <a:rPr lang="en-GB" sz="2000" b="1" dirty="0"/>
              <a:t>Specialist harm reduction interventions</a:t>
            </a:r>
            <a:r>
              <a:rPr lang="en-GB" sz="2000" dirty="0"/>
              <a:t>, e.g. harm minimisation, sexual coercion and exploitation, overdose prevention, blood borne virus (BBV) screening and vaccinations, safe self harm.</a:t>
            </a:r>
          </a:p>
          <a:p>
            <a:pPr marL="0" indent="0">
              <a:buNone/>
              <a:defRPr/>
            </a:pPr>
            <a:endParaRPr lang="en-GB" sz="1200" dirty="0"/>
          </a:p>
          <a:p>
            <a:pPr>
              <a:defRPr/>
            </a:pPr>
            <a:r>
              <a:rPr lang="en-GB" sz="2000" b="1" dirty="0"/>
              <a:t>Age appropriate specialist information and advice</a:t>
            </a:r>
            <a:r>
              <a:rPr lang="en-GB" sz="2000" dirty="0"/>
              <a:t>, e.g. contraception and STI screening, sexual health and substance misuse advice.</a:t>
            </a:r>
          </a:p>
          <a:p>
            <a:pPr marL="0" indent="0">
              <a:buNone/>
              <a:defRPr/>
            </a:pPr>
            <a:endParaRPr lang="en-GB" sz="1200" dirty="0"/>
          </a:p>
          <a:p>
            <a:pPr>
              <a:defRPr/>
            </a:pPr>
            <a:r>
              <a:rPr lang="en-GB" sz="2000" b="1" dirty="0"/>
              <a:t>Structured and pre-planned support</a:t>
            </a:r>
            <a:r>
              <a:rPr lang="en-GB" sz="2000" dirty="0"/>
              <a:t> for young people experiencing emotional wellbeing and mental health difficulties at an early help and prevention level including BSFT, CBT, MI and BA.</a:t>
            </a:r>
          </a:p>
          <a:p>
            <a:pPr marL="0" indent="0">
              <a:buNone/>
              <a:defRPr/>
            </a:pPr>
            <a:endParaRPr lang="en-GB" sz="1200" dirty="0"/>
          </a:p>
          <a:p>
            <a:pPr>
              <a:defRPr/>
            </a:pPr>
            <a:r>
              <a:rPr lang="en-GB" sz="2000" b="1" dirty="0"/>
              <a:t>Risk reduction and life skills interventions</a:t>
            </a:r>
            <a:r>
              <a:rPr lang="en-GB" sz="2000" dirty="0"/>
              <a:t>, e.g. communication, decision making, consequential thinking, coping strategies and self management skills, and relapse prevention. </a:t>
            </a:r>
          </a:p>
          <a:p>
            <a:pPr marL="0" indent="0">
              <a:buNone/>
              <a:defRPr/>
            </a:pPr>
            <a:endParaRPr lang="en-GB" sz="2000" dirty="0"/>
          </a:p>
          <a:p>
            <a:pPr>
              <a:defRPr/>
            </a:pPr>
            <a:endParaRPr lang="en-GB" sz="2800" dirty="0"/>
          </a:p>
          <a:p>
            <a:pPr>
              <a:defRPr/>
            </a:pPr>
            <a:endParaRPr lang="en-GB" sz="2800" dirty="0"/>
          </a:p>
          <a:p>
            <a:pPr>
              <a:defRPr/>
            </a:pPr>
            <a:endParaRPr lang="en-GB"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275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What we offer</a:t>
            </a:r>
            <a:endParaRPr lang="en-GB" dirty="0"/>
          </a:p>
        </p:txBody>
      </p:sp>
      <p:sp>
        <p:nvSpPr>
          <p:cNvPr id="3" name="Content Placeholder 2"/>
          <p:cNvSpPr>
            <a:spLocks noGrp="1"/>
          </p:cNvSpPr>
          <p:nvPr>
            <p:ph idx="1"/>
          </p:nvPr>
        </p:nvSpPr>
        <p:spPr/>
        <p:txBody>
          <a:bodyPr/>
          <a:lstStyle/>
          <a:p>
            <a:pPr>
              <a:defRPr/>
            </a:pPr>
            <a:r>
              <a:rPr lang="en-GB" sz="2000" b="1" dirty="0"/>
              <a:t>Psychosocial and behavioural change models</a:t>
            </a:r>
            <a:r>
              <a:rPr lang="en-GB" sz="2000" dirty="0"/>
              <a:t> e.g. Cognitive Behavioural Therapy, Brief Solution Focused Therapy, Motivational Interviewing, Behavioural Activation.</a:t>
            </a:r>
          </a:p>
          <a:p>
            <a:pPr marL="0" indent="0">
              <a:buNone/>
              <a:defRPr/>
            </a:pPr>
            <a:endParaRPr lang="en-GB" sz="2000" dirty="0"/>
          </a:p>
          <a:p>
            <a:pPr>
              <a:defRPr/>
            </a:pPr>
            <a:r>
              <a:rPr lang="en-GB" sz="2000" b="1" dirty="0"/>
              <a:t>Direct 1 to 1 support </a:t>
            </a:r>
            <a:r>
              <a:rPr lang="en-GB" sz="2000" dirty="0"/>
              <a:t>e.g. holistic assessment, collaborative care plan and timely discharge planning with onward referrals.</a:t>
            </a:r>
          </a:p>
          <a:p>
            <a:pPr marL="0" indent="0">
              <a:buNone/>
              <a:defRPr/>
            </a:pPr>
            <a:endParaRPr lang="en-GB" sz="2800" dirty="0"/>
          </a:p>
          <a:p>
            <a:pPr>
              <a:defRPr/>
            </a:pPr>
            <a:endParaRPr lang="en-GB" sz="2800" dirty="0"/>
          </a:p>
          <a:p>
            <a:pPr>
              <a:defRPr/>
            </a:pPr>
            <a:endParaRPr lang="en-GB" sz="2800" dirty="0"/>
          </a:p>
          <a:p>
            <a:pPr>
              <a:defRPr/>
            </a:pPr>
            <a:endParaRPr lang="en-GB" dirty="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Box 3"/>
          <p:cNvSpPr txBox="1">
            <a:spLocks noChangeArrowheads="1"/>
          </p:cNvSpPr>
          <p:nvPr/>
        </p:nvSpPr>
        <p:spPr bwMode="auto">
          <a:xfrm rot="-295972">
            <a:off x="1944689" y="4502150"/>
            <a:ext cx="8251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2800">
                <a:solidFill>
                  <a:srgbClr val="FFC000"/>
                </a:solidFill>
              </a:rPr>
              <a:t>“helping people unleash their unique potential and </a:t>
            </a:r>
          </a:p>
          <a:p>
            <a:pPr algn="ctr" eaLnBrk="1" hangingPunct="1">
              <a:spcBef>
                <a:spcPct val="0"/>
              </a:spcBef>
              <a:buClrTx/>
              <a:buSzTx/>
              <a:buFontTx/>
              <a:buNone/>
            </a:pPr>
            <a:r>
              <a:rPr lang="en-GB" altLang="en-US" sz="2800">
                <a:solidFill>
                  <a:srgbClr val="FFC000"/>
                </a:solidFill>
              </a:rPr>
              <a:t>live healthier, safer and more fulfilling lives.”</a:t>
            </a:r>
          </a:p>
        </p:txBody>
      </p:sp>
    </p:spTree>
    <p:extLst>
      <p:ext uri="{BB962C8B-B14F-4D97-AF65-F5344CB8AC3E}">
        <p14:creationId xmlns:p14="http://schemas.microsoft.com/office/powerpoint/2010/main" val="24810697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Activity 1. (2 mins)</a:t>
            </a:r>
            <a:endParaRPr lang="en-GB" dirty="0"/>
          </a:p>
        </p:txBody>
      </p:sp>
      <p:sp>
        <p:nvSpPr>
          <p:cNvPr id="3" name="Content Placeholder 2"/>
          <p:cNvSpPr>
            <a:spLocks noGrp="1"/>
          </p:cNvSpPr>
          <p:nvPr>
            <p:ph idx="1"/>
          </p:nvPr>
        </p:nvSpPr>
        <p:spPr>
          <a:xfrm>
            <a:off x="1981200" y="1600200"/>
            <a:ext cx="8229600" cy="5257800"/>
          </a:xfrm>
        </p:spPr>
        <p:txBody>
          <a:bodyPr/>
          <a:lstStyle/>
          <a:p>
            <a:pPr marL="0" indent="0">
              <a:buNone/>
              <a:defRPr/>
            </a:pPr>
            <a:r>
              <a:rPr lang="en-GB" sz="2800" b="1" dirty="0"/>
              <a:t>Ask the person nearest to you:</a:t>
            </a:r>
          </a:p>
          <a:p>
            <a:pPr marL="0" indent="0">
              <a:buNone/>
              <a:defRPr/>
            </a:pPr>
            <a:endParaRPr lang="en-GB" sz="1200" dirty="0"/>
          </a:p>
          <a:p>
            <a:pPr>
              <a:defRPr/>
            </a:pPr>
            <a:r>
              <a:rPr lang="en-GB" sz="2800" dirty="0"/>
              <a:t>What do you know about drugs and alcohol already? Locally and Nationally?</a:t>
            </a:r>
          </a:p>
          <a:p>
            <a:pPr>
              <a:defRPr/>
            </a:pPr>
            <a:r>
              <a:rPr lang="en-GB" sz="2800" dirty="0"/>
              <a:t>How would you support someone who needs help with substance misuse?</a:t>
            </a:r>
          </a:p>
          <a:p>
            <a:pPr marL="0" indent="0">
              <a:buNone/>
              <a:defRPr/>
            </a:pPr>
            <a:endParaRPr lang="en-GB" dirty="0" smtClean="0"/>
          </a:p>
          <a:p>
            <a:pPr marL="0" indent="0">
              <a:buNone/>
              <a:defRPr/>
            </a:pPr>
            <a:r>
              <a:rPr lang="en-GB" dirty="0" smtClean="0"/>
              <a:t>        </a:t>
            </a:r>
            <a:r>
              <a:rPr lang="en-GB" sz="2800" dirty="0"/>
              <a:t>(No using phones to find answers!)</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393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D</a:t>
            </a:r>
            <a:r>
              <a:rPr lang="en-GB" dirty="0" smtClean="0"/>
              <a:t>rugs and alcohol 101.</a:t>
            </a:r>
            <a:endParaRPr lang="en-GB" dirty="0"/>
          </a:p>
        </p:txBody>
      </p:sp>
      <p:sp>
        <p:nvSpPr>
          <p:cNvPr id="3" name="Content Placeholder 2"/>
          <p:cNvSpPr>
            <a:spLocks noGrp="1"/>
          </p:cNvSpPr>
          <p:nvPr>
            <p:ph idx="1"/>
          </p:nvPr>
        </p:nvSpPr>
        <p:spPr/>
        <p:txBody>
          <a:bodyPr/>
          <a:lstStyle/>
          <a:p>
            <a:pPr>
              <a:defRPr/>
            </a:pPr>
            <a:r>
              <a:rPr lang="en-GB" sz="2800" dirty="0"/>
              <a:t>Majority of work delivered is around affecting </a:t>
            </a:r>
            <a:r>
              <a:rPr lang="en-GB" sz="2800" b="1" dirty="0"/>
              <a:t>motivation</a:t>
            </a:r>
            <a:r>
              <a:rPr lang="en-GB" sz="2800" dirty="0"/>
              <a:t>, change, and reducing harm</a:t>
            </a:r>
          </a:p>
          <a:p>
            <a:pPr>
              <a:defRPr/>
            </a:pPr>
            <a:r>
              <a:rPr lang="en-GB" sz="2800" dirty="0"/>
              <a:t>Majority of referrals are for cannabis use</a:t>
            </a:r>
          </a:p>
          <a:p>
            <a:pPr>
              <a:defRPr/>
            </a:pPr>
            <a:r>
              <a:rPr lang="en-GB" sz="2800" dirty="0"/>
              <a:t>Alcohol and drug misuse often </a:t>
            </a:r>
            <a:r>
              <a:rPr lang="en-GB" sz="2800" b="1" dirty="0"/>
              <a:t>multi-</a:t>
            </a:r>
            <a:r>
              <a:rPr lang="en-GB" sz="2800" b="1" dirty="0" err="1"/>
              <a:t>factoral</a:t>
            </a:r>
            <a:endParaRPr lang="en-GB" sz="2800" b="1" dirty="0"/>
          </a:p>
          <a:p>
            <a:pPr>
              <a:defRPr/>
            </a:pPr>
            <a:r>
              <a:rPr lang="en-GB" sz="2800" b="1" dirty="0"/>
              <a:t>Safeguarding</a:t>
            </a:r>
            <a:r>
              <a:rPr lang="en-GB" sz="2800" dirty="0"/>
              <a:t> procedures of paramount importance with risky substance misuse</a:t>
            </a:r>
          </a:p>
          <a:p>
            <a:pPr>
              <a:defRPr/>
            </a:pPr>
            <a:r>
              <a:rPr lang="en-GB" sz="2800" dirty="0" err="1"/>
              <a:t>Mindset</a:t>
            </a:r>
            <a:r>
              <a:rPr lang="en-GB" sz="2800" dirty="0"/>
              <a:t> of </a:t>
            </a:r>
            <a:r>
              <a:rPr lang="en-GB" sz="2800" b="1" dirty="0"/>
              <a:t>“Making every contact count”</a:t>
            </a:r>
          </a:p>
          <a:p>
            <a:pPr>
              <a:defRPr/>
            </a:pPr>
            <a:r>
              <a:rPr lang="en-GB" sz="2800" dirty="0"/>
              <a:t>A need to address </a:t>
            </a:r>
            <a:r>
              <a:rPr lang="en-GB" sz="2800" b="1" dirty="0"/>
              <a:t>all aspects of life and health</a:t>
            </a:r>
            <a:r>
              <a:rPr lang="en-GB" sz="2800" dirty="0"/>
              <a:t> care needs </a:t>
            </a:r>
          </a:p>
          <a:p>
            <a:pPr>
              <a:defRPr/>
            </a:pPr>
            <a:endParaRPr lang="en-GB" sz="2800" dirty="0"/>
          </a:p>
          <a:p>
            <a:pPr>
              <a:defRPr/>
            </a:pPr>
            <a:endParaRPr lang="en-GB" sz="2800" dirty="0"/>
          </a:p>
          <a:p>
            <a:pPr>
              <a:defRPr/>
            </a:pPr>
            <a:endParaRPr lang="en-GB" sz="2800" dirty="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6400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National picture - habits</a:t>
            </a:r>
            <a:endParaRPr lang="en-GB" dirty="0"/>
          </a:p>
        </p:txBody>
      </p:sp>
      <p:sp>
        <p:nvSpPr>
          <p:cNvPr id="3" name="Content Placeholder 2"/>
          <p:cNvSpPr>
            <a:spLocks noGrp="1"/>
          </p:cNvSpPr>
          <p:nvPr>
            <p:ph idx="1"/>
          </p:nvPr>
        </p:nvSpPr>
        <p:spPr/>
        <p:txBody>
          <a:bodyPr/>
          <a:lstStyle/>
          <a:p>
            <a:pPr>
              <a:defRPr/>
            </a:pPr>
            <a:r>
              <a:rPr lang="en-GB" sz="2000" dirty="0"/>
              <a:t>10% of pupils stated using substances in last month (11-15 </a:t>
            </a:r>
            <a:r>
              <a:rPr lang="en-GB" sz="2000" dirty="0" err="1"/>
              <a:t>yrs</a:t>
            </a:r>
            <a:r>
              <a:rPr lang="en-GB" sz="2000" dirty="0"/>
              <a:t>)</a:t>
            </a:r>
          </a:p>
          <a:p>
            <a:pPr>
              <a:defRPr/>
            </a:pPr>
            <a:r>
              <a:rPr lang="en-GB" sz="2000" dirty="0"/>
              <a:t>Cannabis remains most common drug used (11-15)</a:t>
            </a:r>
          </a:p>
          <a:p>
            <a:pPr>
              <a:defRPr/>
            </a:pPr>
            <a:r>
              <a:rPr lang="en-GB" sz="2000" dirty="0"/>
              <a:t>Higher rates of drinking and drug use compared to other European Countries (11-15)</a:t>
            </a:r>
          </a:p>
          <a:p>
            <a:pPr>
              <a:defRPr/>
            </a:pPr>
            <a:r>
              <a:rPr lang="en-GB" sz="2000" dirty="0"/>
              <a:t>Permanent exclusions for alcohol or drug use have risen from 330 to 565 from 2011/12 to 2016/17 </a:t>
            </a:r>
          </a:p>
          <a:p>
            <a:pPr>
              <a:defRPr/>
            </a:pPr>
            <a:r>
              <a:rPr lang="en-GB" sz="2000" dirty="0"/>
              <a:t>There is an upward trend in the use of Class A drugs among 16 to 24 year olds since 2007/08 to 2017/18</a:t>
            </a:r>
          </a:p>
          <a:p>
            <a:pPr>
              <a:defRPr/>
            </a:pPr>
            <a:r>
              <a:rPr lang="en-GB" sz="2000" dirty="0"/>
              <a:t>Illicit drug use was 3 times more likely in 11 to 16 year olds with a mental disorder (13.9%) than in those without one (4.1%).</a:t>
            </a:r>
          </a:p>
          <a:p>
            <a:pPr>
              <a:defRPr/>
            </a:pPr>
            <a:r>
              <a:rPr lang="en-GB" sz="2000" dirty="0"/>
              <a:t>66% of Young People in Specialist services were male</a:t>
            </a:r>
          </a:p>
          <a:p>
            <a:pPr>
              <a:defRPr/>
            </a:pPr>
            <a:r>
              <a:rPr lang="en-GB" sz="2000" dirty="0"/>
              <a:t>Number of under 14’s in specialist treatment has increased from 2016/17 to 2017/18 by 6% </a:t>
            </a:r>
          </a:p>
          <a:p>
            <a:pPr>
              <a:defRPr/>
            </a:pPr>
            <a:endParaRPr lang="en-GB" sz="2000" dirty="0"/>
          </a:p>
          <a:p>
            <a:pPr>
              <a:defRPr/>
            </a:pPr>
            <a:endParaRPr lang="en-GB" sz="2000" dirty="0"/>
          </a:p>
          <a:p>
            <a:pPr>
              <a:defRPr/>
            </a:pPr>
            <a:endParaRPr lang="en-GB" sz="2000"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Rectangle 4"/>
          <p:cNvSpPr>
            <a:spLocks noChangeArrowheads="1"/>
          </p:cNvSpPr>
          <p:nvPr/>
        </p:nvSpPr>
        <p:spPr bwMode="auto">
          <a:xfrm>
            <a:off x="1658938" y="6237288"/>
            <a:ext cx="8856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1600">
                <a:solidFill>
                  <a:srgbClr val="FFC000"/>
                </a:solidFill>
              </a:rPr>
              <a:t>Smoking, Drinking and Drug Use Among Young People in England 2016: Pupils aged 11-16.</a:t>
            </a:r>
          </a:p>
          <a:p>
            <a:pPr eaLnBrk="1" hangingPunct="1">
              <a:spcBef>
                <a:spcPct val="0"/>
              </a:spcBef>
              <a:buClrTx/>
              <a:buSzTx/>
              <a:buFontTx/>
              <a:buNone/>
            </a:pPr>
            <a:r>
              <a:rPr lang="en-GB" altLang="en-US" sz="1600">
                <a:solidFill>
                  <a:srgbClr val="FFC000"/>
                </a:solidFill>
              </a:rPr>
              <a:t>Alcohol and Drug Treatment for Young People: stats summary 2017 to 2018</a:t>
            </a:r>
          </a:p>
          <a:p>
            <a:pPr eaLnBrk="1" hangingPunct="1">
              <a:spcBef>
                <a:spcPct val="0"/>
              </a:spcBef>
              <a:buClrTx/>
              <a:buSzTx/>
              <a:buFontTx/>
              <a:buNone/>
            </a:pPr>
            <a:endParaRPr lang="en-GB" altLang="en-US" sz="1600"/>
          </a:p>
        </p:txBody>
      </p:sp>
    </p:spTree>
    <p:extLst>
      <p:ext uri="{BB962C8B-B14F-4D97-AF65-F5344CB8AC3E}">
        <p14:creationId xmlns:p14="http://schemas.microsoft.com/office/powerpoint/2010/main" val="195392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lvl="0" indent="0">
              <a:spcBef>
                <a:spcPts val="0"/>
              </a:spcBef>
              <a:buNone/>
            </a:pPr>
            <a:endParaRPr lang="en-GB" sz="1800" dirty="0" smtClean="0">
              <a:solidFill>
                <a:prstClr val="black"/>
              </a:solidFill>
              <a:latin typeface="Calibri"/>
              <a:cs typeface="+mn-cs"/>
            </a:endParaRPr>
          </a:p>
          <a:p>
            <a:pPr marL="0" lvl="0" indent="0">
              <a:spcBef>
                <a:spcPts val="0"/>
              </a:spcBef>
              <a:buNone/>
            </a:pPr>
            <a:endParaRPr lang="en-GB" sz="1800" dirty="0">
              <a:solidFill>
                <a:prstClr val="black"/>
              </a:solidFill>
              <a:latin typeface="Calibri"/>
              <a:cs typeface="+mn-cs"/>
            </a:endParaRPr>
          </a:p>
          <a:p>
            <a:pPr marL="0" lvl="0" indent="0">
              <a:spcBef>
                <a:spcPts val="0"/>
              </a:spcBef>
              <a:buNone/>
            </a:pPr>
            <a:endParaRPr lang="en-GB" sz="1800" dirty="0">
              <a:solidFill>
                <a:prstClr val="black"/>
              </a:solidFill>
              <a:latin typeface="Calibri"/>
              <a:cs typeface="+mn-cs"/>
            </a:endParaRPr>
          </a:p>
          <a:p>
            <a:pPr marL="0" lvl="0" indent="0">
              <a:spcBef>
                <a:spcPts val="0"/>
              </a:spcBef>
              <a:buNone/>
            </a:pPr>
            <a:endParaRPr lang="en-GB" sz="1800" dirty="0">
              <a:solidFill>
                <a:prstClr val="black"/>
              </a:solidFill>
              <a:latin typeface="Calibri"/>
              <a:cs typeface="+mn-cs"/>
            </a:endParaRPr>
          </a:p>
          <a:p>
            <a:pPr marL="0" lvl="0" indent="0">
              <a:spcBef>
                <a:spcPts val="0"/>
              </a:spcBef>
              <a:buNone/>
            </a:pPr>
            <a:endParaRPr lang="en-GB" sz="1800" dirty="0">
              <a:solidFill>
                <a:prstClr val="black"/>
              </a:solidFill>
              <a:latin typeface="Calibri"/>
              <a:cs typeface="+mn-cs"/>
            </a:endParaRPr>
          </a:p>
          <a:p>
            <a:pPr marL="0" lvl="0" indent="0">
              <a:spcBef>
                <a:spcPts val="0"/>
              </a:spcBef>
              <a:buNone/>
            </a:pPr>
            <a:endParaRPr lang="en-GB" sz="1800" dirty="0">
              <a:solidFill>
                <a:prstClr val="black"/>
              </a:solidFill>
              <a:latin typeface="Calibri"/>
              <a:cs typeface="+mn-cs"/>
            </a:endParaRPr>
          </a:p>
          <a:p>
            <a:pPr marL="0" lvl="0" indent="0" algn="ctr">
              <a:spcBef>
                <a:spcPts val="0"/>
              </a:spcBef>
              <a:buNone/>
            </a:pPr>
            <a:endParaRPr lang="en-GB" sz="2200" dirty="0" smtClean="0">
              <a:solidFill>
                <a:prstClr val="black"/>
              </a:solidFill>
              <a:latin typeface="Calibri"/>
              <a:cs typeface="+mn-cs"/>
            </a:endParaRPr>
          </a:p>
          <a:p>
            <a:pPr>
              <a:spcBef>
                <a:spcPts val="0"/>
              </a:spcBef>
            </a:pPr>
            <a:r>
              <a:rPr lang="en-GB" sz="2200" dirty="0" smtClean="0">
                <a:solidFill>
                  <a:prstClr val="black"/>
                </a:solidFill>
                <a:latin typeface="Calibri"/>
                <a:cs typeface="+mn-cs"/>
              </a:rPr>
              <a:t>The </a:t>
            </a:r>
            <a:r>
              <a:rPr lang="en-GB" sz="2200" dirty="0">
                <a:solidFill>
                  <a:prstClr val="black"/>
                </a:solidFill>
                <a:latin typeface="Calibri"/>
                <a:cs typeface="+mn-cs"/>
              </a:rPr>
              <a:t>3 safeguarding partners should agree on ways </a:t>
            </a:r>
            <a:r>
              <a:rPr lang="en-GB" sz="2200" dirty="0" smtClean="0">
                <a:solidFill>
                  <a:prstClr val="black"/>
                </a:solidFill>
                <a:latin typeface="Calibri"/>
                <a:cs typeface="+mn-cs"/>
              </a:rPr>
              <a:t>to:</a:t>
            </a:r>
          </a:p>
          <a:p>
            <a:pPr lvl="1">
              <a:spcBef>
                <a:spcPts val="0"/>
              </a:spcBef>
            </a:pPr>
            <a:r>
              <a:rPr lang="en-GB" sz="2200" dirty="0" smtClean="0">
                <a:solidFill>
                  <a:prstClr val="black"/>
                </a:solidFill>
                <a:latin typeface="Calibri"/>
                <a:cs typeface="+mn-cs"/>
              </a:rPr>
              <a:t> </a:t>
            </a:r>
            <a:r>
              <a:rPr lang="en-GB" sz="2200" dirty="0">
                <a:solidFill>
                  <a:prstClr val="black"/>
                </a:solidFill>
                <a:latin typeface="Calibri"/>
                <a:cs typeface="+mn-cs"/>
              </a:rPr>
              <a:t>co-ordinate their safeguarding services; </a:t>
            </a:r>
            <a:endParaRPr lang="en-GB" sz="2200" dirty="0" smtClean="0">
              <a:solidFill>
                <a:prstClr val="black"/>
              </a:solidFill>
              <a:latin typeface="Calibri"/>
              <a:cs typeface="+mn-cs"/>
            </a:endParaRPr>
          </a:p>
          <a:p>
            <a:pPr lvl="1">
              <a:spcBef>
                <a:spcPts val="0"/>
              </a:spcBef>
            </a:pPr>
            <a:r>
              <a:rPr lang="en-GB" sz="2200" dirty="0" smtClean="0">
                <a:solidFill>
                  <a:prstClr val="black"/>
                </a:solidFill>
                <a:latin typeface="Calibri"/>
                <a:cs typeface="+mn-cs"/>
              </a:rPr>
              <a:t>act </a:t>
            </a:r>
            <a:r>
              <a:rPr lang="en-GB" sz="2200" dirty="0">
                <a:solidFill>
                  <a:prstClr val="black"/>
                </a:solidFill>
                <a:latin typeface="Calibri"/>
                <a:cs typeface="+mn-cs"/>
              </a:rPr>
              <a:t>as a strategic leadership group in supporting </a:t>
            </a:r>
            <a:r>
              <a:rPr lang="en-GB" sz="2200" dirty="0" smtClean="0">
                <a:solidFill>
                  <a:prstClr val="black"/>
                </a:solidFill>
                <a:latin typeface="Calibri"/>
                <a:cs typeface="+mn-cs"/>
              </a:rPr>
              <a:t>and </a:t>
            </a:r>
            <a:r>
              <a:rPr lang="en-GB" sz="2200" dirty="0">
                <a:solidFill>
                  <a:prstClr val="black"/>
                </a:solidFill>
                <a:latin typeface="Calibri"/>
                <a:cs typeface="+mn-cs"/>
              </a:rPr>
              <a:t>engaging </a:t>
            </a:r>
            <a:r>
              <a:rPr lang="en-GB" sz="2200" dirty="0" smtClean="0">
                <a:solidFill>
                  <a:prstClr val="black"/>
                </a:solidFill>
                <a:latin typeface="Calibri"/>
                <a:cs typeface="+mn-cs"/>
              </a:rPr>
              <a:t>others;</a:t>
            </a:r>
          </a:p>
          <a:p>
            <a:pPr lvl="1">
              <a:spcBef>
                <a:spcPts val="0"/>
              </a:spcBef>
            </a:pPr>
            <a:r>
              <a:rPr lang="en-GB" sz="2200" dirty="0" smtClean="0">
                <a:solidFill>
                  <a:prstClr val="black"/>
                </a:solidFill>
                <a:latin typeface="Calibri"/>
                <a:cs typeface="+mn-cs"/>
              </a:rPr>
              <a:t>implement </a:t>
            </a:r>
            <a:r>
              <a:rPr lang="en-GB" sz="2200" dirty="0">
                <a:solidFill>
                  <a:prstClr val="black"/>
                </a:solidFill>
                <a:latin typeface="Calibri"/>
                <a:cs typeface="+mn-cs"/>
              </a:rPr>
              <a:t>local and national learning including from serious child safeguarding incidents. </a:t>
            </a:r>
            <a:endParaRPr lang="en-GB" sz="2200" dirty="0" smtClean="0">
              <a:solidFill>
                <a:prstClr val="black"/>
              </a:solidFill>
              <a:latin typeface="Calibri"/>
              <a:cs typeface="+mn-cs"/>
            </a:endParaRPr>
          </a:p>
          <a:p>
            <a:pPr>
              <a:spcBef>
                <a:spcPts val="0"/>
              </a:spcBef>
            </a:pPr>
            <a:endParaRPr lang="en-GB" sz="2200" dirty="0">
              <a:solidFill>
                <a:prstClr val="black"/>
              </a:solidFill>
              <a:latin typeface="Calibri"/>
              <a:cs typeface="+mn-cs"/>
            </a:endParaRPr>
          </a:p>
          <a:p>
            <a:pPr>
              <a:spcBef>
                <a:spcPts val="0"/>
              </a:spcBef>
            </a:pPr>
            <a:r>
              <a:rPr lang="en-GB" sz="2200" dirty="0" smtClean="0">
                <a:solidFill>
                  <a:prstClr val="black"/>
                </a:solidFill>
                <a:latin typeface="Calibri"/>
                <a:cs typeface="+mn-cs"/>
              </a:rPr>
              <a:t>To </a:t>
            </a:r>
            <a:r>
              <a:rPr lang="en-GB" sz="2200" dirty="0">
                <a:solidFill>
                  <a:prstClr val="black"/>
                </a:solidFill>
                <a:latin typeface="Calibri"/>
                <a:cs typeface="+mn-cs"/>
              </a:rPr>
              <a:t>fulfil this role, the three safeguarding partners must set out how they will work together and with any relevant agencies. </a:t>
            </a:r>
            <a:endParaRPr lang="en-GB" sz="2200" dirty="0" smtClean="0">
              <a:solidFill>
                <a:prstClr val="black"/>
              </a:solidFill>
              <a:latin typeface="Calibri"/>
              <a:cs typeface="+mn-cs"/>
            </a:endParaRPr>
          </a:p>
          <a:p>
            <a:pPr>
              <a:spcBef>
                <a:spcPts val="0"/>
              </a:spcBef>
            </a:pPr>
            <a:endParaRPr lang="en-GB" sz="2200" dirty="0">
              <a:solidFill>
                <a:prstClr val="black"/>
              </a:solidFill>
              <a:latin typeface="Calibri"/>
              <a:cs typeface="+mn-cs"/>
            </a:endParaRPr>
          </a:p>
          <a:p>
            <a:pPr>
              <a:spcBef>
                <a:spcPts val="0"/>
              </a:spcBef>
            </a:pPr>
            <a:r>
              <a:rPr lang="en-GB" sz="2200" dirty="0" smtClean="0">
                <a:solidFill>
                  <a:prstClr val="black"/>
                </a:solidFill>
                <a:latin typeface="Calibri"/>
                <a:cs typeface="+mn-cs"/>
              </a:rPr>
              <a:t>All </a:t>
            </a:r>
            <a:r>
              <a:rPr lang="en-GB" sz="2200" dirty="0">
                <a:solidFill>
                  <a:prstClr val="black"/>
                </a:solidFill>
                <a:latin typeface="Calibri"/>
                <a:cs typeface="+mn-cs"/>
              </a:rPr>
              <a:t>3 safeguarding partners have equal and joint responsibility for </a:t>
            </a:r>
            <a:r>
              <a:rPr lang="en-GB" sz="2200" dirty="0" smtClean="0">
                <a:solidFill>
                  <a:prstClr val="black"/>
                </a:solidFill>
                <a:latin typeface="Calibri"/>
                <a:cs typeface="+mn-cs"/>
              </a:rPr>
              <a:t>local </a:t>
            </a:r>
            <a:r>
              <a:rPr lang="en-GB" sz="2200" dirty="0">
                <a:solidFill>
                  <a:prstClr val="black"/>
                </a:solidFill>
                <a:latin typeface="Calibri"/>
                <a:cs typeface="+mn-cs"/>
              </a:rPr>
              <a:t>safeguarding arrangements. </a:t>
            </a:r>
          </a:p>
          <a:p>
            <a:endParaRPr lang="en-GB" sz="2200" dirty="0"/>
          </a:p>
        </p:txBody>
      </p:sp>
      <p:pic>
        <p:nvPicPr>
          <p:cNvPr id="4" name="Picture 3"/>
          <p:cNvPicPr>
            <a:picLocks noChangeAspect="1"/>
          </p:cNvPicPr>
          <p:nvPr/>
        </p:nvPicPr>
        <p:blipFill>
          <a:blip r:embed="rId3"/>
          <a:stretch>
            <a:fillRect/>
          </a:stretch>
        </p:blipFill>
        <p:spPr>
          <a:xfrm>
            <a:off x="1809487" y="1424262"/>
            <a:ext cx="7675252" cy="1709678"/>
          </a:xfrm>
          <a:prstGeom prst="rect">
            <a:avLst/>
          </a:prstGeom>
        </p:spPr>
      </p:pic>
      <p:sp>
        <p:nvSpPr>
          <p:cNvPr id="5" name="Title 1"/>
          <p:cNvSpPr>
            <a:spLocks noGrp="1"/>
          </p:cNvSpPr>
          <p:nvPr>
            <p:ph type="title"/>
          </p:nvPr>
        </p:nvSpPr>
        <p:spPr>
          <a:xfrm>
            <a:off x="609600" y="188640"/>
            <a:ext cx="10972800" cy="1143000"/>
          </a:xfrm>
        </p:spPr>
        <p:txBody>
          <a:bodyPr>
            <a:normAutofit fontScale="90000"/>
          </a:bodyPr>
          <a:lstStyle/>
          <a:p>
            <a:r>
              <a:rPr lang="en-GB" b="1" dirty="0" smtClean="0"/>
              <a:t/>
            </a:r>
            <a:br>
              <a:rPr lang="en-GB" b="1" dirty="0" smtClean="0"/>
            </a:br>
            <a:r>
              <a:rPr lang="en-GB" sz="4900" dirty="0" smtClean="0"/>
              <a:t>NYSCP </a:t>
            </a:r>
            <a:r>
              <a:rPr lang="en-GB" sz="4900" dirty="0"/>
              <a:t>Overview</a:t>
            </a:r>
            <a:r>
              <a:rPr lang="en-GB" b="1" dirty="0">
                <a:solidFill>
                  <a:schemeClr val="tx1"/>
                </a:solidFill>
              </a:rPr>
              <a:t/>
            </a:r>
            <a:br>
              <a:rPr lang="en-GB" b="1" dirty="0">
                <a:solidFill>
                  <a:schemeClr val="tx1"/>
                </a:solidFill>
              </a:rPr>
            </a:br>
            <a:endParaRPr lang="en-GB" dirty="0"/>
          </a:p>
        </p:txBody>
      </p:sp>
    </p:spTree>
    <p:extLst>
      <p:ext uri="{BB962C8B-B14F-4D97-AF65-F5344CB8AC3E}">
        <p14:creationId xmlns:p14="http://schemas.microsoft.com/office/powerpoint/2010/main" val="2583287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National picture – substances</a:t>
            </a:r>
            <a:endParaRPr lang="en-GB" dirty="0"/>
          </a:p>
        </p:txBody>
      </p:sp>
      <p:sp>
        <p:nvSpPr>
          <p:cNvPr id="3" name="Content Placeholder 2"/>
          <p:cNvSpPr>
            <a:spLocks noGrp="1"/>
          </p:cNvSpPr>
          <p:nvPr>
            <p:ph idx="1"/>
          </p:nvPr>
        </p:nvSpPr>
        <p:spPr/>
        <p:txBody>
          <a:bodyPr/>
          <a:lstStyle/>
          <a:p>
            <a:pPr>
              <a:defRPr/>
            </a:pPr>
            <a:r>
              <a:rPr lang="en-GB" sz="2000" dirty="0"/>
              <a:t>Cannabis (88%), Alcohol (46%), Ecstasy (14%), Cocaine (10%), Solvents and Benzos (both 2%) substance use of young people in treatment services.</a:t>
            </a:r>
          </a:p>
          <a:p>
            <a:pPr>
              <a:defRPr/>
            </a:pPr>
            <a:r>
              <a:rPr lang="en-GB" sz="2000" dirty="0"/>
              <a:t>Measuring of young people’s vulnerabilities – Early onset of SM (77%), Poly-use (57% - more likely in females), ASB or crime (32%), Mental Health needs (27%) and Affected by domestic violence (19%).</a:t>
            </a:r>
          </a:p>
          <a:p>
            <a:pPr>
              <a:defRPr/>
            </a:pPr>
            <a:r>
              <a:rPr lang="en-GB" sz="2000" dirty="0"/>
              <a:t>22% reported being affected by another's substance misuse</a:t>
            </a:r>
          </a:p>
          <a:p>
            <a:pPr>
              <a:defRPr/>
            </a:pPr>
            <a:r>
              <a:rPr lang="en-GB" sz="2000" dirty="0"/>
              <a:t>Substance misuse and links to CSE and CCE increasing</a:t>
            </a:r>
          </a:p>
          <a:p>
            <a:pPr>
              <a:defRPr/>
            </a:pPr>
            <a:r>
              <a:rPr lang="en-GB" sz="2000" dirty="0"/>
              <a:t>81% of Young People discharged from Specialist services within 12 weeks with a successful discharge</a:t>
            </a:r>
          </a:p>
          <a:p>
            <a:pPr>
              <a:defRPr/>
            </a:pPr>
            <a:r>
              <a:rPr lang="en-GB" sz="2000" dirty="0"/>
              <a:t>15,583 young people in specialist substance misuse services in 2017/18. This is a 35% decrease since 2008-09</a:t>
            </a:r>
          </a:p>
          <a:p>
            <a:pPr>
              <a:defRPr/>
            </a:pPr>
            <a:endParaRPr lang="en-GB" sz="2000" dirty="0"/>
          </a:p>
          <a:p>
            <a:pPr>
              <a:defRPr/>
            </a:pPr>
            <a:endParaRPr lang="en-GB" sz="2000" dirty="0"/>
          </a:p>
          <a:p>
            <a:pPr>
              <a:defRPr/>
            </a:pPr>
            <a:endParaRPr lang="en-GB" sz="2000"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4"/>
          <p:cNvSpPr>
            <a:spLocks noChangeArrowheads="1"/>
          </p:cNvSpPr>
          <p:nvPr/>
        </p:nvSpPr>
        <p:spPr bwMode="auto">
          <a:xfrm>
            <a:off x="1658938" y="6237288"/>
            <a:ext cx="8856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1600">
                <a:solidFill>
                  <a:srgbClr val="FFC000"/>
                </a:solidFill>
              </a:rPr>
              <a:t>Smoking, Drinking and Drug Use Among Young People in England 2016: Pupils aged 11-16.</a:t>
            </a:r>
          </a:p>
          <a:p>
            <a:pPr eaLnBrk="1" hangingPunct="1">
              <a:spcBef>
                <a:spcPct val="0"/>
              </a:spcBef>
              <a:buClrTx/>
              <a:buSzTx/>
              <a:buFontTx/>
              <a:buNone/>
            </a:pPr>
            <a:r>
              <a:rPr lang="en-GB" altLang="en-US" sz="1600">
                <a:solidFill>
                  <a:srgbClr val="FFC000"/>
                </a:solidFill>
              </a:rPr>
              <a:t>Alcohol and Drug Treatment for Young People: stats summary 2017 to 2018</a:t>
            </a:r>
          </a:p>
          <a:p>
            <a:pPr eaLnBrk="1" hangingPunct="1">
              <a:spcBef>
                <a:spcPct val="0"/>
              </a:spcBef>
              <a:buClrTx/>
              <a:buSzTx/>
              <a:buFontTx/>
              <a:buNone/>
            </a:pPr>
            <a:endParaRPr lang="en-GB" altLang="en-US" sz="1600"/>
          </a:p>
        </p:txBody>
      </p:sp>
    </p:spTree>
    <p:extLst>
      <p:ext uri="{BB962C8B-B14F-4D97-AF65-F5344CB8AC3E}">
        <p14:creationId xmlns:p14="http://schemas.microsoft.com/office/powerpoint/2010/main" val="7375314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Local picture</a:t>
            </a:r>
            <a:endParaRPr lang="en-GB" dirty="0"/>
          </a:p>
        </p:txBody>
      </p:sp>
      <p:sp>
        <p:nvSpPr>
          <p:cNvPr id="3" name="Content Placeholder 2"/>
          <p:cNvSpPr>
            <a:spLocks noGrp="1"/>
          </p:cNvSpPr>
          <p:nvPr>
            <p:ph idx="1"/>
          </p:nvPr>
        </p:nvSpPr>
        <p:spPr/>
        <p:txBody>
          <a:bodyPr/>
          <a:lstStyle/>
          <a:p>
            <a:pPr>
              <a:defRPr/>
            </a:pPr>
            <a:r>
              <a:rPr lang="en-GB" sz="2000" dirty="0"/>
              <a:t>4% of Year 6 pupils report to have tried e-</a:t>
            </a:r>
            <a:r>
              <a:rPr lang="en-GB" sz="2000" dirty="0" err="1"/>
              <a:t>cig’s</a:t>
            </a:r>
            <a:endParaRPr lang="en-GB" sz="2000" dirty="0"/>
          </a:p>
          <a:p>
            <a:pPr>
              <a:defRPr/>
            </a:pPr>
            <a:r>
              <a:rPr lang="en-GB" sz="2000" dirty="0"/>
              <a:t>31% of </a:t>
            </a:r>
            <a:r>
              <a:rPr lang="en-GB" sz="2000" dirty="0" err="1"/>
              <a:t>Yr</a:t>
            </a:r>
            <a:r>
              <a:rPr lang="en-GB" sz="2000" dirty="0"/>
              <a:t> 10 and 20% of year 8 pupils responded that they have been offered cannabis</a:t>
            </a:r>
          </a:p>
          <a:p>
            <a:pPr>
              <a:defRPr/>
            </a:pPr>
            <a:r>
              <a:rPr lang="en-GB" sz="2000" dirty="0"/>
              <a:t>46% of </a:t>
            </a:r>
            <a:r>
              <a:rPr lang="en-GB" sz="2000" dirty="0" err="1"/>
              <a:t>Yr</a:t>
            </a:r>
            <a:r>
              <a:rPr lang="en-GB" sz="2000" dirty="0"/>
              <a:t> 10 pupils have reported to have tried drugs and alcohol on the same occasion</a:t>
            </a:r>
          </a:p>
          <a:p>
            <a:pPr>
              <a:defRPr/>
            </a:pPr>
            <a:r>
              <a:rPr lang="en-GB" sz="2000" dirty="0"/>
              <a:t>No age group reported over 48% when asked if they found school lessons on substance use ‘quite useful’.</a:t>
            </a:r>
          </a:p>
          <a:p>
            <a:pPr>
              <a:defRPr/>
            </a:pPr>
            <a:r>
              <a:rPr lang="en-GB" sz="2000" dirty="0"/>
              <a:t>4% of Year 8 pupils reported being offered cannabis or other drugs while ‘hanging about outside’</a:t>
            </a:r>
            <a:endParaRPr lang="en-GB" dirty="0" smtClean="0"/>
          </a:p>
          <a:p>
            <a:pPr>
              <a:defRPr/>
            </a:pPr>
            <a:r>
              <a:rPr lang="en-GB" sz="2000" dirty="0"/>
              <a:t>1/3 of 6</a:t>
            </a:r>
            <a:r>
              <a:rPr lang="en-GB" sz="2000" baseline="30000" dirty="0"/>
              <a:t>th</a:t>
            </a:r>
            <a:r>
              <a:rPr lang="en-GB" sz="2000" dirty="0"/>
              <a:t> Form students asked had taken drugs </a:t>
            </a:r>
          </a:p>
          <a:p>
            <a:pPr>
              <a:defRPr/>
            </a:pPr>
            <a:r>
              <a:rPr lang="en-GB" sz="2000" dirty="0"/>
              <a:t>38 arrests made in NY for under 16’s with intent to supply in 2015</a:t>
            </a:r>
          </a:p>
          <a:p>
            <a:pPr marL="0" indent="0">
              <a:buNone/>
              <a:defRPr/>
            </a:pPr>
            <a:endParaRPr lang="en-GB" sz="2000" dirty="0"/>
          </a:p>
          <a:p>
            <a:pPr marL="0" indent="0">
              <a:buNone/>
              <a:defRPr/>
            </a:pPr>
            <a:endParaRPr lang="en-GB" sz="2000" dirty="0"/>
          </a:p>
          <a:p>
            <a:pPr>
              <a:defRPr/>
            </a:pPr>
            <a:endParaRPr lang="en-GB" sz="2000" dirty="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3"/>
          <p:cNvSpPr>
            <a:spLocks noChangeArrowheads="1"/>
          </p:cNvSpPr>
          <p:nvPr/>
        </p:nvSpPr>
        <p:spPr bwMode="auto">
          <a:xfrm>
            <a:off x="1703388" y="6092825"/>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1600">
                <a:solidFill>
                  <a:srgbClr val="FFC000"/>
                </a:solidFill>
              </a:rPr>
              <a:t>(2018 Growing Up in North Yorkshire report) and </a:t>
            </a:r>
          </a:p>
          <a:p>
            <a:pPr eaLnBrk="1" hangingPunct="1">
              <a:spcBef>
                <a:spcPct val="0"/>
              </a:spcBef>
              <a:buClrTx/>
              <a:buSzTx/>
              <a:buFontTx/>
              <a:buNone/>
            </a:pPr>
            <a:r>
              <a:rPr lang="en-GB" altLang="en-US" sz="1600">
                <a:solidFill>
                  <a:srgbClr val="FFC000"/>
                </a:solidFill>
              </a:rPr>
              <a:t>North Yorkshire Police F.O.I. request on arrests of under 16’s.</a:t>
            </a:r>
          </a:p>
          <a:p>
            <a:pPr eaLnBrk="1" hangingPunct="1">
              <a:spcBef>
                <a:spcPct val="0"/>
              </a:spcBef>
              <a:buClrTx/>
              <a:buSzTx/>
              <a:buFontTx/>
              <a:buNone/>
            </a:pPr>
            <a:endParaRPr lang="en-GB" altLang="en-US" sz="1600"/>
          </a:p>
        </p:txBody>
      </p:sp>
    </p:spTree>
    <p:extLst>
      <p:ext uri="{BB962C8B-B14F-4D97-AF65-F5344CB8AC3E}">
        <p14:creationId xmlns:p14="http://schemas.microsoft.com/office/powerpoint/2010/main" val="1198878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Service Specific &amp; Reflections</a:t>
            </a:r>
            <a:endParaRPr lang="en-GB" dirty="0"/>
          </a:p>
        </p:txBody>
      </p:sp>
      <p:sp>
        <p:nvSpPr>
          <p:cNvPr id="3" name="Content Placeholder 2"/>
          <p:cNvSpPr>
            <a:spLocks noGrp="1"/>
          </p:cNvSpPr>
          <p:nvPr>
            <p:ph idx="1"/>
          </p:nvPr>
        </p:nvSpPr>
        <p:spPr/>
        <p:txBody>
          <a:bodyPr/>
          <a:lstStyle/>
          <a:p>
            <a:pPr marL="0" indent="0">
              <a:buNone/>
              <a:defRPr/>
            </a:pPr>
            <a:endParaRPr lang="en-GB" dirty="0" smtClean="0"/>
          </a:p>
          <a:p>
            <a:pPr>
              <a:defRPr/>
            </a:pPr>
            <a:endParaRPr lang="en-GB" dirty="0"/>
          </a:p>
          <a:p>
            <a:pPr>
              <a:defRPr/>
            </a:pPr>
            <a:endParaRPr lang="en-GB" dirty="0" smtClean="0"/>
          </a:p>
          <a:p>
            <a:pPr marL="0" indent="0">
              <a:buNone/>
              <a:defRPr/>
            </a:pPr>
            <a:endParaRPr lang="en-GB" dirty="0" smtClean="0"/>
          </a:p>
          <a:p>
            <a:pPr marL="0" indent="0">
              <a:buNone/>
              <a:defRPr/>
            </a:pPr>
            <a:r>
              <a:rPr lang="en-GB" sz="2000" dirty="0">
                <a:solidFill>
                  <a:srgbClr val="FFC000"/>
                </a:solidFill>
              </a:rPr>
              <a:t>2019 – Primary Drug Issue – Compass REACH</a:t>
            </a:r>
          </a:p>
          <a:p>
            <a:pPr marL="0" indent="0">
              <a:buNone/>
              <a:defRPr/>
            </a:pPr>
            <a:endParaRPr lang="en-GB" sz="2000" dirty="0"/>
          </a:p>
          <a:p>
            <a:pPr>
              <a:defRPr/>
            </a:pPr>
            <a:r>
              <a:rPr lang="en-GB" sz="2000" dirty="0"/>
              <a:t>83% Cannabis</a:t>
            </a:r>
          </a:p>
          <a:p>
            <a:pPr>
              <a:defRPr/>
            </a:pPr>
            <a:r>
              <a:rPr lang="en-GB" sz="2000" dirty="0"/>
              <a:t>9.3% Alcohol – Nationally 46% for YP in treatment support.</a:t>
            </a:r>
          </a:p>
          <a:p>
            <a:pPr>
              <a:defRPr/>
            </a:pPr>
            <a:r>
              <a:rPr lang="en-GB" sz="2000" dirty="0"/>
              <a:t>2% MDMA/</a:t>
            </a:r>
            <a:r>
              <a:rPr lang="en-GB" sz="2000" dirty="0" err="1"/>
              <a:t>Ecstacy</a:t>
            </a:r>
            <a:r>
              <a:rPr lang="en-GB" sz="2000" dirty="0"/>
              <a:t> – rose to 8% when added with secondary and tertiary drug issues</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2063750" y="1412875"/>
          <a:ext cx="7704138" cy="2232024"/>
        </p:xfrm>
        <a:graphic>
          <a:graphicData uri="http://schemas.openxmlformats.org/drawingml/2006/table">
            <a:tbl>
              <a:tblPr firstRow="1" bandRow="1">
                <a:tableStyleId>{073A0DAA-6AF3-43AB-8588-CEC1D06C72B9}</a:tableStyleId>
              </a:tblPr>
              <a:tblGrid>
                <a:gridCol w="7704138">
                  <a:extLst>
                    <a:ext uri="{9D8B030D-6E8A-4147-A177-3AD203B41FA5}">
                      <a16:colId xmlns="" xmlns:a16="http://schemas.microsoft.com/office/drawing/2014/main" val="20000"/>
                    </a:ext>
                  </a:extLst>
                </a:gridCol>
              </a:tblGrid>
              <a:tr h="558006">
                <a:tc>
                  <a:txBody>
                    <a:bodyPr/>
                    <a:lstStyle/>
                    <a:p>
                      <a:pPr algn="ctr"/>
                      <a:r>
                        <a:rPr lang="en-GB" sz="1800" dirty="0" smtClean="0"/>
                        <a:t>Similarities</a:t>
                      </a:r>
                      <a:r>
                        <a:rPr lang="en-GB" sz="1800" baseline="0" dirty="0" smtClean="0"/>
                        <a:t> to national picture</a:t>
                      </a:r>
                      <a:endParaRPr lang="en-GB" sz="1800" dirty="0"/>
                    </a:p>
                  </a:txBody>
                  <a:tcPr marL="91431" marR="91431" marT="45715" marB="45715"/>
                </a:tc>
                <a:extLst>
                  <a:ext uri="{0D108BD9-81ED-4DB2-BD59-A6C34878D82A}">
                    <a16:rowId xmlns="" xmlns:a16="http://schemas.microsoft.com/office/drawing/2014/main" val="10000"/>
                  </a:ext>
                </a:extLst>
              </a:tr>
              <a:tr h="558006">
                <a:tc>
                  <a:txBody>
                    <a:bodyPr/>
                    <a:lstStyle/>
                    <a:p>
                      <a:pPr algn="ctr"/>
                      <a:r>
                        <a:rPr lang="en-GB" sz="1800" dirty="0" smtClean="0"/>
                        <a:t>Increase in poly-drug use, specifically involving MDMA and Xanax</a:t>
                      </a:r>
                      <a:endParaRPr lang="en-GB" sz="1800" dirty="0"/>
                    </a:p>
                  </a:txBody>
                  <a:tcPr marL="91431" marR="91431" marT="45715" marB="45715"/>
                </a:tc>
                <a:extLst>
                  <a:ext uri="{0D108BD9-81ED-4DB2-BD59-A6C34878D82A}">
                    <a16:rowId xmlns="" xmlns:a16="http://schemas.microsoft.com/office/drawing/2014/main" val="10001"/>
                  </a:ext>
                </a:extLst>
              </a:tr>
              <a:tr h="558006">
                <a:tc>
                  <a:txBody>
                    <a:bodyPr/>
                    <a:lstStyle/>
                    <a:p>
                      <a:pPr algn="ctr"/>
                      <a:r>
                        <a:rPr lang="en-GB" sz="1800" dirty="0" smtClean="0"/>
                        <a:t>Increase in co-morbidity</a:t>
                      </a:r>
                      <a:r>
                        <a:rPr lang="en-GB" sz="1800" baseline="0" dirty="0" smtClean="0"/>
                        <a:t> of drug use and mental health issues</a:t>
                      </a:r>
                      <a:endParaRPr lang="en-GB" sz="1800" dirty="0"/>
                    </a:p>
                  </a:txBody>
                  <a:tcPr marL="91431" marR="91431" marT="45715" marB="45715"/>
                </a:tc>
                <a:extLst>
                  <a:ext uri="{0D108BD9-81ED-4DB2-BD59-A6C34878D82A}">
                    <a16:rowId xmlns="" xmlns:a16="http://schemas.microsoft.com/office/drawing/2014/main" val="10002"/>
                  </a:ext>
                </a:extLst>
              </a:tr>
              <a:tr h="558006">
                <a:tc>
                  <a:txBody>
                    <a:bodyPr/>
                    <a:lstStyle/>
                    <a:p>
                      <a:pPr algn="ctr"/>
                      <a:r>
                        <a:rPr lang="en-GB" sz="1800" dirty="0" smtClean="0"/>
                        <a:t>Increasing trend</a:t>
                      </a:r>
                      <a:r>
                        <a:rPr lang="en-GB" sz="1800" baseline="0" dirty="0" smtClean="0"/>
                        <a:t> in substance use linked to CCE and CSE</a:t>
                      </a:r>
                      <a:endParaRPr lang="en-GB" sz="1800" dirty="0"/>
                    </a:p>
                  </a:txBody>
                  <a:tcPr marL="91431" marR="91431" marT="45715" marB="45715"/>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370858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What does this mean for us all?</a:t>
            </a:r>
            <a:endParaRPr lang="en-GB" dirty="0"/>
          </a:p>
        </p:txBody>
      </p:sp>
      <p:sp>
        <p:nvSpPr>
          <p:cNvPr id="3" name="Content Placeholder 2"/>
          <p:cNvSpPr>
            <a:spLocks noGrp="1"/>
          </p:cNvSpPr>
          <p:nvPr>
            <p:ph idx="1"/>
          </p:nvPr>
        </p:nvSpPr>
        <p:spPr/>
        <p:txBody>
          <a:bodyPr/>
          <a:lstStyle/>
          <a:p>
            <a:pPr>
              <a:defRPr/>
            </a:pPr>
            <a:r>
              <a:rPr lang="en-GB" sz="2800" dirty="0"/>
              <a:t>Being </a:t>
            </a:r>
            <a:r>
              <a:rPr lang="en-GB" sz="2800" b="1" dirty="0">
                <a:solidFill>
                  <a:srgbClr val="FFC000"/>
                </a:solidFill>
              </a:rPr>
              <a:t>more aware and informed</a:t>
            </a:r>
            <a:r>
              <a:rPr lang="en-GB" sz="2800" dirty="0">
                <a:solidFill>
                  <a:srgbClr val="FFC000"/>
                </a:solidFill>
              </a:rPr>
              <a:t> </a:t>
            </a:r>
            <a:r>
              <a:rPr lang="en-GB" sz="2800" dirty="0"/>
              <a:t>about current drug and alcohol trends</a:t>
            </a:r>
          </a:p>
          <a:p>
            <a:pPr>
              <a:defRPr/>
            </a:pPr>
            <a:r>
              <a:rPr lang="en-GB" sz="2800" dirty="0"/>
              <a:t>Being </a:t>
            </a:r>
            <a:r>
              <a:rPr lang="en-GB" sz="2800" b="1" dirty="0">
                <a:solidFill>
                  <a:srgbClr val="FFC000"/>
                </a:solidFill>
              </a:rPr>
              <a:t>professionally curious</a:t>
            </a:r>
            <a:r>
              <a:rPr lang="en-GB" sz="2800" dirty="0">
                <a:solidFill>
                  <a:srgbClr val="FFC000"/>
                </a:solidFill>
              </a:rPr>
              <a:t> </a:t>
            </a:r>
            <a:r>
              <a:rPr lang="en-GB" sz="2800" dirty="0"/>
              <a:t>in particular where there are obvious vulnerabilities</a:t>
            </a:r>
          </a:p>
          <a:p>
            <a:pPr>
              <a:defRPr/>
            </a:pPr>
            <a:r>
              <a:rPr lang="en-GB" sz="2800" dirty="0"/>
              <a:t>Using this information to </a:t>
            </a:r>
            <a:r>
              <a:rPr lang="en-GB" sz="2800" b="1" dirty="0">
                <a:solidFill>
                  <a:srgbClr val="FFC000"/>
                </a:solidFill>
              </a:rPr>
              <a:t>inform YP in NY </a:t>
            </a:r>
            <a:r>
              <a:rPr lang="en-GB" sz="2800" dirty="0"/>
              <a:t>about norms and dispelling myths</a:t>
            </a:r>
          </a:p>
          <a:p>
            <a:pPr>
              <a:defRPr/>
            </a:pPr>
            <a:r>
              <a:rPr lang="en-GB" sz="2800" b="1" dirty="0">
                <a:solidFill>
                  <a:srgbClr val="FFC000"/>
                </a:solidFill>
              </a:rPr>
              <a:t>Better understanding</a:t>
            </a:r>
            <a:r>
              <a:rPr lang="en-GB" sz="2800" dirty="0">
                <a:solidFill>
                  <a:srgbClr val="FFC000"/>
                </a:solidFill>
              </a:rPr>
              <a:t> </a:t>
            </a:r>
            <a:r>
              <a:rPr lang="en-GB" sz="2800" dirty="0"/>
              <a:t>the local needs of young people in substance misuse services</a:t>
            </a:r>
          </a:p>
          <a:p>
            <a:pPr>
              <a:defRPr/>
            </a:pPr>
            <a:endParaRPr lang="en-GB" sz="280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210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Policy and strategy context</a:t>
            </a:r>
            <a:endParaRPr lang="en-GB" dirty="0"/>
          </a:p>
        </p:txBody>
      </p:sp>
      <p:sp>
        <p:nvSpPr>
          <p:cNvPr id="3" name="Content Placeholder 2"/>
          <p:cNvSpPr>
            <a:spLocks noGrp="1"/>
          </p:cNvSpPr>
          <p:nvPr>
            <p:ph idx="1"/>
          </p:nvPr>
        </p:nvSpPr>
        <p:spPr/>
        <p:txBody>
          <a:bodyPr/>
          <a:lstStyle/>
          <a:p>
            <a:pPr>
              <a:defRPr/>
            </a:pPr>
            <a:r>
              <a:rPr lang="en-GB" sz="2000" b="1" dirty="0"/>
              <a:t>Drug Strategy 2017</a:t>
            </a:r>
            <a:r>
              <a:rPr lang="en-GB" sz="2000" dirty="0"/>
              <a:t>: </a:t>
            </a:r>
          </a:p>
          <a:p>
            <a:pPr lvl="1">
              <a:defRPr/>
            </a:pPr>
            <a:r>
              <a:rPr lang="en-GB" sz="2000" dirty="0"/>
              <a:t>Reducing demand - Identifying vulnerable groups, monitoring and early action on evolving and emerging threats</a:t>
            </a:r>
          </a:p>
          <a:p>
            <a:pPr lvl="1">
              <a:defRPr/>
            </a:pPr>
            <a:r>
              <a:rPr lang="en-GB" sz="2000" dirty="0"/>
              <a:t>Restricting Supply – Managing information and intelligence, monitoring and taking action on ‘enablers of criminality’ e.g. internet, crime and exploitation </a:t>
            </a:r>
          </a:p>
          <a:p>
            <a:pPr lvl="1">
              <a:defRPr/>
            </a:pPr>
            <a:r>
              <a:rPr lang="en-GB" sz="2000" dirty="0"/>
              <a:t>Building Recovery – Effective treatment and support systems</a:t>
            </a:r>
          </a:p>
          <a:p>
            <a:pPr lvl="1">
              <a:defRPr/>
            </a:pPr>
            <a:r>
              <a:rPr lang="en-GB" sz="2000" dirty="0"/>
              <a:t>Global action – Shaping more effective policy and practice</a:t>
            </a:r>
          </a:p>
          <a:p>
            <a:pPr>
              <a:defRPr/>
            </a:pPr>
            <a:r>
              <a:rPr lang="en-GB" sz="2000" b="1" dirty="0"/>
              <a:t>Alcohol Strategy 2012</a:t>
            </a:r>
            <a:r>
              <a:rPr lang="en-GB" sz="2000" dirty="0"/>
              <a:t>:</a:t>
            </a:r>
          </a:p>
          <a:p>
            <a:pPr lvl="1">
              <a:defRPr/>
            </a:pPr>
            <a:r>
              <a:rPr lang="en-GB" sz="2000" dirty="0"/>
              <a:t>Made suggestions of minimum unit pricing (not currently imposed in England) – issues with cheap alcohol</a:t>
            </a:r>
          </a:p>
          <a:p>
            <a:pPr lvl="1">
              <a:defRPr/>
            </a:pPr>
            <a:r>
              <a:rPr lang="en-GB" sz="2000" dirty="0"/>
              <a:t>Other issues: Advertising, Increasing liver damage in YP, reducing harms to YP, and supporting “Health campaigns”. </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4"/>
          <p:cNvSpPr>
            <a:spLocks noChangeArrowheads="1"/>
          </p:cNvSpPr>
          <p:nvPr/>
        </p:nvSpPr>
        <p:spPr bwMode="auto">
          <a:xfrm>
            <a:off x="1703388" y="62738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1600">
                <a:solidFill>
                  <a:srgbClr val="FFC000"/>
                </a:solidFill>
              </a:rPr>
              <a:t>Drug Strategy 2017 &amp; Alcohol Strategy (2012)</a:t>
            </a:r>
          </a:p>
          <a:p>
            <a:pPr eaLnBrk="1" hangingPunct="1">
              <a:spcBef>
                <a:spcPct val="0"/>
              </a:spcBef>
              <a:buClrTx/>
              <a:buSzTx/>
              <a:buFontTx/>
              <a:buNone/>
            </a:pPr>
            <a:endParaRPr lang="en-GB" altLang="en-US" sz="1600"/>
          </a:p>
        </p:txBody>
      </p:sp>
    </p:spTree>
    <p:extLst>
      <p:ext uri="{BB962C8B-B14F-4D97-AF65-F5344CB8AC3E}">
        <p14:creationId xmlns:p14="http://schemas.microsoft.com/office/powerpoint/2010/main" val="37677779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Policy and </a:t>
            </a:r>
            <a:r>
              <a:rPr lang="en-GB" dirty="0"/>
              <a:t>s</a:t>
            </a:r>
            <a:r>
              <a:rPr lang="en-GB" dirty="0" smtClean="0"/>
              <a:t>trategy context</a:t>
            </a:r>
            <a:endParaRPr lang="en-GB" dirty="0"/>
          </a:p>
        </p:txBody>
      </p:sp>
      <p:sp>
        <p:nvSpPr>
          <p:cNvPr id="3" name="Content Placeholder 2"/>
          <p:cNvSpPr>
            <a:spLocks noGrp="1"/>
          </p:cNvSpPr>
          <p:nvPr>
            <p:ph idx="1"/>
          </p:nvPr>
        </p:nvSpPr>
        <p:spPr/>
        <p:txBody>
          <a:bodyPr/>
          <a:lstStyle/>
          <a:p>
            <a:pPr>
              <a:defRPr/>
            </a:pPr>
            <a:r>
              <a:rPr lang="en-GB" sz="2000" b="1" dirty="0"/>
              <a:t>Working together to safeguard children 2018</a:t>
            </a:r>
          </a:p>
          <a:p>
            <a:pPr lvl="1">
              <a:defRPr/>
            </a:pPr>
            <a:r>
              <a:rPr lang="en-GB" sz="2000" dirty="0"/>
              <a:t>Gather information about the child and family</a:t>
            </a:r>
          </a:p>
          <a:p>
            <a:pPr lvl="1">
              <a:defRPr/>
            </a:pPr>
            <a:r>
              <a:rPr lang="en-GB" sz="2000" dirty="0"/>
              <a:t>Analyse needs/level of risk</a:t>
            </a:r>
          </a:p>
          <a:p>
            <a:pPr lvl="1">
              <a:defRPr/>
            </a:pPr>
            <a:r>
              <a:rPr lang="en-GB" sz="2000" dirty="0"/>
              <a:t>Does the risk warrant CSC referral/support in line with section 17 or section 47 of the Children’s Act and/or Specialist Substance Service</a:t>
            </a:r>
          </a:p>
          <a:p>
            <a:pPr lvl="1">
              <a:defRPr/>
            </a:pPr>
            <a:r>
              <a:rPr lang="en-GB" sz="2000" dirty="0"/>
              <a:t>A need for good quality referrals to ensure accurate and appropriate information sharing to help safeguard young person</a:t>
            </a:r>
          </a:p>
          <a:p>
            <a:pPr>
              <a:defRPr/>
            </a:pPr>
            <a:r>
              <a:rPr lang="en-GB" sz="2000" b="1" dirty="0"/>
              <a:t>Misuse of Drugs Act 1971</a:t>
            </a:r>
          </a:p>
          <a:p>
            <a:pPr lvl="1">
              <a:defRPr/>
            </a:pPr>
            <a:r>
              <a:rPr lang="en-GB" sz="2000" dirty="0"/>
              <a:t>Imposes law on illicit substances deemed harmful or dangerous</a:t>
            </a:r>
          </a:p>
          <a:p>
            <a:pPr lvl="1">
              <a:defRPr/>
            </a:pPr>
            <a:r>
              <a:rPr lang="en-GB" sz="2000" dirty="0"/>
              <a:t>Offers some structure to understanding some of the level of harms and risks involved with substance use</a:t>
            </a:r>
            <a:endParaRPr lang="en-GB" sz="1600" dirty="0"/>
          </a:p>
        </p:txBody>
      </p:sp>
      <p:sp>
        <p:nvSpPr>
          <p:cNvPr id="15364" name="Rectangle 3"/>
          <p:cNvSpPr>
            <a:spLocks noChangeArrowheads="1"/>
          </p:cNvSpPr>
          <p:nvPr/>
        </p:nvSpPr>
        <p:spPr bwMode="auto">
          <a:xfrm>
            <a:off x="1774825" y="6278564"/>
            <a:ext cx="6858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eaLnBrk="0" hangingPunct="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1600">
                <a:solidFill>
                  <a:srgbClr val="FFC000"/>
                </a:solidFill>
              </a:rPr>
              <a:t>Misuse of Drugs Act 1971 &amp; Psychoactive Substances Act 2016</a:t>
            </a:r>
          </a:p>
          <a:p>
            <a:pPr eaLnBrk="1" hangingPunct="1">
              <a:spcBef>
                <a:spcPct val="0"/>
              </a:spcBef>
              <a:buClrTx/>
              <a:buSzTx/>
              <a:buFontTx/>
              <a:buNone/>
            </a:pPr>
            <a:r>
              <a:rPr lang="en-GB" altLang="en-US" sz="1600">
                <a:solidFill>
                  <a:srgbClr val="FFC000"/>
                </a:solidFill>
              </a:rPr>
              <a:t>Working together to safeguard children 2018</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7420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Some good news…</a:t>
            </a:r>
            <a:endParaRPr lang="en-GB" dirty="0"/>
          </a:p>
        </p:txBody>
      </p:sp>
      <p:sp>
        <p:nvSpPr>
          <p:cNvPr id="3" name="Content Placeholder 2"/>
          <p:cNvSpPr>
            <a:spLocks noGrp="1"/>
          </p:cNvSpPr>
          <p:nvPr>
            <p:ph idx="1"/>
          </p:nvPr>
        </p:nvSpPr>
        <p:spPr/>
        <p:txBody>
          <a:bodyPr/>
          <a:lstStyle/>
          <a:p>
            <a:pPr marL="0" indent="0" algn="ctr">
              <a:buNone/>
              <a:defRPr/>
            </a:pPr>
            <a:r>
              <a:rPr lang="en-GB" sz="2400" b="1" dirty="0"/>
              <a:t>**Most young people don’t use drugs**</a:t>
            </a:r>
          </a:p>
          <a:p>
            <a:pPr marL="0" indent="0" algn="ctr">
              <a:buNone/>
              <a:defRPr/>
            </a:pPr>
            <a:r>
              <a:rPr lang="en-GB" sz="2400" b="1" dirty="0"/>
              <a:t>(The majority of those who do, are recreational users)</a:t>
            </a:r>
          </a:p>
          <a:p>
            <a:pPr marL="0" indent="0" algn="ctr">
              <a:buNone/>
              <a:defRPr/>
            </a:pPr>
            <a:endParaRPr lang="en-GB" sz="2400" dirty="0">
              <a:solidFill>
                <a:srgbClr val="FFC000"/>
              </a:solidFill>
            </a:endParaRPr>
          </a:p>
          <a:p>
            <a:pPr marL="0" indent="0" algn="ctr">
              <a:buNone/>
              <a:defRPr/>
            </a:pPr>
            <a:endParaRPr lang="en-GB" sz="2400" dirty="0">
              <a:solidFill>
                <a:srgbClr val="FFC000"/>
              </a:solidFill>
            </a:endParaRPr>
          </a:p>
          <a:p>
            <a:pPr marL="0" indent="0" algn="ctr">
              <a:buNone/>
              <a:defRPr/>
            </a:pPr>
            <a:r>
              <a:rPr lang="en-GB" sz="2400" dirty="0">
                <a:solidFill>
                  <a:srgbClr val="FFC000"/>
                </a:solidFill>
              </a:rPr>
              <a:t>Some useful information to take away…</a:t>
            </a:r>
          </a:p>
          <a:p>
            <a:pPr marL="0" indent="0" algn="ctr">
              <a:buNone/>
              <a:defRPr/>
            </a:pPr>
            <a:endParaRPr lang="en-GB" sz="2400" dirty="0">
              <a:solidFill>
                <a:srgbClr val="FFC000"/>
              </a:solidFill>
            </a:endParaRPr>
          </a:p>
          <a:p>
            <a:pPr marL="0" indent="0" algn="ctr">
              <a:buNone/>
              <a:defRPr/>
            </a:pPr>
            <a:r>
              <a:rPr lang="en-GB" sz="2400" dirty="0">
                <a:solidFill>
                  <a:srgbClr val="FFC000"/>
                </a:solidFill>
              </a:rPr>
              <a:t>Think about how you may use this information and how it might help you when working with young people? </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592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GB" altLang="en-US" sz="4000" dirty="0">
                <a:solidFill>
                  <a:schemeClr val="tx2">
                    <a:lumMod val="90000"/>
                  </a:schemeClr>
                </a:solidFill>
              </a:rPr>
              <a:t>Ecstasy and MDMA</a:t>
            </a:r>
          </a:p>
        </p:txBody>
      </p:sp>
      <p:sp>
        <p:nvSpPr>
          <p:cNvPr id="17411" name="Content Placeholder 2"/>
          <p:cNvSpPr>
            <a:spLocks noGrp="1"/>
          </p:cNvSpPr>
          <p:nvPr>
            <p:ph idx="1"/>
          </p:nvPr>
        </p:nvSpPr>
        <p:spPr/>
        <p:txBody>
          <a:bodyPr/>
          <a:lstStyle/>
          <a:p>
            <a:pPr algn="just"/>
            <a:r>
              <a:rPr lang="en-GB" altLang="en-US" sz="2000"/>
              <a:t>Often regarded as a party drug, but more frequently being used in other settings</a:t>
            </a:r>
          </a:p>
          <a:p>
            <a:pPr algn="just"/>
            <a:r>
              <a:rPr lang="en-GB" altLang="en-US" sz="2000"/>
              <a:t>Ecstasy or E’s come in pill form, but when in powder referred to chemical name MDMA (methylenedioxy-methylamphetamine)</a:t>
            </a:r>
          </a:p>
          <a:p>
            <a:pPr algn="just"/>
            <a:r>
              <a:rPr lang="en-GB" altLang="en-US" sz="2000"/>
              <a:t>Stimulants, causing feelings of euphoria and extremely energised, often feeling ‘loved up’</a:t>
            </a:r>
          </a:p>
          <a:p>
            <a:pPr algn="just"/>
            <a:r>
              <a:rPr lang="en-GB" altLang="en-US" sz="2000"/>
              <a:t>A recent increase in potency / effect, similar to cannabis todays pills/MDMA appears to be of stronger potency (upto 3 times as potent)</a:t>
            </a:r>
          </a:p>
          <a:p>
            <a:pPr algn="just"/>
            <a:r>
              <a:rPr lang="en-GB" altLang="en-US" sz="2000"/>
              <a:t>Cost around £5-10 per pill</a:t>
            </a:r>
          </a:p>
          <a:p>
            <a:pPr algn="just"/>
            <a:r>
              <a:rPr lang="en-GB" altLang="en-US" sz="2000"/>
              <a:t>Often pills are made to look ‘cool’ and often have nicknames depending on their design e.g. superman, soundcloud</a:t>
            </a:r>
          </a:p>
          <a:p>
            <a:pPr algn="just"/>
            <a:r>
              <a:rPr lang="en-GB" altLang="en-US" sz="2000"/>
              <a:t>In 1993 there were 12 reported deaths nationally, in 2015 there were 57.</a:t>
            </a:r>
          </a:p>
          <a:p>
            <a:pPr algn="just"/>
            <a:endParaRPr lang="en-GB" altLang="en-US" sz="2000" u="sng">
              <a:latin typeface="Comic Sans MS" panose="030F0702030302020204" pitchFamily="66"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9717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r>
              <a:rPr lang="en-GB" altLang="en-US" sz="4000" dirty="0">
                <a:solidFill>
                  <a:schemeClr val="tx2">
                    <a:lumMod val="90000"/>
                  </a:schemeClr>
                </a:solidFill>
              </a:rPr>
              <a:t>Ecstasy and MDMA</a:t>
            </a:r>
          </a:p>
        </p:txBody>
      </p:sp>
      <p:sp>
        <p:nvSpPr>
          <p:cNvPr id="18435" name="Content Placeholder 2"/>
          <p:cNvSpPr>
            <a:spLocks noGrp="1"/>
          </p:cNvSpPr>
          <p:nvPr>
            <p:ph idx="1"/>
          </p:nvPr>
        </p:nvSpPr>
        <p:spPr/>
        <p:txBody>
          <a:bodyPr>
            <a:normAutofit lnSpcReduction="10000"/>
          </a:bodyPr>
          <a:lstStyle/>
          <a:p>
            <a:pPr marL="0" indent="0" algn="just">
              <a:buNone/>
            </a:pPr>
            <a:r>
              <a:rPr lang="en-GB" altLang="en-US" sz="2000"/>
              <a:t>What E’s and MDMA looks like/methods of use:</a:t>
            </a:r>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endParaRPr lang="en-GB" altLang="en-US" sz="2000"/>
          </a:p>
          <a:p>
            <a:pPr marL="0" indent="0" algn="just">
              <a:buNone/>
            </a:pPr>
            <a:r>
              <a:rPr lang="en-GB" altLang="en-US" sz="2000"/>
              <a:t>Street names:</a:t>
            </a:r>
          </a:p>
          <a:p>
            <a:pPr marL="0" indent="0" algn="just">
              <a:buNone/>
            </a:pPr>
            <a:r>
              <a:rPr lang="en-GB" altLang="en-US" sz="2000"/>
              <a:t>E’s, Mandy, Molly, Superman, Pills, Beans, MDMA, Crystal, MD</a:t>
            </a:r>
          </a:p>
          <a:p>
            <a:pPr marL="0" indent="0" algn="just">
              <a:buNone/>
            </a:pPr>
            <a:endParaRPr lang="en-GB" altLang="en-US" sz="2000" u="sng">
              <a:latin typeface="Comic Sans MS" panose="030F0702030302020204" pitchFamily="66" charset="0"/>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951" y="2349500"/>
            <a:ext cx="2270125" cy="171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r="17484"/>
          <a:stretch>
            <a:fillRect/>
          </a:stretch>
        </p:blipFill>
        <p:spPr bwMode="auto">
          <a:xfrm>
            <a:off x="5232401" y="2343150"/>
            <a:ext cx="2251075" cy="171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6" y="2360614"/>
            <a:ext cx="2251075" cy="171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descr="C:\Users\a.greaves.COMPASS-UK.005\AppData\Local\Microsoft\Windows\Temporary Internet Files\Content.Outlook\K3RL3UPA\Soundclou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1" y="4221164"/>
            <a:ext cx="22701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889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en-GB" altLang="en-US" sz="4000" dirty="0">
                <a:solidFill>
                  <a:schemeClr val="tx2">
                    <a:lumMod val="90000"/>
                  </a:schemeClr>
                </a:solidFill>
              </a:rPr>
              <a:t>Ecstasy and MDMA</a:t>
            </a:r>
          </a:p>
        </p:txBody>
      </p:sp>
      <p:sp>
        <p:nvSpPr>
          <p:cNvPr id="23555" name="Content Placeholder 2"/>
          <p:cNvSpPr>
            <a:spLocks noGrp="1"/>
          </p:cNvSpPr>
          <p:nvPr>
            <p:ph idx="1"/>
          </p:nvPr>
        </p:nvSpPr>
        <p:spPr/>
        <p:txBody>
          <a:bodyPr/>
          <a:lstStyle/>
          <a:p>
            <a:pPr marL="0" indent="0" algn="just">
              <a:buNone/>
              <a:defRPr/>
            </a:pPr>
            <a:r>
              <a:rPr lang="en-GB" altLang="en-US" sz="2000" dirty="0"/>
              <a:t>Main concerns in relation to Ecstasy and MDMA:</a:t>
            </a:r>
          </a:p>
          <a:p>
            <a:pPr marL="0" indent="0" algn="just">
              <a:buNone/>
              <a:defRPr/>
            </a:pPr>
            <a:endParaRPr lang="en-GB" altLang="en-US" sz="2000" dirty="0"/>
          </a:p>
          <a:p>
            <a:pPr algn="just">
              <a:defRPr/>
            </a:pPr>
            <a:r>
              <a:rPr lang="en-GB" altLang="en-US" sz="2000" dirty="0"/>
              <a:t>Increased risk of heart attack and stokes </a:t>
            </a:r>
          </a:p>
          <a:p>
            <a:pPr algn="just">
              <a:defRPr/>
            </a:pPr>
            <a:r>
              <a:rPr lang="en-GB" altLang="en-US" sz="2000" dirty="0"/>
              <a:t>Over-hydration leading to swelling of cells and brain damage/death</a:t>
            </a:r>
          </a:p>
          <a:p>
            <a:pPr algn="just">
              <a:defRPr/>
            </a:pPr>
            <a:r>
              <a:rPr lang="en-GB" altLang="en-US" sz="2000" dirty="0"/>
              <a:t>Continued use linked to liver, kidney and heart problems</a:t>
            </a:r>
          </a:p>
          <a:p>
            <a:pPr algn="just">
              <a:defRPr/>
            </a:pPr>
            <a:r>
              <a:rPr lang="en-GB" altLang="en-US" sz="2000" dirty="0"/>
              <a:t>Epilepsy and seizures </a:t>
            </a:r>
          </a:p>
          <a:p>
            <a:pPr algn="just">
              <a:defRPr/>
            </a:pPr>
            <a:r>
              <a:rPr lang="en-GB" altLang="en-US" sz="2000" dirty="0"/>
              <a:t>Increased risks of depression and anxiety</a:t>
            </a:r>
          </a:p>
          <a:p>
            <a:pPr algn="just">
              <a:defRPr/>
            </a:pPr>
            <a:r>
              <a:rPr lang="en-GB" altLang="en-US" sz="2000" dirty="0"/>
              <a:t>Overdose</a:t>
            </a:r>
          </a:p>
          <a:p>
            <a:pPr algn="just">
              <a:defRPr/>
            </a:pPr>
            <a:r>
              <a:rPr lang="en-GB" altLang="en-US" sz="2000" dirty="0"/>
              <a:t>Side effects unknown due to being cut with other substances</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19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Who’s who…?</a:t>
            </a:r>
            <a:endParaRPr lang="en-GB" dirty="0"/>
          </a:p>
        </p:txBody>
      </p:sp>
      <p:pic>
        <p:nvPicPr>
          <p:cNvPr id="4" name="Picture 3"/>
          <p:cNvPicPr>
            <a:picLocks noChangeAspect="1"/>
          </p:cNvPicPr>
          <p:nvPr/>
        </p:nvPicPr>
        <p:blipFill>
          <a:blip r:embed="rId2"/>
          <a:stretch>
            <a:fillRect/>
          </a:stretch>
        </p:blipFill>
        <p:spPr>
          <a:xfrm>
            <a:off x="6802965" y="1748947"/>
            <a:ext cx="1778001" cy="2056362"/>
          </a:xfrm>
          <a:prstGeom prst="rect">
            <a:avLst/>
          </a:prstGeom>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040" r="9258"/>
          <a:stretch/>
        </p:blipFill>
        <p:spPr>
          <a:xfrm>
            <a:off x="4106332" y="1748947"/>
            <a:ext cx="1811867" cy="206111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345" t="23663" r="31112" b="16748"/>
          <a:stretch/>
        </p:blipFill>
        <p:spPr>
          <a:xfrm rot="5400000">
            <a:off x="9250218" y="1964463"/>
            <a:ext cx="2056361" cy="1625333"/>
          </a:xfrm>
          <a:prstGeom prst="rect">
            <a:avLst/>
          </a:prstGeom>
        </p:spPr>
      </p:pic>
      <p:pic>
        <p:nvPicPr>
          <p:cNvPr id="9" name="Picture 8"/>
          <p:cNvPicPr>
            <a:picLocks noChangeAspect="1"/>
          </p:cNvPicPr>
          <p:nvPr/>
        </p:nvPicPr>
        <p:blipFill rotWithShape="1">
          <a:blip r:embed="rId5"/>
          <a:srcRect r="5482" b="32247"/>
          <a:stretch/>
        </p:blipFill>
        <p:spPr>
          <a:xfrm>
            <a:off x="609600" y="1748947"/>
            <a:ext cx="2015067" cy="2166671"/>
          </a:xfrm>
          <a:prstGeom prst="rect">
            <a:avLst/>
          </a:prstGeom>
        </p:spPr>
      </p:pic>
      <p:sp>
        <p:nvSpPr>
          <p:cNvPr id="10" name="TextBox 9"/>
          <p:cNvSpPr txBox="1"/>
          <p:nvPr/>
        </p:nvSpPr>
        <p:spPr>
          <a:xfrm>
            <a:off x="609600" y="4135027"/>
            <a:ext cx="2286000" cy="954107"/>
          </a:xfrm>
          <a:prstGeom prst="rect">
            <a:avLst/>
          </a:prstGeom>
          <a:noFill/>
        </p:spPr>
        <p:txBody>
          <a:bodyPr wrap="square" rtlCol="0">
            <a:spAutoFit/>
          </a:bodyPr>
          <a:lstStyle/>
          <a:p>
            <a:pPr algn="ctr"/>
            <a:r>
              <a:rPr lang="en-GB" sz="2000" b="1" dirty="0" smtClean="0"/>
              <a:t>Dr Maggie Atkinson</a:t>
            </a:r>
          </a:p>
          <a:p>
            <a:pPr algn="ctr"/>
            <a:r>
              <a:rPr lang="en-GB" dirty="0" smtClean="0"/>
              <a:t>Independent Scrutineer </a:t>
            </a:r>
            <a:endParaRPr lang="en-GB" dirty="0"/>
          </a:p>
        </p:txBody>
      </p:sp>
      <p:sp>
        <p:nvSpPr>
          <p:cNvPr id="11" name="TextBox 10"/>
          <p:cNvSpPr txBox="1"/>
          <p:nvPr/>
        </p:nvSpPr>
        <p:spPr>
          <a:xfrm>
            <a:off x="3860801" y="4145741"/>
            <a:ext cx="2158998" cy="1508105"/>
          </a:xfrm>
          <a:prstGeom prst="rect">
            <a:avLst/>
          </a:prstGeom>
          <a:noFill/>
        </p:spPr>
        <p:txBody>
          <a:bodyPr wrap="square" rtlCol="0">
            <a:spAutoFit/>
          </a:bodyPr>
          <a:lstStyle/>
          <a:p>
            <a:pPr algn="ctr"/>
            <a:r>
              <a:rPr lang="en-GB" sz="2000" b="1" dirty="0"/>
              <a:t>Annette Anderson</a:t>
            </a:r>
          </a:p>
          <a:p>
            <a:pPr algn="ctr"/>
            <a:r>
              <a:rPr lang="en-GB" dirty="0"/>
              <a:t>Assistant Chief Constable, </a:t>
            </a:r>
          </a:p>
          <a:p>
            <a:pPr algn="ctr"/>
            <a:r>
              <a:rPr lang="en-GB" dirty="0"/>
              <a:t>North Yorkshire Police </a:t>
            </a:r>
          </a:p>
        </p:txBody>
      </p:sp>
      <p:sp>
        <p:nvSpPr>
          <p:cNvPr id="12" name="TextBox 11"/>
          <p:cNvSpPr txBox="1"/>
          <p:nvPr/>
        </p:nvSpPr>
        <p:spPr>
          <a:xfrm>
            <a:off x="6802965" y="4159074"/>
            <a:ext cx="2015067" cy="1508105"/>
          </a:xfrm>
          <a:prstGeom prst="rect">
            <a:avLst/>
          </a:prstGeom>
          <a:noFill/>
        </p:spPr>
        <p:txBody>
          <a:bodyPr wrap="square" rtlCol="0">
            <a:spAutoFit/>
          </a:bodyPr>
          <a:lstStyle/>
          <a:p>
            <a:pPr algn="ctr"/>
            <a:r>
              <a:rPr lang="en-GB" sz="2000" b="1" dirty="0"/>
              <a:t>Stuart Carlton </a:t>
            </a:r>
          </a:p>
          <a:p>
            <a:pPr algn="ctr"/>
            <a:r>
              <a:rPr lang="en-GB" dirty="0" smtClean="0"/>
              <a:t>NYCC Corporate </a:t>
            </a:r>
            <a:r>
              <a:rPr lang="en-GB" dirty="0"/>
              <a:t>Director, Children and Young People’s Service</a:t>
            </a:r>
          </a:p>
        </p:txBody>
      </p:sp>
      <p:sp>
        <p:nvSpPr>
          <p:cNvPr id="13" name="TextBox 12"/>
          <p:cNvSpPr txBox="1"/>
          <p:nvPr/>
        </p:nvSpPr>
        <p:spPr>
          <a:xfrm>
            <a:off x="9067664" y="4135027"/>
            <a:ext cx="2421467" cy="1785104"/>
          </a:xfrm>
          <a:prstGeom prst="rect">
            <a:avLst/>
          </a:prstGeom>
          <a:noFill/>
        </p:spPr>
        <p:txBody>
          <a:bodyPr wrap="square" rtlCol="0">
            <a:spAutoFit/>
          </a:bodyPr>
          <a:lstStyle/>
          <a:p>
            <a:pPr algn="ctr"/>
            <a:r>
              <a:rPr lang="en-GB" sz="2000" b="1" dirty="0" smtClean="0"/>
              <a:t>Sue </a:t>
            </a:r>
            <a:r>
              <a:rPr lang="en-GB" sz="2000" b="1" dirty="0" err="1" smtClean="0"/>
              <a:t>Peckitt</a:t>
            </a:r>
            <a:endParaRPr lang="en-GB" b="1" dirty="0" smtClean="0"/>
          </a:p>
          <a:p>
            <a:pPr algn="ctr"/>
            <a:r>
              <a:rPr lang="en-GB" dirty="0"/>
              <a:t>Chief Nurse</a:t>
            </a:r>
          </a:p>
          <a:p>
            <a:pPr algn="ctr"/>
            <a:r>
              <a:rPr lang="en-GB" dirty="0"/>
              <a:t>North Yorkshire Clinical Commissioning Groups</a:t>
            </a:r>
          </a:p>
          <a:p>
            <a:endParaRPr lang="en-GB" dirty="0"/>
          </a:p>
          <a:p>
            <a:endParaRPr lang="en-GB" dirty="0"/>
          </a:p>
        </p:txBody>
      </p:sp>
    </p:spTree>
    <p:extLst>
      <p:ext uri="{BB962C8B-B14F-4D97-AF65-F5344CB8AC3E}">
        <p14:creationId xmlns:p14="http://schemas.microsoft.com/office/powerpoint/2010/main" val="17274086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defRPr/>
            </a:pPr>
            <a:r>
              <a:rPr lang="en-GB" altLang="en-US" sz="4000" dirty="0">
                <a:solidFill>
                  <a:schemeClr val="tx2">
                    <a:lumMod val="90000"/>
                  </a:schemeClr>
                </a:solidFill>
              </a:rPr>
              <a:t>General Harm Reduction Advice:</a:t>
            </a:r>
          </a:p>
        </p:txBody>
      </p:sp>
      <p:sp>
        <p:nvSpPr>
          <p:cNvPr id="3" name="Content Placeholder 2"/>
          <p:cNvSpPr>
            <a:spLocks noGrp="1"/>
          </p:cNvSpPr>
          <p:nvPr>
            <p:ph idx="1"/>
          </p:nvPr>
        </p:nvSpPr>
        <p:spPr/>
        <p:txBody>
          <a:bodyPr/>
          <a:lstStyle/>
          <a:p>
            <a:pPr>
              <a:defRPr/>
            </a:pPr>
            <a:r>
              <a:rPr lang="en-GB" sz="2000" dirty="0">
                <a:effectLst>
                  <a:outerShdw blurRad="38100" dist="38100" dir="2700000" algn="tl">
                    <a:srgbClr val="000000">
                      <a:alpha val="43137"/>
                    </a:srgbClr>
                  </a:outerShdw>
                </a:effectLst>
              </a:rPr>
              <a:t>Use </a:t>
            </a:r>
            <a:r>
              <a:rPr lang="en-GB" sz="2000" dirty="0">
                <a:solidFill>
                  <a:srgbClr val="FFC000"/>
                </a:solidFill>
                <a:effectLst>
                  <a:outerShdw blurRad="38100" dist="38100" dir="2700000" algn="tl">
                    <a:srgbClr val="000000">
                      <a:alpha val="43137"/>
                    </a:srgbClr>
                  </a:outerShdw>
                </a:effectLst>
              </a:rPr>
              <a:t>little and slowly</a:t>
            </a:r>
            <a:r>
              <a:rPr lang="en-GB" sz="2000" dirty="0">
                <a:effectLst>
                  <a:outerShdw blurRad="38100" dist="38100" dir="2700000" algn="tl">
                    <a:srgbClr val="000000">
                      <a:alpha val="43137"/>
                    </a:srgbClr>
                  </a:outerShdw>
                </a:effectLst>
              </a:rPr>
              <a:t>, wait for effect, don’t re-dose too soon</a:t>
            </a:r>
          </a:p>
          <a:p>
            <a:pPr>
              <a:defRPr/>
            </a:pPr>
            <a:r>
              <a:rPr lang="en-GB" sz="2000" dirty="0">
                <a:solidFill>
                  <a:srgbClr val="FFC000"/>
                </a:solidFill>
                <a:effectLst>
                  <a:outerShdw blurRad="38100" dist="38100" dir="2700000" algn="tl">
                    <a:srgbClr val="000000">
                      <a:alpha val="43137"/>
                    </a:srgbClr>
                  </a:outerShdw>
                </a:effectLst>
              </a:rPr>
              <a:t>Never use alone</a:t>
            </a:r>
          </a:p>
          <a:p>
            <a:pPr>
              <a:defRPr/>
            </a:pPr>
            <a:r>
              <a:rPr lang="en-GB" sz="2000" dirty="0">
                <a:solidFill>
                  <a:srgbClr val="FFC000"/>
                </a:solidFill>
                <a:effectLst>
                  <a:outerShdw blurRad="38100" dist="38100" dir="2700000" algn="tl">
                    <a:srgbClr val="000000">
                      <a:alpha val="43137"/>
                    </a:srgbClr>
                  </a:outerShdw>
                </a:effectLst>
              </a:rPr>
              <a:t>Never mix </a:t>
            </a:r>
            <a:r>
              <a:rPr lang="en-GB" sz="2000" dirty="0">
                <a:effectLst>
                  <a:outerShdw blurRad="38100" dist="38100" dir="2700000" algn="tl">
                    <a:srgbClr val="000000">
                      <a:alpha val="43137"/>
                    </a:srgbClr>
                  </a:outerShdw>
                </a:effectLst>
              </a:rPr>
              <a:t>with other substances</a:t>
            </a:r>
          </a:p>
          <a:p>
            <a:pPr>
              <a:defRPr/>
            </a:pPr>
            <a:r>
              <a:rPr lang="en-GB" sz="2000" dirty="0">
                <a:effectLst>
                  <a:outerShdw blurRad="38100" dist="38100" dir="2700000" algn="tl">
                    <a:srgbClr val="000000">
                      <a:alpha val="43137"/>
                    </a:srgbClr>
                  </a:outerShdw>
                </a:effectLst>
              </a:rPr>
              <a:t>Stay hydrated – not over-hydrated (sips regularly </a:t>
            </a:r>
            <a:r>
              <a:rPr lang="en-GB" sz="2000" dirty="0">
                <a:solidFill>
                  <a:srgbClr val="FFC000"/>
                </a:solidFill>
                <a:effectLst>
                  <a:outerShdw blurRad="38100" dist="38100" dir="2700000" algn="tl">
                    <a:srgbClr val="000000">
                      <a:alpha val="43137"/>
                    </a:srgbClr>
                  </a:outerShdw>
                </a:effectLst>
              </a:rPr>
              <a:t>500mls per hour </a:t>
            </a:r>
            <a:r>
              <a:rPr lang="en-GB" sz="2000" dirty="0">
                <a:effectLst>
                  <a:outerShdw blurRad="38100" dist="38100" dir="2700000" algn="tl">
                    <a:srgbClr val="000000">
                      <a:alpha val="43137"/>
                    </a:srgbClr>
                  </a:outerShdw>
                </a:effectLst>
              </a:rPr>
              <a:t>– Isotonic drinks are advised)</a:t>
            </a:r>
          </a:p>
          <a:p>
            <a:pPr>
              <a:defRPr/>
            </a:pPr>
            <a:r>
              <a:rPr lang="en-GB" sz="2000" dirty="0">
                <a:solidFill>
                  <a:srgbClr val="FFC000"/>
                </a:solidFill>
                <a:effectLst>
                  <a:outerShdw blurRad="38100" dist="38100" dir="2700000" algn="tl">
                    <a:srgbClr val="000000">
                      <a:alpha val="43137"/>
                    </a:srgbClr>
                  </a:outerShdw>
                </a:effectLst>
              </a:rPr>
              <a:t>Seek medical advice </a:t>
            </a:r>
            <a:r>
              <a:rPr lang="en-GB" sz="2000" dirty="0">
                <a:effectLst>
                  <a:outerShdw blurRad="38100" dist="38100" dir="2700000" algn="tl">
                    <a:srgbClr val="000000">
                      <a:alpha val="43137"/>
                    </a:srgbClr>
                  </a:outerShdw>
                </a:effectLst>
              </a:rPr>
              <a:t>for adverse reactions </a:t>
            </a:r>
          </a:p>
          <a:p>
            <a:pPr>
              <a:defRPr/>
            </a:pPr>
            <a:r>
              <a:rPr lang="en-GB" sz="2000" dirty="0">
                <a:effectLst>
                  <a:outerShdw blurRad="38100" dist="38100" dir="2700000" algn="tl">
                    <a:srgbClr val="000000">
                      <a:alpha val="43137"/>
                    </a:srgbClr>
                  </a:outerShdw>
                </a:effectLst>
              </a:rPr>
              <a:t>Offer </a:t>
            </a:r>
            <a:r>
              <a:rPr lang="en-GB" sz="2000" dirty="0">
                <a:solidFill>
                  <a:srgbClr val="FFC000"/>
                </a:solidFill>
                <a:effectLst>
                  <a:outerShdw blurRad="38100" dist="38100" dir="2700000" algn="tl">
                    <a:srgbClr val="000000">
                      <a:alpha val="43137"/>
                    </a:srgbClr>
                  </a:outerShdw>
                </a:effectLst>
              </a:rPr>
              <a:t>reassurance and support</a:t>
            </a:r>
            <a:r>
              <a:rPr lang="en-GB" sz="2000" dirty="0">
                <a:effectLst>
                  <a:outerShdw blurRad="38100" dist="38100" dir="2700000" algn="tl">
                    <a:srgbClr val="000000">
                      <a:alpha val="43137"/>
                    </a:srgbClr>
                  </a:outerShdw>
                </a:effectLst>
              </a:rPr>
              <a:t> during episodes of anxiety</a:t>
            </a:r>
          </a:p>
          <a:p>
            <a:pPr>
              <a:defRPr/>
            </a:pPr>
            <a:r>
              <a:rPr lang="en-GB" sz="2000" dirty="0">
                <a:effectLst>
                  <a:outerShdw blurRad="38100" dist="38100" dir="2700000" algn="tl">
                    <a:srgbClr val="000000">
                      <a:alpha val="43137"/>
                    </a:srgbClr>
                  </a:outerShdw>
                </a:effectLst>
              </a:rPr>
              <a:t>Know how to perform </a:t>
            </a:r>
            <a:r>
              <a:rPr lang="en-GB" sz="2000" dirty="0">
                <a:solidFill>
                  <a:srgbClr val="FFC000"/>
                </a:solidFill>
                <a:effectLst>
                  <a:outerShdw blurRad="38100" dist="38100" dir="2700000" algn="tl">
                    <a:srgbClr val="000000">
                      <a:alpha val="43137"/>
                    </a:srgbClr>
                  </a:outerShdw>
                </a:effectLst>
              </a:rPr>
              <a:t>CPR and dial 999 </a:t>
            </a:r>
            <a:r>
              <a:rPr lang="en-GB" sz="2000" dirty="0">
                <a:effectLst>
                  <a:outerShdw blurRad="38100" dist="38100" dir="2700000" algn="tl">
                    <a:srgbClr val="000000">
                      <a:alpha val="43137"/>
                    </a:srgbClr>
                  </a:outerShdw>
                </a:effectLst>
              </a:rPr>
              <a:t>in an emergency – “Lifesaver App”</a:t>
            </a:r>
          </a:p>
          <a:p>
            <a:pPr>
              <a:defRPr/>
            </a:pPr>
            <a:r>
              <a:rPr lang="en-GB" sz="2000" dirty="0">
                <a:effectLst>
                  <a:outerShdw blurRad="38100" dist="38100" dir="2700000" algn="tl">
                    <a:srgbClr val="000000">
                      <a:alpha val="43137"/>
                    </a:srgbClr>
                  </a:outerShdw>
                </a:effectLst>
              </a:rPr>
              <a:t>Use </a:t>
            </a:r>
            <a:r>
              <a:rPr lang="en-GB" sz="2000" dirty="0">
                <a:solidFill>
                  <a:srgbClr val="FFC000"/>
                </a:solidFill>
                <a:effectLst>
                  <a:outerShdw blurRad="38100" dist="38100" dir="2700000" algn="tl">
                    <a:srgbClr val="000000">
                      <a:alpha val="43137"/>
                    </a:srgbClr>
                  </a:outerShdw>
                </a:effectLst>
              </a:rPr>
              <a:t>drug testing kits </a:t>
            </a:r>
            <a:r>
              <a:rPr lang="en-GB" sz="2000" dirty="0">
                <a:effectLst>
                  <a:outerShdw blurRad="38100" dist="38100" dir="2700000" algn="tl">
                    <a:srgbClr val="000000">
                      <a:alpha val="43137"/>
                    </a:srgbClr>
                  </a:outerShdw>
                </a:effectLst>
              </a:rPr>
              <a:t>if possible to keep yourself safe (Festivals and personal)</a:t>
            </a:r>
          </a:p>
          <a:p>
            <a:pPr>
              <a:defRPr/>
            </a:pPr>
            <a:endParaRPr lang="en-GB" dirty="0"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15889"/>
            <a:ext cx="1357313"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507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GB" altLang="en-US" dirty="0" smtClean="0">
                <a:solidFill>
                  <a:schemeClr val="tx2">
                    <a:lumMod val="90000"/>
                  </a:schemeClr>
                </a:solidFill>
                <a:effectLst>
                  <a:outerShdw blurRad="38100" dist="38100" dir="2700000" algn="tl">
                    <a:srgbClr val="000000">
                      <a:alpha val="43137"/>
                    </a:srgbClr>
                  </a:outerShdw>
                </a:effectLst>
              </a:rPr>
              <a:t>Referrals</a:t>
            </a:r>
          </a:p>
        </p:txBody>
      </p:sp>
      <p:sp>
        <p:nvSpPr>
          <p:cNvPr id="375811" name="Rectangle 3"/>
          <p:cNvSpPr>
            <a:spLocks noGrp="1" noChangeArrowheads="1"/>
          </p:cNvSpPr>
          <p:nvPr>
            <p:ph idx="1"/>
          </p:nvPr>
        </p:nvSpPr>
        <p:spPr>
          <a:xfrm>
            <a:off x="1981200" y="1412875"/>
            <a:ext cx="8229600" cy="4713288"/>
          </a:xfrm>
        </p:spPr>
        <p:txBody>
          <a:bodyPr>
            <a:normAutofit lnSpcReduction="10000"/>
          </a:bodyPr>
          <a:lstStyle/>
          <a:p>
            <a:pPr eaLnBrk="1" hangingPunct="1">
              <a:lnSpc>
                <a:spcPct val="80000"/>
              </a:lnSpc>
              <a:defRPr/>
            </a:pPr>
            <a:r>
              <a:rPr lang="en-GB" altLang="en-US" sz="2000" dirty="0"/>
              <a:t>Compass will accept a referral from any source as long as the young person has consented to the referral being made i.e. Professionals, Schools, Parents or self referrals from young people. You can email or post referrals to us.</a:t>
            </a:r>
          </a:p>
          <a:p>
            <a:pPr eaLnBrk="1" hangingPunct="1">
              <a:lnSpc>
                <a:spcPct val="80000"/>
              </a:lnSpc>
              <a:defRPr/>
            </a:pPr>
            <a:endParaRPr lang="en-GB" altLang="en-US" sz="2000" dirty="0"/>
          </a:p>
          <a:p>
            <a:pPr eaLnBrk="1" hangingPunct="1">
              <a:lnSpc>
                <a:spcPct val="80000"/>
              </a:lnSpc>
              <a:defRPr/>
            </a:pPr>
            <a:r>
              <a:rPr lang="en-GB" altLang="en-US" sz="2000" dirty="0"/>
              <a:t>Compass will contact the referrer to confirm receipt of referral and inform you of what will happen next.</a:t>
            </a:r>
          </a:p>
          <a:p>
            <a:pPr eaLnBrk="1" hangingPunct="1">
              <a:lnSpc>
                <a:spcPct val="80000"/>
              </a:lnSpc>
              <a:buFont typeface="Wingdings" panose="05000000000000000000" pitchFamily="2" charset="2"/>
              <a:buNone/>
              <a:defRPr/>
            </a:pPr>
            <a:endParaRPr lang="en-GB" altLang="en-US" sz="2000" dirty="0"/>
          </a:p>
          <a:p>
            <a:pPr eaLnBrk="1" hangingPunct="1">
              <a:lnSpc>
                <a:spcPct val="80000"/>
              </a:lnSpc>
              <a:defRPr/>
            </a:pPr>
            <a:r>
              <a:rPr lang="en-GB" altLang="en-US" sz="2000" dirty="0"/>
              <a:t>If Compass receives an inappropriate referral then we will advise the referrer as to what to do and ensure they receive adequate support and guidance.</a:t>
            </a:r>
          </a:p>
          <a:p>
            <a:pPr eaLnBrk="1" hangingPunct="1">
              <a:lnSpc>
                <a:spcPct val="80000"/>
              </a:lnSpc>
              <a:buFont typeface="Wingdings" panose="05000000000000000000" pitchFamily="2" charset="2"/>
              <a:buNone/>
              <a:defRPr/>
            </a:pPr>
            <a:endParaRPr lang="en-GB" altLang="en-US" sz="2000" dirty="0"/>
          </a:p>
          <a:p>
            <a:pPr eaLnBrk="1" hangingPunct="1">
              <a:lnSpc>
                <a:spcPct val="80000"/>
              </a:lnSpc>
              <a:defRPr/>
            </a:pPr>
            <a:r>
              <a:rPr lang="en-GB" altLang="en-US" sz="2000" dirty="0"/>
              <a:t>We will endeavour to get informed consent from the young person so that the referrer can remain involved in the young person treatment/care plan.</a:t>
            </a:r>
          </a:p>
          <a:p>
            <a:pPr eaLnBrk="1" hangingPunct="1">
              <a:lnSpc>
                <a:spcPct val="80000"/>
              </a:lnSpc>
              <a:buFont typeface="Wingdings" panose="05000000000000000000" pitchFamily="2" charset="2"/>
              <a:buNone/>
              <a:defRPr/>
            </a:pPr>
            <a:endParaRPr lang="en-GB" altLang="en-US" sz="2000" dirty="0"/>
          </a:p>
          <a:p>
            <a:pPr eaLnBrk="1" hangingPunct="1">
              <a:lnSpc>
                <a:spcPct val="80000"/>
              </a:lnSpc>
              <a:defRPr/>
            </a:pPr>
            <a:r>
              <a:rPr lang="en-GB" altLang="en-US" sz="2000" dirty="0"/>
              <a:t>Compass will inform you of whether the young person has engaged with the service (subject to consent).</a:t>
            </a:r>
          </a:p>
          <a:p>
            <a:pPr eaLnBrk="1" hangingPunct="1">
              <a:lnSpc>
                <a:spcPct val="80000"/>
              </a:lnSpc>
              <a:buFont typeface="Wingdings" panose="05000000000000000000" pitchFamily="2" charset="2"/>
              <a:buNone/>
              <a:defRPr/>
            </a:pPr>
            <a:endParaRPr lang="en-GB" altLang="en-US" sz="1800" dirty="0"/>
          </a:p>
          <a:p>
            <a:pPr eaLnBrk="1" hangingPunct="1">
              <a:lnSpc>
                <a:spcPct val="80000"/>
              </a:lnSpc>
              <a:buFont typeface="Wingdings" panose="05000000000000000000" pitchFamily="2" charset="2"/>
              <a:buNone/>
              <a:defRPr/>
            </a:pPr>
            <a:endParaRPr lang="en-GB" altLang="en-US" sz="1800" dirty="0"/>
          </a:p>
        </p:txBody>
      </p:sp>
    </p:spTree>
    <p:extLst>
      <p:ext uri="{BB962C8B-B14F-4D97-AF65-F5344CB8AC3E}">
        <p14:creationId xmlns:p14="http://schemas.microsoft.com/office/powerpoint/2010/main" val="74750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checkerboard(across)">
                                      <p:cBhvr>
                                        <p:cTn id="7" dur="1000"/>
                                        <p:tgtEl>
                                          <p:spTgt spid="375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75811">
                                            <p:txEl>
                                              <p:pRg st="0" end="0"/>
                                            </p:txEl>
                                          </p:spTgt>
                                        </p:tgtEl>
                                        <p:attrNameLst>
                                          <p:attrName>style.visibility</p:attrName>
                                        </p:attrNameLst>
                                      </p:cBhvr>
                                      <p:to>
                                        <p:strVal val="visible"/>
                                      </p:to>
                                    </p:set>
                                    <p:anim calcmode="lin" valueType="num">
                                      <p:cBhvr additive="base">
                                        <p:cTn id="12" dur="500" fill="hold"/>
                                        <p:tgtEl>
                                          <p:spTgt spid="37581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75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5811">
                                            <p:txEl>
                                              <p:pRg st="2" end="2"/>
                                            </p:txEl>
                                          </p:spTgt>
                                        </p:tgtEl>
                                        <p:attrNameLst>
                                          <p:attrName>style.visibility</p:attrName>
                                        </p:attrNameLst>
                                      </p:cBhvr>
                                      <p:to>
                                        <p:strVal val="visible"/>
                                      </p:to>
                                    </p:set>
                                    <p:anim calcmode="lin" valueType="num">
                                      <p:cBhvr additive="base">
                                        <p:cTn id="18" dur="500" fill="hold"/>
                                        <p:tgtEl>
                                          <p:spTgt spid="375811">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75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75811">
                                            <p:txEl>
                                              <p:pRg st="4" end="4"/>
                                            </p:txEl>
                                          </p:spTgt>
                                        </p:tgtEl>
                                        <p:attrNameLst>
                                          <p:attrName>style.visibility</p:attrName>
                                        </p:attrNameLst>
                                      </p:cBhvr>
                                      <p:to>
                                        <p:strVal val="visible"/>
                                      </p:to>
                                    </p:set>
                                    <p:anim calcmode="lin" valueType="num">
                                      <p:cBhvr additive="base">
                                        <p:cTn id="24" dur="500" fill="hold"/>
                                        <p:tgtEl>
                                          <p:spTgt spid="375811">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758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75811">
                                            <p:txEl>
                                              <p:pRg st="6" end="6"/>
                                            </p:txEl>
                                          </p:spTgt>
                                        </p:tgtEl>
                                        <p:attrNameLst>
                                          <p:attrName>style.visibility</p:attrName>
                                        </p:attrNameLst>
                                      </p:cBhvr>
                                      <p:to>
                                        <p:strVal val="visible"/>
                                      </p:to>
                                    </p:set>
                                    <p:anim calcmode="lin" valueType="num">
                                      <p:cBhvr additive="base">
                                        <p:cTn id="30" dur="500" fill="hold"/>
                                        <p:tgtEl>
                                          <p:spTgt spid="375811">
                                            <p:txEl>
                                              <p:pRg st="6" end="6"/>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58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75811">
                                            <p:txEl>
                                              <p:pRg st="8" end="8"/>
                                            </p:txEl>
                                          </p:spTgt>
                                        </p:tgtEl>
                                        <p:attrNameLst>
                                          <p:attrName>style.visibility</p:attrName>
                                        </p:attrNameLst>
                                      </p:cBhvr>
                                      <p:to>
                                        <p:strVal val="visible"/>
                                      </p:to>
                                    </p:set>
                                    <p:anim calcmode="lin" valueType="num">
                                      <p:cBhvr additive="base">
                                        <p:cTn id="36" dur="500" fill="hold"/>
                                        <p:tgtEl>
                                          <p:spTgt spid="375811">
                                            <p:txEl>
                                              <p:pRg st="8" end="8"/>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758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375811"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9" name="Rectangle 3"/>
          <p:cNvSpPr>
            <a:spLocks noGrp="1" noChangeArrowheads="1"/>
          </p:cNvSpPr>
          <p:nvPr>
            <p:ph idx="1"/>
          </p:nvPr>
        </p:nvSpPr>
        <p:spPr>
          <a:xfrm>
            <a:off x="1919288" y="2360613"/>
            <a:ext cx="8229600" cy="4525962"/>
          </a:xfrm>
        </p:spPr>
        <p:txBody>
          <a:bodyPr/>
          <a:lstStyle/>
          <a:p>
            <a:pPr algn="ctr" eaLnBrk="1" hangingPunct="1">
              <a:buFont typeface="Wingdings" panose="05000000000000000000" pitchFamily="2" charset="2"/>
              <a:buNone/>
              <a:defRPr/>
            </a:pPr>
            <a:r>
              <a:rPr lang="en-GB" altLang="en-US" sz="2000" dirty="0">
                <a:latin typeface="Comic Sans MS" panose="030F0702030302020204" pitchFamily="66" charset="0"/>
              </a:rPr>
              <a:t>Compass REACH</a:t>
            </a:r>
          </a:p>
          <a:p>
            <a:pPr algn="ctr" eaLnBrk="1" hangingPunct="1">
              <a:buFont typeface="Wingdings" panose="05000000000000000000" pitchFamily="2" charset="2"/>
              <a:buNone/>
              <a:defRPr/>
            </a:pPr>
            <a:r>
              <a:rPr lang="en-GB" altLang="en-US" sz="2000" dirty="0">
                <a:latin typeface="Comic Sans MS" panose="030F0702030302020204" pitchFamily="66" charset="0"/>
              </a:rPr>
              <a:t>County Hall</a:t>
            </a:r>
          </a:p>
          <a:p>
            <a:pPr algn="ctr" eaLnBrk="1" hangingPunct="1">
              <a:buFont typeface="Wingdings" panose="05000000000000000000" pitchFamily="2" charset="2"/>
              <a:buNone/>
              <a:defRPr/>
            </a:pPr>
            <a:r>
              <a:rPr lang="en-GB" altLang="en-US" sz="2000" dirty="0">
                <a:latin typeface="Comic Sans MS" panose="030F0702030302020204" pitchFamily="66" charset="0"/>
              </a:rPr>
              <a:t>1 Racecourse Lane</a:t>
            </a:r>
          </a:p>
          <a:p>
            <a:pPr algn="ctr" eaLnBrk="1" hangingPunct="1">
              <a:buFont typeface="Wingdings" panose="05000000000000000000" pitchFamily="2" charset="2"/>
              <a:buNone/>
              <a:defRPr/>
            </a:pPr>
            <a:r>
              <a:rPr lang="en-GB" altLang="en-US" sz="2000" dirty="0" err="1">
                <a:latin typeface="Comic Sans MS" panose="030F0702030302020204" pitchFamily="66" charset="0"/>
              </a:rPr>
              <a:t>Northallerton</a:t>
            </a:r>
            <a:endParaRPr lang="en-GB" altLang="en-US" sz="2000" dirty="0">
              <a:latin typeface="Comic Sans MS" panose="030F0702030302020204" pitchFamily="66" charset="0"/>
            </a:endParaRPr>
          </a:p>
          <a:p>
            <a:pPr algn="ctr" eaLnBrk="1" hangingPunct="1">
              <a:buFont typeface="Wingdings" panose="05000000000000000000" pitchFamily="2" charset="2"/>
              <a:buNone/>
              <a:defRPr/>
            </a:pPr>
            <a:r>
              <a:rPr lang="en-GB" altLang="en-US" sz="2000" dirty="0">
                <a:latin typeface="Comic Sans MS" panose="030F0702030302020204" pitchFamily="66" charset="0"/>
              </a:rPr>
              <a:t>DL7 8AD</a:t>
            </a:r>
          </a:p>
          <a:p>
            <a:pPr algn="ctr" eaLnBrk="1" hangingPunct="1">
              <a:buFont typeface="Wingdings" panose="05000000000000000000" pitchFamily="2" charset="2"/>
              <a:buNone/>
              <a:defRPr/>
            </a:pPr>
            <a:endParaRPr lang="en-GB" altLang="en-US" sz="2000" dirty="0">
              <a:latin typeface="Comic Sans MS" panose="030F0702030302020204" pitchFamily="66" charset="0"/>
            </a:endParaRPr>
          </a:p>
          <a:p>
            <a:pPr algn="ctr" eaLnBrk="1" hangingPunct="1">
              <a:buFont typeface="Wingdings" panose="05000000000000000000" pitchFamily="2" charset="2"/>
              <a:buNone/>
              <a:defRPr/>
            </a:pPr>
            <a:r>
              <a:rPr lang="en-GB" altLang="en-US" sz="2000" dirty="0">
                <a:latin typeface="Comic Sans MS" panose="030F0702030302020204" pitchFamily="66" charset="0"/>
              </a:rPr>
              <a:t>Office: 01609 777662</a:t>
            </a:r>
          </a:p>
          <a:p>
            <a:pPr algn="ctr" eaLnBrk="1" hangingPunct="1">
              <a:buFont typeface="Wingdings" panose="05000000000000000000" pitchFamily="2" charset="2"/>
              <a:buNone/>
              <a:defRPr/>
            </a:pPr>
            <a:r>
              <a:rPr lang="en-GB" altLang="en-US" sz="2000" dirty="0">
                <a:latin typeface="Comic Sans MS" panose="030F0702030302020204" pitchFamily="66" charset="0"/>
              </a:rPr>
              <a:t>Freephone: </a:t>
            </a:r>
            <a:r>
              <a:rPr lang="en-US" altLang="en-US" sz="2000" dirty="0">
                <a:latin typeface="Comic Sans MS" panose="030F0702030302020204" pitchFamily="66" charset="0"/>
              </a:rPr>
              <a:t>0800 008 7452 </a:t>
            </a:r>
            <a:endParaRPr lang="en-GB" altLang="en-US" sz="2000" dirty="0">
              <a:latin typeface="Comic Sans MS" panose="030F0702030302020204" pitchFamily="66" charset="0"/>
            </a:endParaRPr>
          </a:p>
          <a:p>
            <a:pPr algn="ctr" eaLnBrk="1" hangingPunct="1">
              <a:buFont typeface="Wingdings" panose="05000000000000000000" pitchFamily="2" charset="2"/>
              <a:buNone/>
              <a:defRPr/>
            </a:pPr>
            <a:r>
              <a:rPr lang="en-GB" altLang="en-US" sz="2000" dirty="0">
                <a:latin typeface="Comic Sans MS" panose="030F0702030302020204" pitchFamily="66" charset="0"/>
              </a:rPr>
              <a:t>Email: NYRBS@compass-uk.org</a:t>
            </a:r>
          </a:p>
          <a:p>
            <a:pPr algn="ctr" eaLnBrk="1" hangingPunct="1">
              <a:buFont typeface="Wingdings" panose="05000000000000000000" pitchFamily="2" charset="2"/>
              <a:buNone/>
              <a:defRPr/>
            </a:pPr>
            <a:r>
              <a:rPr lang="en-GB" altLang="en-US" sz="2000" dirty="0">
                <a:latin typeface="Comic Sans MS" panose="030F0702030302020204" pitchFamily="66" charset="0"/>
              </a:rPr>
              <a:t>Compass Service Manager: Lisa Gale</a:t>
            </a:r>
          </a:p>
          <a:p>
            <a:pPr eaLnBrk="1" hangingPunct="1">
              <a:defRPr/>
            </a:pPr>
            <a:endParaRPr lang="en-GB" altLang="en-US" sz="2400" b="1" dirty="0">
              <a:solidFill>
                <a:schemeClr val="hlink"/>
              </a:solidFill>
            </a:endParaRPr>
          </a:p>
        </p:txBody>
      </p:sp>
      <p:pic>
        <p:nvPicPr>
          <p:cNvPr id="4" name="Picture 5" descr="https://www.compass-uk.org/wp-content/uploads/2019/02/services-r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5" y="404664"/>
            <a:ext cx="3720413"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376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Links and References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GB" sz="1600" dirty="0">
                <a:hlinkClick r:id="rId2"/>
              </a:rPr>
              <a:t>https://assets.publishing.service.gov.uk/government/uploads/system/uploads/attachment_data/file/762446/YPStatisticsFromNDTMS2017to2018.pdf</a:t>
            </a:r>
            <a:endParaRPr lang="en-GB" sz="1600" dirty="0"/>
          </a:p>
          <a:p>
            <a:pPr>
              <a:buFont typeface="Arial" panose="020B0604020202020204" pitchFamily="34" charset="0"/>
              <a:buChar char="•"/>
              <a:defRPr/>
            </a:pPr>
            <a:endParaRPr lang="en-GB" sz="1600" dirty="0"/>
          </a:p>
          <a:p>
            <a:pPr>
              <a:buFont typeface="Arial" panose="020B0604020202020204" pitchFamily="34" charset="0"/>
              <a:buChar char="•"/>
              <a:defRPr/>
            </a:pPr>
            <a:r>
              <a:rPr lang="en-GB" sz="1600" dirty="0">
                <a:hlinkClick r:id="rId3"/>
              </a:rPr>
              <a:t>https://digital.nhs.uk/data-and-information/publications/statistical/smoking-drinking-and-drug-use-among-young-people-in-england/2016</a:t>
            </a:r>
            <a:endParaRPr lang="en-GB" sz="1600" dirty="0"/>
          </a:p>
          <a:p>
            <a:pPr>
              <a:buFont typeface="Arial" panose="020B0604020202020204" pitchFamily="34" charset="0"/>
              <a:buChar char="•"/>
              <a:defRPr/>
            </a:pPr>
            <a:endParaRPr lang="en-GB" sz="1600" dirty="0"/>
          </a:p>
          <a:p>
            <a:pPr>
              <a:buFont typeface="Arial" panose="020B0604020202020204" pitchFamily="34" charset="0"/>
              <a:buChar char="•"/>
              <a:defRPr/>
            </a:pPr>
            <a:r>
              <a:rPr lang="en-GB" sz="1600" dirty="0">
                <a:hlinkClick r:id="rId4"/>
              </a:rPr>
              <a:t>https://assets.publishing.service.gov.uk/government/uploads/system/uploads/attachment_data/file/729249/drug-misuse-2018-hosb1418.pdf</a:t>
            </a:r>
            <a:endParaRPr lang="en-GB" sz="1600" dirty="0"/>
          </a:p>
          <a:p>
            <a:pPr>
              <a:buFont typeface="Arial" panose="020B0604020202020204" pitchFamily="34" charset="0"/>
              <a:buChar char="•"/>
              <a:defRPr/>
            </a:pPr>
            <a:endParaRPr lang="en-GB" sz="1600" dirty="0"/>
          </a:p>
          <a:p>
            <a:pPr>
              <a:buFont typeface="Arial" panose="020B0604020202020204" pitchFamily="34" charset="0"/>
              <a:buChar char="•"/>
              <a:defRPr/>
            </a:pPr>
            <a:r>
              <a:rPr lang="en-GB" sz="1600" dirty="0">
                <a:hlinkClick r:id="rId5"/>
              </a:rPr>
              <a:t>https://digital.nhs.uk/data-and-information/publications/statistical/mental-health-of-children-and-young-people-in-england/2017/2017</a:t>
            </a:r>
            <a:endParaRPr lang="en-GB" sz="1600" dirty="0"/>
          </a:p>
          <a:p>
            <a:pPr>
              <a:buFont typeface="Arial" panose="020B0604020202020204" pitchFamily="34" charset="0"/>
              <a:buChar char="•"/>
              <a:defRPr/>
            </a:pPr>
            <a:endParaRPr lang="en-GB" sz="1600" dirty="0"/>
          </a:p>
          <a:p>
            <a:pPr>
              <a:buFont typeface="Arial" panose="020B0604020202020204" pitchFamily="34" charset="0"/>
              <a:buChar char="•"/>
              <a:defRPr/>
            </a:pPr>
            <a:r>
              <a:rPr lang="en-GB" sz="1600" dirty="0">
                <a:hlinkClick r:id="rId6"/>
              </a:rPr>
              <a:t>https://northyorkshire.police.uk/access-to-information/foi-disclosure-log/16-arrests-drugs-possession-2015-2016-831-2016-17/</a:t>
            </a:r>
            <a:endParaRPr lang="en-GB" sz="1600" dirty="0"/>
          </a:p>
          <a:p>
            <a:pPr>
              <a:buFont typeface="Arial" panose="020B0604020202020204" pitchFamily="34" charset="0"/>
              <a:buChar char="•"/>
              <a:defRPr/>
            </a:pPr>
            <a:endParaRPr lang="en-GB" sz="1600" dirty="0"/>
          </a:p>
          <a:p>
            <a:pPr>
              <a:buFont typeface="Arial" panose="020B0604020202020204" pitchFamily="34" charset="0"/>
              <a:buChar char="•"/>
              <a:defRPr/>
            </a:pPr>
            <a:r>
              <a:rPr lang="en-GB" sz="1600" dirty="0">
                <a:hlinkClick r:id="rId7"/>
              </a:rPr>
              <a:t>https://cyps.northyorks.gov.uk/sites/default/files/Childrens%20voice/GUNY/NYork2018summary_SCREEN.pdf</a:t>
            </a:r>
            <a:endParaRPr lang="en-GB" sz="1600" dirty="0"/>
          </a:p>
          <a:p>
            <a:pPr marL="0" indent="0">
              <a:buNone/>
              <a:defRPr/>
            </a:pPr>
            <a:endParaRPr lang="en-GB" sz="1600" dirty="0"/>
          </a:p>
          <a:p>
            <a:pPr marL="0" indent="0">
              <a:buNone/>
              <a:defRPr/>
            </a:pPr>
            <a:endParaRPr lang="en-GB" sz="1600" dirty="0"/>
          </a:p>
        </p:txBody>
      </p:sp>
    </p:spTree>
    <p:extLst>
      <p:ext uri="{BB962C8B-B14F-4D97-AF65-F5344CB8AC3E}">
        <p14:creationId xmlns:p14="http://schemas.microsoft.com/office/powerpoint/2010/main" val="22320497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06658" y="2068831"/>
            <a:ext cx="11539470" cy="1654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b="1" dirty="0" smtClean="0"/>
              <a:t>NYSCP Round Up</a:t>
            </a:r>
            <a:endParaRPr lang="en-GB" b="1" dirty="0"/>
          </a:p>
        </p:txBody>
      </p:sp>
    </p:spTree>
    <p:extLst>
      <p:ext uri="{BB962C8B-B14F-4D97-AF65-F5344CB8AC3E}">
        <p14:creationId xmlns:p14="http://schemas.microsoft.com/office/powerpoint/2010/main" val="351490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Multi-agency Audit Findings</a:t>
            </a:r>
            <a:endParaRPr lang="en-GB" dirty="0"/>
          </a:p>
        </p:txBody>
      </p:sp>
      <p:sp>
        <p:nvSpPr>
          <p:cNvPr id="5" name="Text Placeholder 4"/>
          <p:cNvSpPr>
            <a:spLocks noGrp="1"/>
          </p:cNvSpPr>
          <p:nvPr>
            <p:ph type="body" idx="1"/>
          </p:nvPr>
        </p:nvSpPr>
        <p:spPr/>
        <p:txBody>
          <a:bodyPr>
            <a:normAutofit/>
          </a:bodyPr>
          <a:lstStyle/>
          <a:p>
            <a:pPr marL="342900" indent="-342900">
              <a:buFont typeface="Arial" panose="020B0604020202020204" pitchFamily="34" charset="0"/>
              <a:buChar char="•"/>
            </a:pPr>
            <a:r>
              <a:rPr lang="en-GB" sz="2800" dirty="0" smtClean="0">
                <a:solidFill>
                  <a:schemeClr val="tx1"/>
                </a:solidFill>
              </a:rPr>
              <a:t>Child Exploitation Multi-Agency Audit (July 2019)</a:t>
            </a:r>
          </a:p>
          <a:p>
            <a:pPr marL="342900" indent="-342900">
              <a:buFont typeface="Arial" panose="020B0604020202020204" pitchFamily="34" charset="0"/>
              <a:buChar char="•"/>
            </a:pPr>
            <a:r>
              <a:rPr lang="en-GB" sz="2800" dirty="0" smtClean="0">
                <a:solidFill>
                  <a:schemeClr val="tx1"/>
                </a:solidFill>
              </a:rPr>
              <a:t>School Safeguarding Audit 2018/19 (September 2019)</a:t>
            </a:r>
            <a:endParaRPr lang="en-GB" sz="2800" dirty="0">
              <a:solidFill>
                <a:schemeClr val="tx1"/>
              </a:solidFill>
            </a:endParaRPr>
          </a:p>
        </p:txBody>
      </p:sp>
    </p:spTree>
    <p:extLst>
      <p:ext uri="{BB962C8B-B14F-4D97-AF65-F5344CB8AC3E}">
        <p14:creationId xmlns:p14="http://schemas.microsoft.com/office/powerpoint/2010/main" val="33658365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79900477"/>
              </p:ext>
            </p:extLst>
          </p:nvPr>
        </p:nvGraphicFramePr>
        <p:xfrm>
          <a:off x="59267" y="1422400"/>
          <a:ext cx="12048065"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596899" y="117388"/>
            <a:ext cx="10972800" cy="1143000"/>
          </a:xfrm>
        </p:spPr>
        <p:txBody>
          <a:bodyPr>
            <a:normAutofit fontScale="90000"/>
          </a:bodyPr>
          <a:lstStyle/>
          <a:p>
            <a:r>
              <a:rPr lang="en-GB" dirty="0" smtClean="0"/>
              <a:t>Child Exploitation Multi-Agency Audit</a:t>
            </a:r>
            <a:br>
              <a:rPr lang="en-GB" dirty="0" smtClean="0"/>
            </a:br>
            <a:r>
              <a:rPr lang="en-GB" dirty="0" smtClean="0"/>
              <a:t>Learning Summary</a:t>
            </a:r>
            <a:endParaRPr lang="en-GB" dirty="0"/>
          </a:p>
        </p:txBody>
      </p:sp>
    </p:spTree>
    <p:extLst>
      <p:ext uri="{BB962C8B-B14F-4D97-AF65-F5344CB8AC3E}">
        <p14:creationId xmlns:p14="http://schemas.microsoft.com/office/powerpoint/2010/main" val="42807227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937520789"/>
              </p:ext>
            </p:extLst>
          </p:nvPr>
        </p:nvGraphicFramePr>
        <p:xfrm>
          <a:off x="74815" y="1438102"/>
          <a:ext cx="12011889" cy="541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811481" y="176349"/>
            <a:ext cx="10972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b="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dirty="0" smtClean="0"/>
              <a:t>School Safeguarding Audit 18/19</a:t>
            </a:r>
            <a:br>
              <a:rPr lang="en-GB" dirty="0" smtClean="0"/>
            </a:br>
            <a:r>
              <a:rPr lang="en-GB" dirty="0" smtClean="0"/>
              <a:t>Learning Summary</a:t>
            </a:r>
            <a:endParaRPr lang="en-GB" dirty="0"/>
          </a:p>
        </p:txBody>
      </p:sp>
    </p:spTree>
    <p:extLst>
      <p:ext uri="{BB962C8B-B14F-4D97-AF65-F5344CB8AC3E}">
        <p14:creationId xmlns:p14="http://schemas.microsoft.com/office/powerpoint/2010/main" val="19471607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232"/>
            <a:ext cx="8507288" cy="1143000"/>
          </a:xfrm>
        </p:spPr>
        <p:txBody>
          <a:bodyPr>
            <a:normAutofit fontScale="90000"/>
          </a:bodyPr>
          <a:lstStyle/>
          <a:p>
            <a:r>
              <a:rPr lang="en-GB" sz="4000" b="1" dirty="0"/>
              <a:t>Drug Early Warning and Alert Protocol</a:t>
            </a:r>
          </a:p>
        </p:txBody>
      </p:sp>
      <p:sp>
        <p:nvSpPr>
          <p:cNvPr id="4" name="Content Placeholder 3"/>
          <p:cNvSpPr>
            <a:spLocks noGrp="1"/>
          </p:cNvSpPr>
          <p:nvPr>
            <p:ph sz="half" idx="2"/>
          </p:nvPr>
        </p:nvSpPr>
        <p:spPr>
          <a:xfrm>
            <a:off x="2116899" y="1354110"/>
            <a:ext cx="9430072" cy="5616624"/>
          </a:xfrm>
        </p:spPr>
        <p:txBody>
          <a:bodyPr>
            <a:noAutofit/>
          </a:bodyPr>
          <a:lstStyle/>
          <a:p>
            <a:pPr marL="0" indent="0">
              <a:lnSpc>
                <a:spcPct val="120000"/>
              </a:lnSpc>
              <a:buSzPct val="120000"/>
              <a:buNone/>
            </a:pPr>
            <a:r>
              <a:rPr lang="en-GB" sz="2300" b="1" dirty="0" smtClean="0">
                <a:solidFill>
                  <a:srgbClr val="002060"/>
                </a:solidFill>
              </a:rPr>
              <a:t>Co-ordinated </a:t>
            </a:r>
            <a:r>
              <a:rPr lang="en-GB" sz="2300" b="1" dirty="0">
                <a:solidFill>
                  <a:srgbClr val="002060"/>
                </a:solidFill>
              </a:rPr>
              <a:t>approach to communication of valid drug/ substance related threats that are or may be applicable in North </a:t>
            </a:r>
            <a:r>
              <a:rPr lang="en-GB" sz="2300" b="1" dirty="0" smtClean="0">
                <a:solidFill>
                  <a:srgbClr val="002060"/>
                </a:solidFill>
              </a:rPr>
              <a:t>Yorkshire</a:t>
            </a:r>
          </a:p>
          <a:p>
            <a:pPr marL="0" indent="0">
              <a:lnSpc>
                <a:spcPct val="120000"/>
              </a:lnSpc>
              <a:buSzPct val="120000"/>
              <a:buNone/>
            </a:pPr>
            <a:r>
              <a:rPr lang="en-GB" sz="2300" b="1" dirty="0" smtClean="0">
                <a:solidFill>
                  <a:srgbClr val="002060"/>
                </a:solidFill>
              </a:rPr>
              <a:t>Aim: </a:t>
            </a:r>
            <a:r>
              <a:rPr lang="en-GB" sz="2300" dirty="0"/>
              <a:t>to reduce the risk of potential harm or death related to drug misuse</a:t>
            </a:r>
            <a:endParaRPr lang="en-GB" sz="2300" b="1" dirty="0">
              <a:solidFill>
                <a:srgbClr val="002060"/>
              </a:solidFill>
            </a:endParaRPr>
          </a:p>
          <a:p>
            <a:pPr marL="0" indent="0">
              <a:lnSpc>
                <a:spcPct val="150000"/>
              </a:lnSpc>
              <a:buSzPct val="120000"/>
              <a:buNone/>
            </a:pPr>
            <a:r>
              <a:rPr lang="en-GB" sz="2300" b="1" dirty="0">
                <a:solidFill>
                  <a:srgbClr val="002060"/>
                </a:solidFill>
              </a:rPr>
              <a:t>What should be reported:</a:t>
            </a:r>
          </a:p>
          <a:p>
            <a:pPr lvl="0"/>
            <a:r>
              <a:rPr lang="en-GB" sz="2300" dirty="0">
                <a:solidFill>
                  <a:srgbClr val="002060"/>
                </a:solidFill>
              </a:rPr>
              <a:t>Purity/contamination of illicit drug supplies in circulation;</a:t>
            </a:r>
          </a:p>
          <a:p>
            <a:pPr lvl="0"/>
            <a:r>
              <a:rPr lang="en-GB" sz="2300" dirty="0">
                <a:solidFill>
                  <a:srgbClr val="002060"/>
                </a:solidFill>
              </a:rPr>
              <a:t>New psychoactive substances (also known as NPS or legal highs); </a:t>
            </a:r>
          </a:p>
          <a:p>
            <a:pPr lvl="0"/>
            <a:r>
              <a:rPr lang="en-GB" sz="2300" dirty="0">
                <a:solidFill>
                  <a:srgbClr val="002060"/>
                </a:solidFill>
              </a:rPr>
              <a:t>Diverted prescribed medications; </a:t>
            </a:r>
          </a:p>
          <a:p>
            <a:pPr lvl="0"/>
            <a:r>
              <a:rPr lang="en-GB" sz="2300" dirty="0">
                <a:solidFill>
                  <a:srgbClr val="002060"/>
                </a:solidFill>
              </a:rPr>
              <a:t>Drugs recently seized by North Yorkshire Police;</a:t>
            </a:r>
          </a:p>
          <a:p>
            <a:pPr lvl="0"/>
            <a:r>
              <a:rPr lang="en-GB" sz="2300" dirty="0">
                <a:solidFill>
                  <a:srgbClr val="002060"/>
                </a:solidFill>
              </a:rPr>
              <a:t>Health protection alerts related to substance misuse;</a:t>
            </a:r>
          </a:p>
          <a:p>
            <a:pPr lvl="0"/>
            <a:r>
              <a:rPr lang="en-GB" sz="2300" dirty="0">
                <a:solidFill>
                  <a:srgbClr val="002060"/>
                </a:solidFill>
              </a:rPr>
              <a:t>Overdose or death related to drug misuse – if sufficient evidence to indicate broader public health </a:t>
            </a:r>
            <a:r>
              <a:rPr lang="en-GB" sz="2300" dirty="0" smtClean="0">
                <a:solidFill>
                  <a:srgbClr val="002060"/>
                </a:solidFill>
              </a:rPr>
              <a:t>harm</a:t>
            </a:r>
          </a:p>
        </p:txBody>
      </p:sp>
    </p:spTree>
    <p:extLst>
      <p:ext uri="{BB962C8B-B14F-4D97-AF65-F5344CB8AC3E}">
        <p14:creationId xmlns:p14="http://schemas.microsoft.com/office/powerpoint/2010/main" val="42375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2232"/>
            <a:ext cx="8507288" cy="1143000"/>
          </a:xfrm>
        </p:spPr>
        <p:txBody>
          <a:bodyPr>
            <a:normAutofit fontScale="90000"/>
          </a:bodyPr>
          <a:lstStyle/>
          <a:p>
            <a:r>
              <a:rPr lang="en-GB" sz="4000" b="1" dirty="0"/>
              <a:t>How to report and what happens next</a:t>
            </a:r>
          </a:p>
        </p:txBody>
      </p:sp>
      <p:sp>
        <p:nvSpPr>
          <p:cNvPr id="4" name="Content Placeholder 3"/>
          <p:cNvSpPr>
            <a:spLocks noGrp="1"/>
          </p:cNvSpPr>
          <p:nvPr>
            <p:ph sz="half" idx="2"/>
          </p:nvPr>
        </p:nvSpPr>
        <p:spPr>
          <a:xfrm>
            <a:off x="507812" y="1340492"/>
            <a:ext cx="11454063" cy="4797261"/>
          </a:xfrm>
        </p:spPr>
        <p:txBody>
          <a:bodyPr>
            <a:normAutofit fontScale="55000" lnSpcReduction="20000"/>
          </a:bodyPr>
          <a:lstStyle/>
          <a:p>
            <a:pPr marL="0" indent="0">
              <a:buNone/>
            </a:pPr>
            <a:endParaRPr lang="en-GB" dirty="0" smtClean="0"/>
          </a:p>
          <a:p>
            <a:pPr marL="514350" indent="-514350">
              <a:buAutoNum type="arabicPeriod"/>
            </a:pPr>
            <a:r>
              <a:rPr lang="en-GB" sz="3400" dirty="0" smtClean="0">
                <a:solidFill>
                  <a:srgbClr val="002060"/>
                </a:solidFill>
              </a:rPr>
              <a:t>Notify the co-ordinator within the Public Health Team:</a:t>
            </a:r>
          </a:p>
          <a:p>
            <a:pPr marL="0" indent="0">
              <a:buNone/>
            </a:pPr>
            <a:endParaRPr lang="en-GB" dirty="0" smtClean="0">
              <a:solidFill>
                <a:srgbClr val="002060"/>
              </a:solidFill>
            </a:endParaRPr>
          </a:p>
          <a:p>
            <a:pPr marL="0" indent="0" algn="ctr">
              <a:buNone/>
            </a:pPr>
            <a:r>
              <a:rPr lang="en-GB" sz="3800" b="1" u="sng" dirty="0" smtClean="0">
                <a:solidFill>
                  <a:srgbClr val="002060"/>
                </a:solidFill>
                <a:hlinkClick r:id="rId3"/>
              </a:rPr>
              <a:t>nypublichealth@northyorks.gov.uk</a:t>
            </a:r>
            <a:r>
              <a:rPr lang="en-GB" sz="3800" b="1" dirty="0" smtClean="0">
                <a:solidFill>
                  <a:srgbClr val="002060"/>
                </a:solidFill>
              </a:rPr>
              <a:t> </a:t>
            </a:r>
          </a:p>
          <a:p>
            <a:pPr marL="0" indent="0" algn="ctr">
              <a:buNone/>
            </a:pPr>
            <a:r>
              <a:rPr lang="en-GB" sz="3800" dirty="0" smtClean="0">
                <a:solidFill>
                  <a:srgbClr val="002060"/>
                </a:solidFill>
              </a:rPr>
              <a:t>Telephone: 01609 536962</a:t>
            </a:r>
          </a:p>
          <a:p>
            <a:pPr marL="0" indent="0">
              <a:buNone/>
            </a:pPr>
            <a:endParaRPr lang="en-GB" dirty="0" smtClean="0">
              <a:solidFill>
                <a:srgbClr val="002060"/>
              </a:solidFill>
            </a:endParaRPr>
          </a:p>
          <a:p>
            <a:pPr marL="0" indent="0">
              <a:buNone/>
            </a:pPr>
            <a:r>
              <a:rPr lang="en-GB" sz="3500" dirty="0" smtClean="0">
                <a:solidFill>
                  <a:srgbClr val="002060"/>
                </a:solidFill>
              </a:rPr>
              <a:t>2. </a:t>
            </a:r>
            <a:r>
              <a:rPr lang="en-GB" sz="3400" dirty="0" smtClean="0">
                <a:solidFill>
                  <a:srgbClr val="002060"/>
                </a:solidFill>
              </a:rPr>
              <a:t>Assist with completion of the Drug Alert Intelligence Form</a:t>
            </a:r>
          </a:p>
          <a:p>
            <a:pPr marL="0" indent="0">
              <a:buNone/>
            </a:pPr>
            <a:endParaRPr lang="en-GB" sz="3400" dirty="0">
              <a:solidFill>
                <a:srgbClr val="002060"/>
              </a:solidFill>
            </a:endParaRPr>
          </a:p>
          <a:p>
            <a:pPr marL="0" indent="0">
              <a:buNone/>
            </a:pPr>
            <a:r>
              <a:rPr lang="en-GB" sz="3400" dirty="0" smtClean="0">
                <a:solidFill>
                  <a:srgbClr val="002060"/>
                </a:solidFill>
              </a:rPr>
              <a:t>3. Report to other organisations as applicable – e.g. North Yorkshire Police, Controlled Drugs Accountable Officer </a:t>
            </a:r>
            <a:r>
              <a:rPr lang="en-GB" sz="3400" b="1" dirty="0" smtClean="0">
                <a:solidFill>
                  <a:srgbClr val="FF0000"/>
                </a:solidFill>
              </a:rPr>
              <a:t>Important: </a:t>
            </a:r>
            <a:r>
              <a:rPr lang="en-GB" sz="3400" dirty="0" smtClean="0">
                <a:solidFill>
                  <a:srgbClr val="FF0000"/>
                </a:solidFill>
              </a:rPr>
              <a:t>This does not replace responsibility for reporting illicit activity to North Yorkshire Police via 999, 101 or Partnership Intelligence Form to </a:t>
            </a:r>
            <a:r>
              <a:rPr lang="en-GB" sz="3400" b="1" dirty="0" smtClean="0">
                <a:solidFill>
                  <a:srgbClr val="FF0000"/>
                </a:solidFill>
                <a:hlinkClick r:id="rId4"/>
              </a:rPr>
              <a:t>Intelligenceunit@northyorkshire.pnn.police.uk</a:t>
            </a:r>
            <a:r>
              <a:rPr lang="en-GB" sz="3400" b="1" dirty="0" smtClean="0">
                <a:solidFill>
                  <a:srgbClr val="FF0000"/>
                </a:solidFill>
              </a:rPr>
              <a:t> </a:t>
            </a:r>
            <a:endParaRPr lang="en-GB" sz="3400" dirty="0" smtClean="0">
              <a:solidFill>
                <a:srgbClr val="FF0000"/>
              </a:solidFill>
            </a:endParaRPr>
          </a:p>
          <a:p>
            <a:pPr marL="0" indent="0">
              <a:buNone/>
            </a:pPr>
            <a:endParaRPr lang="en-GB" sz="3400" dirty="0">
              <a:solidFill>
                <a:srgbClr val="002060"/>
              </a:solidFill>
            </a:endParaRPr>
          </a:p>
          <a:p>
            <a:pPr marL="0" indent="0">
              <a:buNone/>
            </a:pPr>
            <a:r>
              <a:rPr lang="en-GB" sz="3400" dirty="0" smtClean="0">
                <a:solidFill>
                  <a:srgbClr val="002060"/>
                </a:solidFill>
              </a:rPr>
              <a:t>4. Public Health Co-ordinator will corroborate with partners and a decision will be made about whether to issue an Alert</a:t>
            </a:r>
          </a:p>
          <a:p>
            <a:pPr marL="0" indent="0">
              <a:buNone/>
            </a:pPr>
            <a:endParaRPr lang="en-GB" sz="3400" dirty="0">
              <a:solidFill>
                <a:srgbClr val="002060"/>
              </a:solidFill>
            </a:endParaRPr>
          </a:p>
          <a:p>
            <a:pPr marL="0" indent="0">
              <a:buNone/>
            </a:pPr>
            <a:r>
              <a:rPr lang="en-GB" sz="3400" dirty="0" smtClean="0">
                <a:solidFill>
                  <a:srgbClr val="002060"/>
                </a:solidFill>
              </a:rPr>
              <a:t>5. If Drug Alert is issued it will be sent to agreed distribution members </a:t>
            </a:r>
            <a:endParaRPr lang="en-GB" sz="3400" dirty="0">
              <a:solidFill>
                <a:srgbClr val="002060"/>
              </a:solidFill>
            </a:endParaRPr>
          </a:p>
          <a:p>
            <a:pPr marL="0" indent="0">
              <a:buNone/>
            </a:pPr>
            <a:endParaRPr lang="en-GB" dirty="0">
              <a:solidFill>
                <a:srgbClr val="002060"/>
              </a:solidFill>
            </a:endParaRPr>
          </a:p>
        </p:txBody>
      </p:sp>
    </p:spTree>
    <p:extLst>
      <p:ext uri="{BB962C8B-B14F-4D97-AF65-F5344CB8AC3E}">
        <p14:creationId xmlns:p14="http://schemas.microsoft.com/office/powerpoint/2010/main" val="24404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Ripple 10">
      <a:dk1>
        <a:srgbClr val="008AE8"/>
      </a:dk1>
      <a:lt1>
        <a:srgbClr val="FFFFFF"/>
      </a:lt1>
      <a:dk2>
        <a:srgbClr val="004D82"/>
      </a:dk2>
      <a:lt2>
        <a:srgbClr val="CCECFF"/>
      </a:lt2>
      <a:accent1>
        <a:srgbClr val="009999"/>
      </a:accent1>
      <a:accent2>
        <a:srgbClr val="0088E4"/>
      </a:accent2>
      <a:accent3>
        <a:srgbClr val="AAB2C1"/>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
      <a:clrScheme name="Ripple 10">
        <a:dk1>
          <a:srgbClr val="008AE8"/>
        </a:dk1>
        <a:lt1>
          <a:srgbClr val="FFFFFF"/>
        </a:lt1>
        <a:dk2>
          <a:srgbClr val="004D82"/>
        </a:dk2>
        <a:lt2>
          <a:srgbClr val="CCECFF"/>
        </a:lt2>
        <a:accent1>
          <a:srgbClr val="009999"/>
        </a:accent1>
        <a:accent2>
          <a:srgbClr val="0088E4"/>
        </a:accent2>
        <a:accent3>
          <a:srgbClr val="AAB2C1"/>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A51A2BFA-711D-48F0-854F-F061BF422F16}" vid="{33C1783A-69B0-4655-929B-6C2ED0DBA5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1317</TotalTime>
  <Words>9676</Words>
  <Application>Microsoft Office PowerPoint</Application>
  <PresentationFormat>Widescreen</PresentationFormat>
  <Paragraphs>973</Paragraphs>
  <Slides>108</Slides>
  <Notes>63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108</vt:i4>
      </vt:variant>
    </vt:vector>
  </HeadingPairs>
  <TitlesOfParts>
    <vt:vector size="115" baseType="lpstr">
      <vt:lpstr>Arial</vt:lpstr>
      <vt:lpstr>Calibri</vt:lpstr>
      <vt:lpstr>Comic Sans MS</vt:lpstr>
      <vt:lpstr>Times New Roman</vt:lpstr>
      <vt:lpstr>Wingdings</vt:lpstr>
      <vt:lpstr>NYSCB MAST Briefings March 17 - Version 4</vt:lpstr>
      <vt:lpstr>Theme1</vt:lpstr>
      <vt:lpstr>December 2019</vt:lpstr>
      <vt:lpstr>Housekeeping</vt:lpstr>
      <vt:lpstr>Get Social</vt:lpstr>
      <vt:lpstr>Aims of the day…</vt:lpstr>
      <vt:lpstr>1st Half of Today</vt:lpstr>
      <vt:lpstr>James Parkes NYSCP Partnership Manager</vt:lpstr>
      <vt:lpstr>Getting to know you…</vt:lpstr>
      <vt:lpstr> NYSCP Overview </vt:lpstr>
      <vt:lpstr>Who’s who…?</vt:lpstr>
      <vt:lpstr>NYSCP Published Arrangements</vt:lpstr>
      <vt:lpstr>PowerPoint Presentation</vt:lpstr>
      <vt:lpstr>Relevant Agencies</vt:lpstr>
      <vt:lpstr>NYSCP Annual Report </vt:lpstr>
      <vt:lpstr>North Yorkshire - Early Help Strategy</vt:lpstr>
      <vt:lpstr>ICON – Babies Cry, You Can Cope</vt:lpstr>
      <vt:lpstr>Normal Crying curve</vt:lpstr>
      <vt:lpstr>North Yorkshire and York Implementation</vt:lpstr>
      <vt:lpstr>ICON – Babies Cry, You Can Cope</vt:lpstr>
      <vt:lpstr>Kooth.com</vt:lpstr>
      <vt:lpstr>PowerPoint Presentation</vt:lpstr>
      <vt:lpstr>Managing Allegations Against Those Who Work or Volunteer with Children Procedure</vt:lpstr>
      <vt:lpstr>What do you think NYSCP’s Priorities should be?</vt:lpstr>
      <vt:lpstr>PowerPoint Presentation</vt:lpstr>
      <vt:lpstr>Domestic Abuse Update </vt:lpstr>
      <vt:lpstr>Current DA definition </vt:lpstr>
      <vt:lpstr>Domestic Homicide Reviews </vt:lpstr>
      <vt:lpstr>Domestic Homicide Reviews </vt:lpstr>
      <vt:lpstr>Domestic Homicide Reviews </vt:lpstr>
      <vt:lpstr>National Picture </vt:lpstr>
      <vt:lpstr>National Picture </vt:lpstr>
      <vt:lpstr>Key Findings </vt:lpstr>
      <vt:lpstr>Analysis Group (40) </vt:lpstr>
      <vt:lpstr>Analysis Group (40) </vt:lpstr>
      <vt:lpstr>Themes- Intimate Partner (33) </vt:lpstr>
      <vt:lpstr>Julie </vt:lpstr>
      <vt:lpstr>Family involvement </vt:lpstr>
      <vt:lpstr>Julie </vt:lpstr>
      <vt:lpstr>Julie </vt:lpstr>
      <vt:lpstr>Julie </vt:lpstr>
      <vt:lpstr>Julie </vt:lpstr>
      <vt:lpstr>Julie </vt:lpstr>
      <vt:lpstr>Key Issues </vt:lpstr>
      <vt:lpstr> </vt:lpstr>
      <vt:lpstr> </vt:lpstr>
      <vt:lpstr>Actions </vt:lpstr>
      <vt:lpstr>Actions </vt:lpstr>
      <vt:lpstr>DA arrangements </vt:lpstr>
      <vt:lpstr>DA arrangements </vt:lpstr>
      <vt:lpstr> </vt:lpstr>
      <vt:lpstr>PowerPoint Presentation</vt:lpstr>
      <vt:lpstr>PowerPoint Presentation</vt:lpstr>
      <vt:lpstr>PowerPoint Presentation</vt:lpstr>
      <vt:lpstr>Introductions </vt:lpstr>
      <vt:lpstr>Today’s aims</vt:lpstr>
      <vt:lpstr>MACE</vt:lpstr>
      <vt:lpstr>Scale of the challenge</vt:lpstr>
      <vt:lpstr>What is Contextual Safeguarding?</vt:lpstr>
      <vt:lpstr>MACE Process</vt:lpstr>
      <vt:lpstr>MACE Level 2 Locality Meeting</vt:lpstr>
      <vt:lpstr>Child Exploitation </vt:lpstr>
      <vt:lpstr>Scanning, Analysis, Response and  Assessment</vt:lpstr>
      <vt:lpstr>Partnership Intel Sharing Form</vt:lpstr>
      <vt:lpstr>Challenges and Opportunities</vt:lpstr>
      <vt:lpstr>Practice Guidance for Professionals</vt:lpstr>
      <vt:lpstr>One Minute Guides and Useful Links</vt:lpstr>
      <vt:lpstr>Scenario One</vt:lpstr>
      <vt:lpstr>Scenario Two</vt:lpstr>
      <vt:lpstr>Scenario 3</vt:lpstr>
      <vt:lpstr>Scenario 4</vt:lpstr>
      <vt:lpstr>Scenario 5</vt:lpstr>
      <vt:lpstr>Where next?</vt:lpstr>
      <vt:lpstr>Any Questions?</vt:lpstr>
      <vt:lpstr>PowerPoint Presentation</vt:lpstr>
      <vt:lpstr>Compass REACH</vt:lpstr>
      <vt:lpstr>What we offer</vt:lpstr>
      <vt:lpstr>What we offer</vt:lpstr>
      <vt:lpstr>Activity 1. (2 mins)</vt:lpstr>
      <vt:lpstr>Drugs and alcohol 101.</vt:lpstr>
      <vt:lpstr>National picture - habits</vt:lpstr>
      <vt:lpstr>National picture – substances</vt:lpstr>
      <vt:lpstr>Local picture</vt:lpstr>
      <vt:lpstr>Service Specific &amp; Reflections</vt:lpstr>
      <vt:lpstr>What does this mean for us all?</vt:lpstr>
      <vt:lpstr>Policy and strategy context</vt:lpstr>
      <vt:lpstr>Policy and strategy context</vt:lpstr>
      <vt:lpstr>Some good news…</vt:lpstr>
      <vt:lpstr>Ecstasy and MDMA</vt:lpstr>
      <vt:lpstr>Ecstasy and MDMA</vt:lpstr>
      <vt:lpstr>Ecstasy and MDMA</vt:lpstr>
      <vt:lpstr>General Harm Reduction Advice:</vt:lpstr>
      <vt:lpstr>Referrals</vt:lpstr>
      <vt:lpstr>PowerPoint Presentation</vt:lpstr>
      <vt:lpstr>Links and References</vt:lpstr>
      <vt:lpstr>PowerPoint Presentation</vt:lpstr>
      <vt:lpstr>Multi-agency Audit Findings</vt:lpstr>
      <vt:lpstr>Child Exploitation Multi-Agency Audit Learning Summary</vt:lpstr>
      <vt:lpstr>PowerPoint Presentation</vt:lpstr>
      <vt:lpstr>Drug Early Warning and Alert Protocol</vt:lpstr>
      <vt:lpstr>How to report and what happens next</vt:lpstr>
      <vt:lpstr>Local Safeguarding Partnerships (LSPs)</vt:lpstr>
      <vt:lpstr>Private Fostering</vt:lpstr>
      <vt:lpstr>www.safeguardingchildren.co.uk</vt:lpstr>
      <vt:lpstr>Updated Procedures, Practice Guidance, One Minute Guides</vt:lpstr>
      <vt:lpstr>Training Offer…</vt:lpstr>
      <vt:lpstr>www.twitter.com/nyscp1</vt:lpstr>
      <vt:lpstr>NYSCP e-Bulletin</vt:lpstr>
      <vt:lpstr>PowerPoint Presentation</vt:lpstr>
      <vt:lpstr>PowerPoint Presentation</vt:lpstr>
    </vt:vector>
  </TitlesOfParts>
  <Company>NYCC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Multi-Agency Child Exploitation Arrangements (MACE)</dc:title>
  <dc:creator>Emma Phillips</dc:creator>
  <cp:lastModifiedBy>Jonathan Giordano</cp:lastModifiedBy>
  <cp:revision>109</cp:revision>
  <cp:lastPrinted>2019-12-11T13:02:00Z</cp:lastPrinted>
  <dcterms:created xsi:type="dcterms:W3CDTF">2019-09-17T14:15:56Z</dcterms:created>
  <dcterms:modified xsi:type="dcterms:W3CDTF">2019-12-17T10:00:59Z</dcterms:modified>
</cp:coreProperties>
</file>