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0"/>
  </p:notesMasterIdLst>
  <p:sldIdLst>
    <p:sldId id="256" r:id="rId2"/>
    <p:sldId id="304" r:id="rId3"/>
    <p:sldId id="317" r:id="rId4"/>
    <p:sldId id="321" r:id="rId5"/>
    <p:sldId id="351" r:id="rId6"/>
    <p:sldId id="355" r:id="rId7"/>
    <p:sldId id="353" r:id="rId8"/>
    <p:sldId id="354" r:id="rId9"/>
    <p:sldId id="357" r:id="rId10"/>
    <p:sldId id="333" r:id="rId11"/>
    <p:sldId id="334" r:id="rId12"/>
    <p:sldId id="341" r:id="rId13"/>
    <p:sldId id="335" r:id="rId14"/>
    <p:sldId id="340" r:id="rId15"/>
    <p:sldId id="356" r:id="rId16"/>
    <p:sldId id="318" r:id="rId17"/>
    <p:sldId id="346" r:id="rId18"/>
    <p:sldId id="348" r:id="rId19"/>
    <p:sldId id="336" r:id="rId20"/>
    <p:sldId id="337" r:id="rId21"/>
    <p:sldId id="338" r:id="rId22"/>
    <p:sldId id="320" r:id="rId23"/>
    <p:sldId id="319" r:id="rId24"/>
    <p:sldId id="315" r:id="rId25"/>
    <p:sldId id="343" r:id="rId26"/>
    <p:sldId id="316" r:id="rId27"/>
    <p:sldId id="344" r:id="rId28"/>
    <p:sldId id="331" r:id="rId29"/>
    <p:sldId id="349" r:id="rId30"/>
    <p:sldId id="325" r:id="rId31"/>
    <p:sldId id="327" r:id="rId32"/>
    <p:sldId id="330" r:id="rId33"/>
    <p:sldId id="326" r:id="rId34"/>
    <p:sldId id="328" r:id="rId35"/>
    <p:sldId id="332" r:id="rId36"/>
    <p:sldId id="345" r:id="rId37"/>
    <p:sldId id="347" r:id="rId38"/>
    <p:sldId id="35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1937" autoAdjust="0"/>
  </p:normalViewPr>
  <p:slideViewPr>
    <p:cSldViewPr snapToGrid="0">
      <p:cViewPr>
        <p:scale>
          <a:sx n="80" d="100"/>
          <a:sy n="80" d="100"/>
        </p:scale>
        <p:origin x="1156" y="340"/>
      </p:cViewPr>
      <p:guideLst/>
    </p:cSldViewPr>
  </p:slideViewPr>
  <p:notesTextViewPr>
    <p:cViewPr>
      <p:scale>
        <a:sx n="3" d="2"/>
        <a:sy n="3" d="2"/>
      </p:scale>
      <p:origin x="0" y="0"/>
    </p:cViewPr>
  </p:notesTextViewPr>
  <p:sorterViewPr>
    <p:cViewPr varScale="1">
      <p:scale>
        <a:sx n="1" d="1"/>
        <a:sy n="1" d="1"/>
      </p:scale>
      <p:origin x="0" y="-8236"/>
    </p:cViewPr>
  </p:sorterViewPr>
  <p:notesViewPr>
    <p:cSldViewPr snapToGrid="0">
      <p:cViewPr varScale="1">
        <p:scale>
          <a:sx n="86" d="100"/>
          <a:sy n="86" d="100"/>
        </p:scale>
        <p:origin x="314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ED01F8-7190-4AC5-8D3D-7018F04603F5}" type="datetimeFigureOut">
              <a:rPr lang="en-GB" smtClean="0"/>
              <a:t>06/07/2020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017D79-E516-467A-83D3-E426C4414017}" type="slidenum">
              <a:rPr lang="en-GB" smtClean="0"/>
              <a:t>‹#›</a:t>
            </a:fld>
            <a:endParaRPr lang="en-GB" dirty="0"/>
          </a:p>
        </p:txBody>
      </p:sp>
    </p:spTree>
    <p:extLst>
      <p:ext uri="{BB962C8B-B14F-4D97-AF65-F5344CB8AC3E}">
        <p14:creationId xmlns:p14="http://schemas.microsoft.com/office/powerpoint/2010/main" val="4004393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0775"/>
            <a:ext cx="5486400" cy="3086100"/>
          </a:xfrm>
        </p:spPr>
      </p:sp>
      <p:sp>
        <p:nvSpPr>
          <p:cNvPr id="3" name="Notes Placeholder 2"/>
          <p:cNvSpPr>
            <a:spLocks noGrp="1"/>
          </p:cNvSpPr>
          <p:nvPr>
            <p:ph type="body" idx="1"/>
          </p:nvPr>
        </p:nvSpPr>
        <p:spPr>
          <a:xfrm>
            <a:off x="685800" y="4400549"/>
            <a:ext cx="5486400" cy="4039115"/>
          </a:xfrm>
        </p:spPr>
        <p:txBody>
          <a:bodyPr/>
          <a:lstStyle/>
          <a:p>
            <a:endParaRPr lang="en-GB" sz="1400" b="1" dirty="0" smtClean="0"/>
          </a:p>
        </p:txBody>
      </p:sp>
      <p:sp>
        <p:nvSpPr>
          <p:cNvPr id="4" name="Slide Number Placeholder 3"/>
          <p:cNvSpPr>
            <a:spLocks noGrp="1"/>
          </p:cNvSpPr>
          <p:nvPr>
            <p:ph type="sldNum" sz="quarter" idx="10"/>
          </p:nvPr>
        </p:nvSpPr>
        <p:spPr/>
        <p:txBody>
          <a:bodyPr/>
          <a:lstStyle/>
          <a:p>
            <a:fld id="{F6017D79-E516-467A-83D3-E426C4414017}" type="slidenum">
              <a:rPr lang="en-GB" smtClean="0"/>
              <a:t>1</a:t>
            </a:fld>
            <a:endParaRPr lang="en-GB" dirty="0"/>
          </a:p>
        </p:txBody>
      </p:sp>
    </p:spTree>
    <p:extLst>
      <p:ext uri="{BB962C8B-B14F-4D97-AF65-F5344CB8AC3E}">
        <p14:creationId xmlns:p14="http://schemas.microsoft.com/office/powerpoint/2010/main" val="3890071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10</a:t>
            </a:fld>
            <a:endParaRPr lang="en-GB" dirty="0"/>
          </a:p>
        </p:txBody>
      </p:sp>
    </p:spTree>
    <p:extLst>
      <p:ext uri="{BB962C8B-B14F-4D97-AF65-F5344CB8AC3E}">
        <p14:creationId xmlns:p14="http://schemas.microsoft.com/office/powerpoint/2010/main" val="2179641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11</a:t>
            </a:fld>
            <a:endParaRPr lang="en-GB" dirty="0"/>
          </a:p>
        </p:txBody>
      </p:sp>
    </p:spTree>
    <p:extLst>
      <p:ext uri="{BB962C8B-B14F-4D97-AF65-F5344CB8AC3E}">
        <p14:creationId xmlns:p14="http://schemas.microsoft.com/office/powerpoint/2010/main" val="1082681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12</a:t>
            </a:fld>
            <a:endParaRPr lang="en-GB" dirty="0"/>
          </a:p>
        </p:txBody>
      </p:sp>
    </p:spTree>
    <p:extLst>
      <p:ext uri="{BB962C8B-B14F-4D97-AF65-F5344CB8AC3E}">
        <p14:creationId xmlns:p14="http://schemas.microsoft.com/office/powerpoint/2010/main" val="1781656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13</a:t>
            </a:fld>
            <a:endParaRPr lang="en-GB" dirty="0"/>
          </a:p>
        </p:txBody>
      </p:sp>
    </p:spTree>
    <p:extLst>
      <p:ext uri="{BB962C8B-B14F-4D97-AF65-F5344CB8AC3E}">
        <p14:creationId xmlns:p14="http://schemas.microsoft.com/office/powerpoint/2010/main" val="1435495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14</a:t>
            </a:fld>
            <a:endParaRPr lang="en-GB" dirty="0"/>
          </a:p>
        </p:txBody>
      </p:sp>
    </p:spTree>
    <p:extLst>
      <p:ext uri="{BB962C8B-B14F-4D97-AF65-F5344CB8AC3E}">
        <p14:creationId xmlns:p14="http://schemas.microsoft.com/office/powerpoint/2010/main" val="553504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15</a:t>
            </a:fld>
            <a:endParaRPr lang="en-GB" dirty="0"/>
          </a:p>
        </p:txBody>
      </p:sp>
    </p:spTree>
    <p:extLst>
      <p:ext uri="{BB962C8B-B14F-4D97-AF65-F5344CB8AC3E}">
        <p14:creationId xmlns:p14="http://schemas.microsoft.com/office/powerpoint/2010/main" val="208414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16</a:t>
            </a:fld>
            <a:endParaRPr lang="en-GB" dirty="0"/>
          </a:p>
        </p:txBody>
      </p:sp>
    </p:spTree>
    <p:extLst>
      <p:ext uri="{BB962C8B-B14F-4D97-AF65-F5344CB8AC3E}">
        <p14:creationId xmlns:p14="http://schemas.microsoft.com/office/powerpoint/2010/main" val="1848143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17</a:t>
            </a:fld>
            <a:endParaRPr lang="en-GB" dirty="0"/>
          </a:p>
        </p:txBody>
      </p:sp>
    </p:spTree>
    <p:extLst>
      <p:ext uri="{BB962C8B-B14F-4D97-AF65-F5344CB8AC3E}">
        <p14:creationId xmlns:p14="http://schemas.microsoft.com/office/powerpoint/2010/main" val="1546486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18</a:t>
            </a:fld>
            <a:endParaRPr lang="en-GB" dirty="0"/>
          </a:p>
        </p:txBody>
      </p:sp>
    </p:spTree>
    <p:extLst>
      <p:ext uri="{BB962C8B-B14F-4D97-AF65-F5344CB8AC3E}">
        <p14:creationId xmlns:p14="http://schemas.microsoft.com/office/powerpoint/2010/main" val="4171356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F6017D79-E516-467A-83D3-E426C4414017}" type="slidenum">
              <a:rPr lang="en-GB" smtClean="0"/>
              <a:t>19</a:t>
            </a:fld>
            <a:endParaRPr lang="en-GB" dirty="0"/>
          </a:p>
        </p:txBody>
      </p:sp>
    </p:spTree>
    <p:extLst>
      <p:ext uri="{BB962C8B-B14F-4D97-AF65-F5344CB8AC3E}">
        <p14:creationId xmlns:p14="http://schemas.microsoft.com/office/powerpoint/2010/main" val="1725334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F6017D79-E516-467A-83D3-E426C4414017}" type="slidenum">
              <a:rPr lang="en-GB" smtClean="0"/>
              <a:t>2</a:t>
            </a:fld>
            <a:endParaRPr lang="en-GB" dirty="0"/>
          </a:p>
        </p:txBody>
      </p:sp>
    </p:spTree>
    <p:extLst>
      <p:ext uri="{BB962C8B-B14F-4D97-AF65-F5344CB8AC3E}">
        <p14:creationId xmlns:p14="http://schemas.microsoft.com/office/powerpoint/2010/main" val="3260683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20</a:t>
            </a:fld>
            <a:endParaRPr lang="en-GB" dirty="0"/>
          </a:p>
        </p:txBody>
      </p:sp>
    </p:spTree>
    <p:extLst>
      <p:ext uri="{BB962C8B-B14F-4D97-AF65-F5344CB8AC3E}">
        <p14:creationId xmlns:p14="http://schemas.microsoft.com/office/powerpoint/2010/main" val="1027553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21</a:t>
            </a:fld>
            <a:endParaRPr lang="en-GB" dirty="0"/>
          </a:p>
        </p:txBody>
      </p:sp>
    </p:spTree>
    <p:extLst>
      <p:ext uri="{BB962C8B-B14F-4D97-AF65-F5344CB8AC3E}">
        <p14:creationId xmlns:p14="http://schemas.microsoft.com/office/powerpoint/2010/main" val="396938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22</a:t>
            </a:fld>
            <a:endParaRPr lang="en-GB" dirty="0"/>
          </a:p>
        </p:txBody>
      </p:sp>
    </p:spTree>
    <p:extLst>
      <p:ext uri="{BB962C8B-B14F-4D97-AF65-F5344CB8AC3E}">
        <p14:creationId xmlns:p14="http://schemas.microsoft.com/office/powerpoint/2010/main" val="451109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23</a:t>
            </a:fld>
            <a:endParaRPr lang="en-GB" dirty="0"/>
          </a:p>
        </p:txBody>
      </p:sp>
    </p:spTree>
    <p:extLst>
      <p:ext uri="{BB962C8B-B14F-4D97-AF65-F5344CB8AC3E}">
        <p14:creationId xmlns:p14="http://schemas.microsoft.com/office/powerpoint/2010/main" val="1080372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24</a:t>
            </a:fld>
            <a:endParaRPr lang="en-GB" dirty="0"/>
          </a:p>
        </p:txBody>
      </p:sp>
    </p:spTree>
    <p:extLst>
      <p:ext uri="{BB962C8B-B14F-4D97-AF65-F5344CB8AC3E}">
        <p14:creationId xmlns:p14="http://schemas.microsoft.com/office/powerpoint/2010/main" val="3126087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25</a:t>
            </a:fld>
            <a:endParaRPr lang="en-GB" dirty="0"/>
          </a:p>
        </p:txBody>
      </p:sp>
    </p:spTree>
    <p:extLst>
      <p:ext uri="{BB962C8B-B14F-4D97-AF65-F5344CB8AC3E}">
        <p14:creationId xmlns:p14="http://schemas.microsoft.com/office/powerpoint/2010/main" val="2984838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26</a:t>
            </a:fld>
            <a:endParaRPr lang="en-GB" dirty="0"/>
          </a:p>
        </p:txBody>
      </p:sp>
    </p:spTree>
    <p:extLst>
      <p:ext uri="{BB962C8B-B14F-4D97-AF65-F5344CB8AC3E}">
        <p14:creationId xmlns:p14="http://schemas.microsoft.com/office/powerpoint/2010/main" val="604385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27</a:t>
            </a:fld>
            <a:endParaRPr lang="en-GB" dirty="0"/>
          </a:p>
        </p:txBody>
      </p:sp>
    </p:spTree>
    <p:extLst>
      <p:ext uri="{BB962C8B-B14F-4D97-AF65-F5344CB8AC3E}">
        <p14:creationId xmlns:p14="http://schemas.microsoft.com/office/powerpoint/2010/main" val="15129951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28</a:t>
            </a:fld>
            <a:endParaRPr lang="en-GB" dirty="0"/>
          </a:p>
        </p:txBody>
      </p:sp>
    </p:spTree>
    <p:extLst>
      <p:ext uri="{BB962C8B-B14F-4D97-AF65-F5344CB8AC3E}">
        <p14:creationId xmlns:p14="http://schemas.microsoft.com/office/powerpoint/2010/main" val="25325450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F6017D79-E516-467A-83D3-E426C4414017}" type="slidenum">
              <a:rPr lang="en-GB" smtClean="0"/>
              <a:t>29</a:t>
            </a:fld>
            <a:endParaRPr lang="en-GB" dirty="0"/>
          </a:p>
        </p:txBody>
      </p:sp>
    </p:spTree>
    <p:extLst>
      <p:ext uri="{BB962C8B-B14F-4D97-AF65-F5344CB8AC3E}">
        <p14:creationId xmlns:p14="http://schemas.microsoft.com/office/powerpoint/2010/main" val="1594732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3</a:t>
            </a:fld>
            <a:endParaRPr lang="en-GB" dirty="0"/>
          </a:p>
        </p:txBody>
      </p:sp>
    </p:spTree>
    <p:extLst>
      <p:ext uri="{BB962C8B-B14F-4D97-AF65-F5344CB8AC3E}">
        <p14:creationId xmlns:p14="http://schemas.microsoft.com/office/powerpoint/2010/main" val="29111917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F6017D79-E516-467A-83D3-E426C4414017}" type="slidenum">
              <a:rPr lang="en-GB" smtClean="0"/>
              <a:t>30</a:t>
            </a:fld>
            <a:endParaRPr lang="en-GB" dirty="0"/>
          </a:p>
        </p:txBody>
      </p:sp>
    </p:spTree>
    <p:extLst>
      <p:ext uri="{BB962C8B-B14F-4D97-AF65-F5344CB8AC3E}">
        <p14:creationId xmlns:p14="http://schemas.microsoft.com/office/powerpoint/2010/main" val="37936517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31</a:t>
            </a:fld>
            <a:endParaRPr lang="en-GB" dirty="0"/>
          </a:p>
        </p:txBody>
      </p:sp>
    </p:spTree>
    <p:extLst>
      <p:ext uri="{BB962C8B-B14F-4D97-AF65-F5344CB8AC3E}">
        <p14:creationId xmlns:p14="http://schemas.microsoft.com/office/powerpoint/2010/main" val="37556211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32</a:t>
            </a:fld>
            <a:endParaRPr lang="en-GB" dirty="0"/>
          </a:p>
        </p:txBody>
      </p:sp>
    </p:spTree>
    <p:extLst>
      <p:ext uri="{BB962C8B-B14F-4D97-AF65-F5344CB8AC3E}">
        <p14:creationId xmlns:p14="http://schemas.microsoft.com/office/powerpoint/2010/main" val="15785791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33</a:t>
            </a:fld>
            <a:endParaRPr lang="en-GB" dirty="0"/>
          </a:p>
        </p:txBody>
      </p:sp>
    </p:spTree>
    <p:extLst>
      <p:ext uri="{BB962C8B-B14F-4D97-AF65-F5344CB8AC3E}">
        <p14:creationId xmlns:p14="http://schemas.microsoft.com/office/powerpoint/2010/main" val="8090661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10"/>
          </p:nvPr>
        </p:nvSpPr>
        <p:spPr/>
        <p:txBody>
          <a:bodyPr/>
          <a:lstStyle/>
          <a:p>
            <a:fld id="{F6017D79-E516-467A-83D3-E426C4414017}" type="slidenum">
              <a:rPr lang="en-GB" smtClean="0"/>
              <a:t>34</a:t>
            </a:fld>
            <a:endParaRPr lang="en-GB" dirty="0"/>
          </a:p>
        </p:txBody>
      </p:sp>
    </p:spTree>
    <p:extLst>
      <p:ext uri="{BB962C8B-B14F-4D97-AF65-F5344CB8AC3E}">
        <p14:creationId xmlns:p14="http://schemas.microsoft.com/office/powerpoint/2010/main" val="4839136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35</a:t>
            </a:fld>
            <a:endParaRPr lang="en-GB" dirty="0"/>
          </a:p>
        </p:txBody>
      </p:sp>
    </p:spTree>
    <p:extLst>
      <p:ext uri="{BB962C8B-B14F-4D97-AF65-F5344CB8AC3E}">
        <p14:creationId xmlns:p14="http://schemas.microsoft.com/office/powerpoint/2010/main" val="36170648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45155"/>
            <a:ext cx="5486400" cy="3600450"/>
          </a:xfrm>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36</a:t>
            </a:fld>
            <a:endParaRPr lang="en-GB" dirty="0"/>
          </a:p>
        </p:txBody>
      </p:sp>
    </p:spTree>
    <p:extLst>
      <p:ext uri="{BB962C8B-B14F-4D97-AF65-F5344CB8AC3E}">
        <p14:creationId xmlns:p14="http://schemas.microsoft.com/office/powerpoint/2010/main" val="25695813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F6017D79-E516-467A-83D3-E426C4414017}" type="slidenum">
              <a:rPr lang="en-GB" smtClean="0"/>
              <a:t>37</a:t>
            </a:fld>
            <a:endParaRPr lang="en-GB" dirty="0"/>
          </a:p>
        </p:txBody>
      </p:sp>
    </p:spTree>
    <p:extLst>
      <p:ext uri="{BB962C8B-B14F-4D97-AF65-F5344CB8AC3E}">
        <p14:creationId xmlns:p14="http://schemas.microsoft.com/office/powerpoint/2010/main" val="8193997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38</a:t>
            </a:fld>
            <a:endParaRPr lang="en-GB" dirty="0"/>
          </a:p>
        </p:txBody>
      </p:sp>
    </p:spTree>
    <p:extLst>
      <p:ext uri="{BB962C8B-B14F-4D97-AF65-F5344CB8AC3E}">
        <p14:creationId xmlns:p14="http://schemas.microsoft.com/office/powerpoint/2010/main" val="2253010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4</a:t>
            </a:fld>
            <a:endParaRPr lang="en-GB" dirty="0"/>
          </a:p>
        </p:txBody>
      </p:sp>
    </p:spTree>
    <p:extLst>
      <p:ext uri="{BB962C8B-B14F-4D97-AF65-F5344CB8AC3E}">
        <p14:creationId xmlns:p14="http://schemas.microsoft.com/office/powerpoint/2010/main" val="2753596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5</a:t>
            </a:fld>
            <a:endParaRPr lang="en-GB" dirty="0"/>
          </a:p>
        </p:txBody>
      </p:sp>
    </p:spTree>
    <p:extLst>
      <p:ext uri="{BB962C8B-B14F-4D97-AF65-F5344CB8AC3E}">
        <p14:creationId xmlns:p14="http://schemas.microsoft.com/office/powerpoint/2010/main" val="699316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6</a:t>
            </a:fld>
            <a:endParaRPr lang="en-GB" dirty="0"/>
          </a:p>
        </p:txBody>
      </p:sp>
    </p:spTree>
    <p:extLst>
      <p:ext uri="{BB962C8B-B14F-4D97-AF65-F5344CB8AC3E}">
        <p14:creationId xmlns:p14="http://schemas.microsoft.com/office/powerpoint/2010/main" val="716106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7</a:t>
            </a:fld>
            <a:endParaRPr lang="en-GB" dirty="0"/>
          </a:p>
        </p:txBody>
      </p:sp>
    </p:spTree>
    <p:extLst>
      <p:ext uri="{BB962C8B-B14F-4D97-AF65-F5344CB8AC3E}">
        <p14:creationId xmlns:p14="http://schemas.microsoft.com/office/powerpoint/2010/main" val="978548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8</a:t>
            </a:fld>
            <a:endParaRPr lang="en-GB" dirty="0"/>
          </a:p>
        </p:txBody>
      </p:sp>
    </p:spTree>
    <p:extLst>
      <p:ext uri="{BB962C8B-B14F-4D97-AF65-F5344CB8AC3E}">
        <p14:creationId xmlns:p14="http://schemas.microsoft.com/office/powerpoint/2010/main" val="840347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Haydn</a:t>
            </a:r>
          </a:p>
          <a:p>
            <a:endParaRPr lang="en-GB" dirty="0"/>
          </a:p>
        </p:txBody>
      </p:sp>
      <p:sp>
        <p:nvSpPr>
          <p:cNvPr id="4" name="Slide Number Placeholder 3"/>
          <p:cNvSpPr>
            <a:spLocks noGrp="1"/>
          </p:cNvSpPr>
          <p:nvPr>
            <p:ph type="sldNum" sz="quarter" idx="10"/>
          </p:nvPr>
        </p:nvSpPr>
        <p:spPr/>
        <p:txBody>
          <a:bodyPr/>
          <a:lstStyle/>
          <a:p>
            <a:fld id="{F6017D79-E516-467A-83D3-E426C4414017}" type="slidenum">
              <a:rPr lang="en-GB" smtClean="0"/>
              <a:t>9</a:t>
            </a:fld>
            <a:endParaRPr lang="en-GB" dirty="0"/>
          </a:p>
        </p:txBody>
      </p:sp>
    </p:spTree>
    <p:extLst>
      <p:ext uri="{BB962C8B-B14F-4D97-AF65-F5344CB8AC3E}">
        <p14:creationId xmlns:p14="http://schemas.microsoft.com/office/powerpoint/2010/main" val="180948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19051D-6502-4FBC-B061-1574A098AD8E}" type="datetimeFigureOut">
              <a:rPr lang="en-GB" smtClean="0"/>
              <a:t>06/07/2020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CEF007-97F4-4CB9-82E2-A915B5C49D7E}" type="slidenum">
              <a:rPr lang="en-GB" smtClean="0"/>
              <a:t>‹#›</a:t>
            </a:fld>
            <a:endParaRPr lang="en-GB" dirty="0"/>
          </a:p>
        </p:txBody>
      </p:sp>
    </p:spTree>
    <p:extLst>
      <p:ext uri="{BB962C8B-B14F-4D97-AF65-F5344CB8AC3E}">
        <p14:creationId xmlns:p14="http://schemas.microsoft.com/office/powerpoint/2010/main" val="1470185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19051D-6502-4FBC-B061-1574A098AD8E}" type="datetimeFigureOut">
              <a:rPr lang="en-GB" smtClean="0"/>
              <a:t>06/07/2020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CEF007-97F4-4CB9-82E2-A915B5C49D7E}" type="slidenum">
              <a:rPr lang="en-GB" smtClean="0"/>
              <a:t>‹#›</a:t>
            </a:fld>
            <a:endParaRPr lang="en-GB" dirty="0"/>
          </a:p>
        </p:txBody>
      </p:sp>
    </p:spTree>
    <p:extLst>
      <p:ext uri="{BB962C8B-B14F-4D97-AF65-F5344CB8AC3E}">
        <p14:creationId xmlns:p14="http://schemas.microsoft.com/office/powerpoint/2010/main" val="3205586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19051D-6502-4FBC-B061-1574A098AD8E}" type="datetimeFigureOut">
              <a:rPr lang="en-GB" smtClean="0"/>
              <a:t>06/07/2020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CEF007-97F4-4CB9-82E2-A915B5C49D7E}" type="slidenum">
              <a:rPr lang="en-GB" smtClean="0"/>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86420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19051D-6502-4FBC-B061-1574A098AD8E}" type="datetimeFigureOut">
              <a:rPr lang="en-GB" smtClean="0"/>
              <a:t>06/07/2020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CEF007-97F4-4CB9-82E2-A915B5C49D7E}" type="slidenum">
              <a:rPr lang="en-GB" smtClean="0"/>
              <a:t>‹#›</a:t>
            </a:fld>
            <a:endParaRPr lang="en-GB" dirty="0"/>
          </a:p>
        </p:txBody>
      </p:sp>
    </p:spTree>
    <p:extLst>
      <p:ext uri="{BB962C8B-B14F-4D97-AF65-F5344CB8AC3E}">
        <p14:creationId xmlns:p14="http://schemas.microsoft.com/office/powerpoint/2010/main" val="35237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19051D-6502-4FBC-B061-1574A098AD8E}" type="datetimeFigureOut">
              <a:rPr lang="en-GB" smtClean="0"/>
              <a:t>06/07/2020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CEF007-97F4-4CB9-82E2-A915B5C49D7E}" type="slidenum">
              <a:rPr lang="en-GB" smtClean="0"/>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52020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19051D-6502-4FBC-B061-1574A098AD8E}" type="datetimeFigureOut">
              <a:rPr lang="en-GB" smtClean="0"/>
              <a:t>06/07/2020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CEF007-97F4-4CB9-82E2-A915B5C49D7E}" type="slidenum">
              <a:rPr lang="en-GB" smtClean="0"/>
              <a:t>‹#›</a:t>
            </a:fld>
            <a:endParaRPr lang="en-GB" dirty="0"/>
          </a:p>
        </p:txBody>
      </p:sp>
    </p:spTree>
    <p:extLst>
      <p:ext uri="{BB962C8B-B14F-4D97-AF65-F5344CB8AC3E}">
        <p14:creationId xmlns:p14="http://schemas.microsoft.com/office/powerpoint/2010/main" val="2910033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19051D-6502-4FBC-B061-1574A098AD8E}" type="datetimeFigureOut">
              <a:rPr lang="en-GB" smtClean="0"/>
              <a:t>06/07/2020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CEF007-97F4-4CB9-82E2-A915B5C49D7E}" type="slidenum">
              <a:rPr lang="en-GB" smtClean="0"/>
              <a:t>‹#›</a:t>
            </a:fld>
            <a:endParaRPr lang="en-GB" dirty="0"/>
          </a:p>
        </p:txBody>
      </p:sp>
    </p:spTree>
    <p:extLst>
      <p:ext uri="{BB962C8B-B14F-4D97-AF65-F5344CB8AC3E}">
        <p14:creationId xmlns:p14="http://schemas.microsoft.com/office/powerpoint/2010/main" val="1236095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19051D-6502-4FBC-B061-1574A098AD8E}" type="datetimeFigureOut">
              <a:rPr lang="en-GB" smtClean="0"/>
              <a:t>06/07/2020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CEF007-97F4-4CB9-82E2-A915B5C49D7E}" type="slidenum">
              <a:rPr lang="en-GB" smtClean="0"/>
              <a:t>‹#›</a:t>
            </a:fld>
            <a:endParaRPr lang="en-GB" dirty="0"/>
          </a:p>
        </p:txBody>
      </p:sp>
    </p:spTree>
    <p:extLst>
      <p:ext uri="{BB962C8B-B14F-4D97-AF65-F5344CB8AC3E}">
        <p14:creationId xmlns:p14="http://schemas.microsoft.com/office/powerpoint/2010/main" val="4274393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vl1pPr>
            <a:lvl2pPr>
              <a:defRPr sz="2800"/>
            </a:lvl2pPr>
            <a:lvl3pPr>
              <a:defRPr sz="16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519051D-6502-4FBC-B061-1574A098AD8E}" type="datetimeFigureOut">
              <a:rPr lang="en-GB" smtClean="0"/>
              <a:t>06/07/2020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CEF007-97F4-4CB9-82E2-A915B5C49D7E}" type="slidenum">
              <a:rPr lang="en-GB" smtClean="0"/>
              <a:t>‹#›</a:t>
            </a:fld>
            <a:endParaRPr lang="en-GB" dirty="0"/>
          </a:p>
        </p:txBody>
      </p:sp>
    </p:spTree>
    <p:extLst>
      <p:ext uri="{BB962C8B-B14F-4D97-AF65-F5344CB8AC3E}">
        <p14:creationId xmlns:p14="http://schemas.microsoft.com/office/powerpoint/2010/main" val="4110210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19051D-6502-4FBC-B061-1574A098AD8E}" type="datetimeFigureOut">
              <a:rPr lang="en-GB" smtClean="0"/>
              <a:t>06/07/2020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CEF007-97F4-4CB9-82E2-A915B5C49D7E}" type="slidenum">
              <a:rPr lang="en-GB" smtClean="0"/>
              <a:t>‹#›</a:t>
            </a:fld>
            <a:endParaRPr lang="en-GB" dirty="0"/>
          </a:p>
        </p:txBody>
      </p:sp>
    </p:spTree>
    <p:extLst>
      <p:ext uri="{BB962C8B-B14F-4D97-AF65-F5344CB8AC3E}">
        <p14:creationId xmlns:p14="http://schemas.microsoft.com/office/powerpoint/2010/main" val="2324294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19051D-6502-4FBC-B061-1574A098AD8E}" type="datetimeFigureOut">
              <a:rPr lang="en-GB" smtClean="0"/>
              <a:t>06/07/2020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CEF007-97F4-4CB9-82E2-A915B5C49D7E}" type="slidenum">
              <a:rPr lang="en-GB" smtClean="0"/>
              <a:t>‹#›</a:t>
            </a:fld>
            <a:endParaRPr lang="en-GB" dirty="0"/>
          </a:p>
        </p:txBody>
      </p:sp>
    </p:spTree>
    <p:extLst>
      <p:ext uri="{BB962C8B-B14F-4D97-AF65-F5344CB8AC3E}">
        <p14:creationId xmlns:p14="http://schemas.microsoft.com/office/powerpoint/2010/main" val="1272924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19051D-6502-4FBC-B061-1574A098AD8E}" type="datetimeFigureOut">
              <a:rPr lang="en-GB" smtClean="0"/>
              <a:t>06/07/2020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ACEF007-97F4-4CB9-82E2-A915B5C49D7E}" type="slidenum">
              <a:rPr lang="en-GB" smtClean="0"/>
              <a:t>‹#›</a:t>
            </a:fld>
            <a:endParaRPr lang="en-GB" dirty="0"/>
          </a:p>
        </p:txBody>
      </p:sp>
    </p:spTree>
    <p:extLst>
      <p:ext uri="{BB962C8B-B14F-4D97-AF65-F5344CB8AC3E}">
        <p14:creationId xmlns:p14="http://schemas.microsoft.com/office/powerpoint/2010/main" val="252167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19051D-6502-4FBC-B061-1574A098AD8E}" type="datetimeFigureOut">
              <a:rPr lang="en-GB" smtClean="0"/>
              <a:t>06/07/2020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ACEF007-97F4-4CB9-82E2-A915B5C49D7E}" type="slidenum">
              <a:rPr lang="en-GB" smtClean="0"/>
              <a:t>‹#›</a:t>
            </a:fld>
            <a:endParaRPr lang="en-GB" dirty="0"/>
          </a:p>
        </p:txBody>
      </p:sp>
    </p:spTree>
    <p:extLst>
      <p:ext uri="{BB962C8B-B14F-4D97-AF65-F5344CB8AC3E}">
        <p14:creationId xmlns:p14="http://schemas.microsoft.com/office/powerpoint/2010/main" val="1815458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19051D-6502-4FBC-B061-1574A098AD8E}" type="datetimeFigureOut">
              <a:rPr lang="en-GB" smtClean="0"/>
              <a:t>06/07/2020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ACEF007-97F4-4CB9-82E2-A915B5C49D7E}" type="slidenum">
              <a:rPr lang="en-GB" smtClean="0"/>
              <a:t>‹#›</a:t>
            </a:fld>
            <a:endParaRPr lang="en-GB" dirty="0"/>
          </a:p>
        </p:txBody>
      </p:sp>
    </p:spTree>
    <p:extLst>
      <p:ext uri="{BB962C8B-B14F-4D97-AF65-F5344CB8AC3E}">
        <p14:creationId xmlns:p14="http://schemas.microsoft.com/office/powerpoint/2010/main" val="575518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19051D-6502-4FBC-B061-1574A098AD8E}" type="datetimeFigureOut">
              <a:rPr lang="en-GB" smtClean="0"/>
              <a:t>06/07/2020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CEF007-97F4-4CB9-82E2-A915B5C49D7E}" type="slidenum">
              <a:rPr lang="en-GB" smtClean="0"/>
              <a:t>‹#›</a:t>
            </a:fld>
            <a:endParaRPr lang="en-GB" dirty="0"/>
          </a:p>
        </p:txBody>
      </p:sp>
    </p:spTree>
    <p:extLst>
      <p:ext uri="{BB962C8B-B14F-4D97-AF65-F5344CB8AC3E}">
        <p14:creationId xmlns:p14="http://schemas.microsoft.com/office/powerpoint/2010/main" val="554741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CEF007-97F4-4CB9-82E2-A915B5C49D7E}" type="slidenum">
              <a:rPr lang="en-GB" smtClean="0"/>
              <a:t>‹#›</a:t>
            </a:fld>
            <a:endParaRPr lang="en-GB" dirty="0"/>
          </a:p>
        </p:txBody>
      </p:sp>
      <p:sp>
        <p:nvSpPr>
          <p:cNvPr id="5" name="Date Placeholder 4"/>
          <p:cNvSpPr>
            <a:spLocks noGrp="1"/>
          </p:cNvSpPr>
          <p:nvPr>
            <p:ph type="dt" sz="half" idx="10"/>
          </p:nvPr>
        </p:nvSpPr>
        <p:spPr/>
        <p:txBody>
          <a:bodyPr/>
          <a:lstStyle/>
          <a:p>
            <a:fld id="{E519051D-6502-4FBC-B061-1574A098AD8E}" type="datetimeFigureOut">
              <a:rPr lang="en-GB" smtClean="0"/>
              <a:t>06/07/2020</a:t>
            </a:fld>
            <a:endParaRPr lang="en-GB" dirty="0"/>
          </a:p>
        </p:txBody>
      </p:sp>
    </p:spTree>
    <p:extLst>
      <p:ext uri="{BB962C8B-B14F-4D97-AF65-F5344CB8AC3E}">
        <p14:creationId xmlns:p14="http://schemas.microsoft.com/office/powerpoint/2010/main" val="2472515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519051D-6502-4FBC-B061-1574A098AD8E}" type="datetimeFigureOut">
              <a:rPr lang="en-GB" smtClean="0"/>
              <a:t>06/07/2020</a:t>
            </a:fld>
            <a:endParaRPr lang="en-GB"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ACEF007-97F4-4CB9-82E2-A915B5C49D7E}" type="slidenum">
              <a:rPr lang="en-GB" smtClean="0"/>
              <a:t>‹#›</a:t>
            </a:fld>
            <a:endParaRPr lang="en-GB" dirty="0"/>
          </a:p>
        </p:txBody>
      </p:sp>
    </p:spTree>
    <p:extLst>
      <p:ext uri="{BB962C8B-B14F-4D97-AF65-F5344CB8AC3E}">
        <p14:creationId xmlns:p14="http://schemas.microsoft.com/office/powerpoint/2010/main" val="292828326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safeguardingchildren.co.uk/children-young-people/mental-health-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weprotect.org/product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learning.nspcc.org.uk/research-resources/2020/social-isolation-risk-child-abuse-during-and-after-coronavirus-pandemic"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hyperlink" Target="https://www.safeguardingchildren.co.uk/professionals/practice-guidan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pshe-association.org.uk/content/coronavirus-hub" TargetMode="External"/><Relationship Id="rId7"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cyps.northyorks.gov.uk/prevent" TargetMode="External"/><Relationship Id="rId5" Type="http://schemas.openxmlformats.org/officeDocument/2006/relationships/hyperlink" Target="https://cyps.northyorks.gov.uk/equalities-and-diversity" TargetMode="External"/><Relationship Id="rId4" Type="http://schemas.openxmlformats.org/officeDocument/2006/relationships/hyperlink" Target="http://healthyschoolsnorthyorks.org/pshe-resources/"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s://cyps.northyorks.gov.uk/covid-19-working-towards-wider-re-opening-schools" TargetMode="External"/><Relationship Id="rId7"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safeguardingchildren.co.uk/professionals/early-help/"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safeguardingchildren.co.uk/professionals/forms-for-professionals/" TargetMode="External"/><Relationship Id="rId5" Type="http://schemas.openxmlformats.org/officeDocument/2006/relationships/image" Target="../media/image44.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cyps.northyorks.gov.uk/covid-19"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safeguardingchildren.co.uk/"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www.safeguardingchildren.co.uk/professionals/nyscp-e-bulletin/?utm_source=NYSCB+e-Bulletin&amp;utm_campaign=5b31bc8738-EMAIL_CAMPAIGN_2020_04_29_10_30&amp;utm_medium=email&amp;utm_term=0_ab348711e1-5b31bc8738-9448131" TargetMode="External"/><Relationship Id="rId5" Type="http://schemas.openxmlformats.org/officeDocument/2006/relationships/image" Target="../media/image47.png"/><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hyperlink" Target="https://www.safeguardingchildren.co.uk/professionals/one-minute-guide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hyperlink" Target="https://tacklechildabuse.campaign.gov.uk/"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learning.nspcc.org.uk/research-resources/2020/social-isolation-risk-child-abuse-during-and-after-coronavirus-pandemic"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earning.nspcc.org.uk/research-resources/2020/social-isolation-risk-child-abuse-during-and-after-coronavirus-pandemi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learning.nspcc.org.uk/research-resources/2019/let-children-know-you-re-listen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learning.nspcc.org.uk/research-resources/2020/social-isolation-risk-child-abuse-during-and-after-coronavirus-pandemic"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earning.nspcc.org.uk/research-resources/2020/social-isolation-risk-child-abuse-during-and-after-coronavirus-pandemic"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vimeo.com/43437742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4362" y="3040380"/>
            <a:ext cx="7766936" cy="2400299"/>
          </a:xfrm>
        </p:spPr>
        <p:txBody>
          <a:bodyPr>
            <a:normAutofit fontScale="90000"/>
          </a:bodyPr>
          <a:lstStyle/>
          <a:p>
            <a:pPr algn="ctr"/>
            <a:r>
              <a:rPr lang="en-GB" dirty="0" smtClean="0">
                <a:solidFill>
                  <a:srgbClr val="002060"/>
                </a:solidFill>
              </a:rPr>
              <a:t/>
            </a:r>
            <a:br>
              <a:rPr lang="en-GB" dirty="0" smtClean="0">
                <a:solidFill>
                  <a:srgbClr val="002060"/>
                </a:solidFill>
              </a:rPr>
            </a:br>
            <a:r>
              <a:rPr lang="en-GB" dirty="0">
                <a:solidFill>
                  <a:srgbClr val="002060"/>
                </a:solidFill>
              </a:rPr>
              <a:t/>
            </a:r>
            <a:br>
              <a:rPr lang="en-GB" dirty="0">
                <a:solidFill>
                  <a:srgbClr val="002060"/>
                </a:solidFill>
              </a:rPr>
            </a:br>
            <a:r>
              <a:rPr lang="en-GB" dirty="0" smtClean="0">
                <a:solidFill>
                  <a:srgbClr val="002060"/>
                </a:solidFill>
              </a:rPr>
              <a:t/>
            </a:r>
            <a:br>
              <a:rPr lang="en-GB" dirty="0" smtClean="0">
                <a:solidFill>
                  <a:srgbClr val="002060"/>
                </a:solidFill>
              </a:rPr>
            </a:br>
            <a:r>
              <a:rPr lang="en-GB" dirty="0" smtClean="0">
                <a:solidFill>
                  <a:srgbClr val="002060"/>
                </a:solidFill>
              </a:rPr>
              <a:t/>
            </a:r>
            <a:br>
              <a:rPr lang="en-GB" dirty="0" smtClean="0">
                <a:solidFill>
                  <a:srgbClr val="002060"/>
                </a:solidFill>
              </a:rPr>
            </a:br>
            <a:r>
              <a:rPr lang="en-GB" dirty="0" smtClean="0">
                <a:solidFill>
                  <a:srgbClr val="002060"/>
                </a:solidFill>
              </a:rPr>
              <a:t>Safeguarding</a:t>
            </a:r>
            <a:br>
              <a:rPr lang="en-GB" dirty="0" smtClean="0">
                <a:solidFill>
                  <a:srgbClr val="002060"/>
                </a:solidFill>
              </a:rPr>
            </a:br>
            <a:r>
              <a:rPr lang="en-GB" dirty="0" smtClean="0">
                <a:solidFill>
                  <a:schemeClr val="accent2"/>
                </a:solidFill>
              </a:rPr>
              <a:t>Hidden Harm  </a:t>
            </a:r>
            <a:r>
              <a:rPr lang="en-GB" dirty="0" smtClean="0">
                <a:solidFill>
                  <a:srgbClr val="002060"/>
                </a:solidFill>
              </a:rPr>
              <a:t/>
            </a:r>
            <a:br>
              <a:rPr lang="en-GB" dirty="0" smtClean="0">
                <a:solidFill>
                  <a:srgbClr val="002060"/>
                </a:solidFill>
              </a:rPr>
            </a:br>
            <a:r>
              <a:rPr lang="en-GB" sz="4000" dirty="0" smtClean="0">
                <a:solidFill>
                  <a:srgbClr val="002060"/>
                </a:solidFill>
              </a:rPr>
              <a:t>COVID -19</a:t>
            </a:r>
            <a:br>
              <a:rPr lang="en-GB" sz="4000" dirty="0" smtClean="0">
                <a:solidFill>
                  <a:srgbClr val="002060"/>
                </a:solidFill>
              </a:rPr>
            </a:br>
            <a:r>
              <a:rPr lang="en-GB" sz="4000" dirty="0" smtClean="0">
                <a:solidFill>
                  <a:srgbClr val="002060"/>
                </a:solidFill>
              </a:rPr>
              <a:t>June 2020</a:t>
            </a:r>
            <a:br>
              <a:rPr lang="en-GB" sz="4000" dirty="0" smtClean="0">
                <a:solidFill>
                  <a:srgbClr val="002060"/>
                </a:solidFill>
              </a:rPr>
            </a:br>
            <a:endParaRPr lang="en-GB" sz="4000" dirty="0">
              <a:solidFill>
                <a:srgbClr val="002060"/>
              </a:solidFill>
            </a:endParaRPr>
          </a:p>
        </p:txBody>
      </p:sp>
      <p:pic>
        <p:nvPicPr>
          <p:cNvPr id="1026" name="Picture 2" descr="County lar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523" y="333010"/>
            <a:ext cx="3352799" cy="985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006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Domestic Abuse</a:t>
            </a:r>
            <a:endParaRPr lang="en-GB" dirty="0"/>
          </a:p>
        </p:txBody>
      </p:sp>
      <p:sp>
        <p:nvSpPr>
          <p:cNvPr id="3" name="Content Placeholder 2"/>
          <p:cNvSpPr>
            <a:spLocks noGrp="1"/>
          </p:cNvSpPr>
          <p:nvPr>
            <p:ph idx="1"/>
          </p:nvPr>
        </p:nvSpPr>
        <p:spPr>
          <a:xfrm>
            <a:off x="520646" y="1584855"/>
            <a:ext cx="4317576" cy="3880773"/>
          </a:xfrm>
        </p:spPr>
        <p:txBody>
          <a:bodyPr>
            <a:normAutofit fontScale="70000" lnSpcReduction="20000"/>
          </a:bodyPr>
          <a:lstStyle/>
          <a:p>
            <a:r>
              <a:rPr lang="en-GB" dirty="0"/>
              <a:t>I really need your help; my dad has been physical abusing my mum. He has an anger problem and it's getting out of hand. The smallest things make him angry and he starts shouting. I'm terrified of him and I've had enough, I can't take it any more - please help me! </a:t>
            </a:r>
            <a:br>
              <a:rPr lang="en-GB" dirty="0"/>
            </a:br>
            <a:r>
              <a:rPr lang="en-GB" dirty="0"/>
              <a:t/>
            </a:r>
            <a:br>
              <a:rPr lang="en-GB" dirty="0"/>
            </a:br>
            <a:r>
              <a:rPr lang="en-GB" dirty="0"/>
              <a:t>Boy, aged 14, Childline </a:t>
            </a:r>
          </a:p>
        </p:txBody>
      </p:sp>
      <p:sp>
        <p:nvSpPr>
          <p:cNvPr id="4" name="Rectangle 3"/>
          <p:cNvSpPr/>
          <p:nvPr/>
        </p:nvSpPr>
        <p:spPr>
          <a:xfrm>
            <a:off x="5459730" y="1073248"/>
            <a:ext cx="6096000" cy="923330"/>
          </a:xfrm>
          <a:prstGeom prst="rect">
            <a:avLst/>
          </a:prstGeom>
        </p:spPr>
        <p:txBody>
          <a:bodyPr>
            <a:spAutoFit/>
          </a:bodyPr>
          <a:lstStyle/>
          <a:p>
            <a:r>
              <a:rPr lang="en-GB" dirty="0"/>
              <a:t>NSPCC (2020) The impact of the coronavirus pandemic on child welfare: domestic abuse. Insight briefing. London: NSPCC.</a:t>
            </a:r>
          </a:p>
        </p:txBody>
      </p:sp>
      <p:pic>
        <p:nvPicPr>
          <p:cNvPr id="5" name="Picture 4"/>
          <p:cNvPicPr>
            <a:picLocks noChangeAspect="1"/>
          </p:cNvPicPr>
          <p:nvPr/>
        </p:nvPicPr>
        <p:blipFill>
          <a:blip r:embed="rId3"/>
          <a:stretch>
            <a:fillRect/>
          </a:stretch>
        </p:blipFill>
        <p:spPr>
          <a:xfrm>
            <a:off x="5984781" y="2595960"/>
            <a:ext cx="2228850" cy="1343025"/>
          </a:xfrm>
          <a:prstGeom prst="rect">
            <a:avLst/>
          </a:prstGeom>
        </p:spPr>
      </p:pic>
      <p:pic>
        <p:nvPicPr>
          <p:cNvPr id="6" name="Picture 5"/>
          <p:cNvPicPr>
            <a:picLocks noChangeAspect="1"/>
          </p:cNvPicPr>
          <p:nvPr/>
        </p:nvPicPr>
        <p:blipFill>
          <a:blip r:embed="rId4"/>
          <a:stretch>
            <a:fillRect/>
          </a:stretch>
        </p:blipFill>
        <p:spPr>
          <a:xfrm>
            <a:off x="8857270" y="2077044"/>
            <a:ext cx="2511770" cy="3505504"/>
          </a:xfrm>
          <a:prstGeom prst="rect">
            <a:avLst/>
          </a:prstGeom>
        </p:spPr>
      </p:pic>
      <p:sp>
        <p:nvSpPr>
          <p:cNvPr id="7" name="Rectangle 6"/>
          <p:cNvSpPr/>
          <p:nvPr/>
        </p:nvSpPr>
        <p:spPr>
          <a:xfrm>
            <a:off x="5635452" y="5663014"/>
            <a:ext cx="6096000" cy="923330"/>
          </a:xfrm>
          <a:prstGeom prst="rect">
            <a:avLst/>
          </a:prstGeom>
          <a:solidFill>
            <a:schemeClr val="bg1"/>
          </a:solidFill>
        </p:spPr>
        <p:txBody>
          <a:bodyPr>
            <a:spAutoFit/>
          </a:bodyPr>
          <a:lstStyle/>
          <a:p>
            <a:r>
              <a:rPr lang="en-GB" dirty="0"/>
              <a:t>Staff training on domestic abuse </a:t>
            </a:r>
          </a:p>
          <a:p>
            <a:r>
              <a:rPr lang="en-GB" dirty="0"/>
              <a:t>Domestic Abuse Awareness Online Training</a:t>
            </a:r>
          </a:p>
          <a:p>
            <a:r>
              <a:rPr lang="en-GB" dirty="0"/>
              <a:t>Access online at: https://www.idas.org.uk/training</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646" y="5056425"/>
            <a:ext cx="4727527" cy="1537069"/>
          </a:xfrm>
          <a:prstGeom prst="rect">
            <a:avLst/>
          </a:prstGeom>
        </p:spPr>
      </p:pic>
    </p:spTree>
    <p:extLst>
      <p:ext uri="{BB962C8B-B14F-4D97-AF65-F5344CB8AC3E}">
        <p14:creationId xmlns:p14="http://schemas.microsoft.com/office/powerpoint/2010/main" val="1110587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Mental Health</a:t>
            </a:r>
            <a:endParaRPr lang="en-GB" dirty="0"/>
          </a:p>
        </p:txBody>
      </p:sp>
      <p:sp>
        <p:nvSpPr>
          <p:cNvPr id="3" name="Content Placeholder 2"/>
          <p:cNvSpPr>
            <a:spLocks noGrp="1"/>
          </p:cNvSpPr>
          <p:nvPr>
            <p:ph idx="1"/>
          </p:nvPr>
        </p:nvSpPr>
        <p:spPr>
          <a:xfrm>
            <a:off x="677334" y="1629251"/>
            <a:ext cx="4066116" cy="3337241"/>
          </a:xfrm>
        </p:spPr>
        <p:txBody>
          <a:bodyPr>
            <a:noAutofit/>
          </a:bodyPr>
          <a:lstStyle/>
          <a:p>
            <a:r>
              <a:rPr lang="en-GB" dirty="0"/>
              <a:t>83% of young people </a:t>
            </a:r>
            <a:r>
              <a:rPr lang="en-GB" dirty="0" smtClean="0"/>
              <a:t>with mental health needs have </a:t>
            </a:r>
            <a:r>
              <a:rPr lang="en-GB" dirty="0"/>
              <a:t>said the coronavirus pandemic has made their </a:t>
            </a:r>
            <a:r>
              <a:rPr lang="en-GB" b="1" dirty="0"/>
              <a:t>mental health</a:t>
            </a:r>
            <a:r>
              <a:rPr lang="en-GB" dirty="0"/>
              <a:t> </a:t>
            </a:r>
            <a:r>
              <a:rPr lang="en-GB" dirty="0" smtClean="0"/>
              <a:t>worse</a:t>
            </a:r>
          </a:p>
          <a:p>
            <a:pPr marL="0" indent="0">
              <a:buNone/>
            </a:pPr>
            <a:r>
              <a:rPr lang="en-GB" sz="1800" dirty="0"/>
              <a:t>Source: Survey YoungMinds report 30th March 2020 </a:t>
            </a:r>
          </a:p>
          <a:p>
            <a:pPr marL="0" indent="0">
              <a:buNone/>
            </a:pPr>
            <a:endParaRPr lang="en-GB" dirty="0" smtClean="0"/>
          </a:p>
          <a:p>
            <a:pPr marL="0" indent="0">
              <a:buNone/>
            </a:pPr>
            <a:endParaRPr lang="en-GB" dirty="0"/>
          </a:p>
          <a:p>
            <a:pPr marL="0" indent="0">
              <a:buNone/>
            </a:pPr>
            <a:endParaRPr lang="en-GB" dirty="0"/>
          </a:p>
          <a:p>
            <a:pPr marL="0" indent="0">
              <a:buNone/>
            </a:pPr>
            <a:endParaRPr lang="en-GB" dirty="0" smtClean="0"/>
          </a:p>
        </p:txBody>
      </p:sp>
      <p:pic>
        <p:nvPicPr>
          <p:cNvPr id="4" name="Picture 3"/>
          <p:cNvPicPr>
            <a:picLocks noChangeAspect="1"/>
          </p:cNvPicPr>
          <p:nvPr/>
        </p:nvPicPr>
        <p:blipFill>
          <a:blip r:embed="rId3"/>
          <a:stretch>
            <a:fillRect/>
          </a:stretch>
        </p:blipFill>
        <p:spPr>
          <a:xfrm>
            <a:off x="5862077" y="1097915"/>
            <a:ext cx="4881700" cy="4399915"/>
          </a:xfrm>
          <a:prstGeom prst="rect">
            <a:avLst/>
          </a:prstGeom>
        </p:spPr>
      </p:pic>
    </p:spTree>
    <p:extLst>
      <p:ext uri="{BB962C8B-B14F-4D97-AF65-F5344CB8AC3E}">
        <p14:creationId xmlns:p14="http://schemas.microsoft.com/office/powerpoint/2010/main" val="3865630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Mental Health</a:t>
            </a:r>
            <a:endParaRPr lang="en-GB" dirty="0"/>
          </a:p>
        </p:txBody>
      </p:sp>
      <p:sp>
        <p:nvSpPr>
          <p:cNvPr id="3" name="Content Placeholder 2"/>
          <p:cNvSpPr>
            <a:spLocks noGrp="1"/>
          </p:cNvSpPr>
          <p:nvPr>
            <p:ph idx="1"/>
          </p:nvPr>
        </p:nvSpPr>
        <p:spPr>
          <a:xfrm>
            <a:off x="677334" y="2160589"/>
            <a:ext cx="4066116" cy="3880773"/>
          </a:xfrm>
        </p:spPr>
        <p:txBody>
          <a:bodyPr/>
          <a:lstStyle/>
          <a:p>
            <a:r>
              <a:rPr lang="en-GB" dirty="0" smtClean="0"/>
              <a:t>NYSCP Mental Health Guidance materials</a:t>
            </a:r>
            <a:endParaRPr lang="en-GB" dirty="0"/>
          </a:p>
        </p:txBody>
      </p:sp>
      <p:pic>
        <p:nvPicPr>
          <p:cNvPr id="5" name="Picture 4"/>
          <p:cNvPicPr>
            <a:picLocks noChangeAspect="1"/>
          </p:cNvPicPr>
          <p:nvPr/>
        </p:nvPicPr>
        <p:blipFill>
          <a:blip r:embed="rId3"/>
          <a:stretch>
            <a:fillRect/>
          </a:stretch>
        </p:blipFill>
        <p:spPr>
          <a:xfrm>
            <a:off x="8533922" y="1051559"/>
            <a:ext cx="3344227" cy="4423581"/>
          </a:xfrm>
          <a:prstGeom prst="rect">
            <a:avLst/>
          </a:prstGeom>
        </p:spPr>
      </p:pic>
      <p:sp>
        <p:nvSpPr>
          <p:cNvPr id="6" name="Rectangle 5"/>
          <p:cNvSpPr/>
          <p:nvPr/>
        </p:nvSpPr>
        <p:spPr>
          <a:xfrm>
            <a:off x="5425440" y="5718196"/>
            <a:ext cx="6096000" cy="923330"/>
          </a:xfrm>
          <a:prstGeom prst="rect">
            <a:avLst/>
          </a:prstGeom>
          <a:solidFill>
            <a:schemeClr val="bg1"/>
          </a:solidFill>
        </p:spPr>
        <p:txBody>
          <a:bodyPr>
            <a:spAutoFit/>
          </a:bodyPr>
          <a:lstStyle/>
          <a:p>
            <a:r>
              <a:rPr lang="en-GB" dirty="0">
                <a:hlinkClick r:id="rId4"/>
              </a:rPr>
              <a:t>https://www.safeguardingchildren.co.uk/children-young-people/mental-health-2</a:t>
            </a:r>
            <a:r>
              <a:rPr lang="en-GB" dirty="0" smtClean="0">
                <a:hlinkClick r:id="rId4"/>
              </a:rPr>
              <a:t>/</a:t>
            </a:r>
            <a:endParaRPr lang="en-GB" dirty="0" smtClean="0"/>
          </a:p>
          <a:p>
            <a:endParaRPr lang="en-GB" dirty="0"/>
          </a:p>
        </p:txBody>
      </p:sp>
      <p:pic>
        <p:nvPicPr>
          <p:cNvPr id="7" name="Picture 6"/>
          <p:cNvPicPr>
            <a:picLocks noChangeAspect="1"/>
          </p:cNvPicPr>
          <p:nvPr/>
        </p:nvPicPr>
        <p:blipFill>
          <a:blip r:embed="rId5"/>
          <a:stretch>
            <a:fillRect/>
          </a:stretch>
        </p:blipFill>
        <p:spPr>
          <a:xfrm>
            <a:off x="4269031" y="930983"/>
            <a:ext cx="3801508" cy="4664732"/>
          </a:xfrm>
          <a:prstGeom prst="rect">
            <a:avLst/>
          </a:prstGeom>
        </p:spPr>
      </p:pic>
    </p:spTree>
    <p:extLst>
      <p:ext uri="{BB962C8B-B14F-4D97-AF65-F5344CB8AC3E}">
        <p14:creationId xmlns:p14="http://schemas.microsoft.com/office/powerpoint/2010/main" val="3479278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Substance Misuse </a:t>
            </a:r>
            <a:endParaRPr lang="en-GB" dirty="0"/>
          </a:p>
        </p:txBody>
      </p:sp>
      <p:sp>
        <p:nvSpPr>
          <p:cNvPr id="5" name="Content Placeholder 4"/>
          <p:cNvSpPr>
            <a:spLocks noGrp="1"/>
          </p:cNvSpPr>
          <p:nvPr>
            <p:ph idx="1"/>
          </p:nvPr>
        </p:nvSpPr>
        <p:spPr>
          <a:xfrm>
            <a:off x="582930" y="1645920"/>
            <a:ext cx="5006340" cy="5255241"/>
          </a:xfrm>
        </p:spPr>
        <p:txBody>
          <a:bodyPr>
            <a:normAutofit fontScale="62500" lnSpcReduction="20000"/>
          </a:bodyPr>
          <a:lstStyle/>
          <a:p>
            <a:pPr lvl="0">
              <a:buClr>
                <a:srgbClr val="5FCBEF"/>
              </a:buClr>
            </a:pPr>
            <a:r>
              <a:rPr lang="en-GB" dirty="0">
                <a:solidFill>
                  <a:prstClr val="black"/>
                </a:solidFill>
              </a:rPr>
              <a:t>Children living with parental problem alcohol or other drug use need access to support and advice.</a:t>
            </a:r>
          </a:p>
          <a:p>
            <a:pPr lvl="0">
              <a:buClr>
                <a:srgbClr val="5FCBEF"/>
              </a:buClr>
            </a:pPr>
            <a:r>
              <a:rPr lang="en-GB" dirty="0">
                <a:solidFill>
                  <a:prstClr val="black"/>
                </a:solidFill>
              </a:rPr>
              <a:t>The impact can have a devastating effect on children </a:t>
            </a:r>
            <a:r>
              <a:rPr lang="en-GB" dirty="0" smtClean="0">
                <a:solidFill>
                  <a:prstClr val="black"/>
                </a:solidFill>
              </a:rPr>
              <a:t>and </a:t>
            </a:r>
            <a:r>
              <a:rPr lang="en-GB" dirty="0">
                <a:solidFill>
                  <a:prstClr val="black"/>
                </a:solidFill>
              </a:rPr>
              <a:t>can affect them for the rest of their lives.</a:t>
            </a:r>
          </a:p>
          <a:p>
            <a:pPr lvl="0">
              <a:buClr>
                <a:srgbClr val="5FCBEF"/>
              </a:buClr>
            </a:pPr>
            <a:r>
              <a:rPr lang="en-GB" dirty="0">
                <a:solidFill>
                  <a:prstClr val="black"/>
                </a:solidFill>
              </a:rPr>
              <a:t>At the most conservative estimate 1 in 11 children are living in a situation where alcohol or other drug use is an issue.</a:t>
            </a:r>
          </a:p>
          <a:p>
            <a:pPr lvl="0">
              <a:buClr>
                <a:srgbClr val="5FCBEF"/>
              </a:buClr>
            </a:pPr>
            <a:r>
              <a:rPr lang="en-GB" dirty="0">
                <a:solidFill>
                  <a:prstClr val="black"/>
                </a:solidFill>
              </a:rPr>
              <a:t>These children can have difficulty in developing trusting relationships. Their experience is that adults let them down and they have to do everything, even provide for themselves.</a:t>
            </a:r>
          </a:p>
          <a:p>
            <a:pPr lvl="0">
              <a:buClr>
                <a:srgbClr val="5FCBEF"/>
              </a:buClr>
            </a:pPr>
            <a:r>
              <a:rPr lang="en-GB" dirty="0">
                <a:solidFill>
                  <a:prstClr val="black"/>
                </a:solidFill>
              </a:rPr>
              <a:t>Adults working with these children can make a significant difference if they know how.</a:t>
            </a:r>
          </a:p>
          <a:p>
            <a:endParaRPr lang="en-GB" dirty="0">
              <a:solidFill>
                <a:srgbClr val="FF0000"/>
              </a:solidFill>
            </a:endParaRPr>
          </a:p>
        </p:txBody>
      </p:sp>
      <p:sp>
        <p:nvSpPr>
          <p:cNvPr id="3" name="Rectangle 2"/>
          <p:cNvSpPr/>
          <p:nvPr/>
        </p:nvSpPr>
        <p:spPr>
          <a:xfrm>
            <a:off x="6530138" y="5345350"/>
            <a:ext cx="5235344" cy="369332"/>
          </a:xfrm>
          <a:prstGeom prst="rect">
            <a:avLst/>
          </a:prstGeom>
          <a:solidFill>
            <a:schemeClr val="bg1"/>
          </a:solidFill>
        </p:spPr>
        <p:txBody>
          <a:bodyPr wrap="none">
            <a:spAutoFit/>
          </a:bodyPr>
          <a:lstStyle/>
          <a:p>
            <a:r>
              <a:rPr lang="en-GB" dirty="0"/>
              <a:t>https://www.talktofrank.com/news/coronavirus</a:t>
            </a:r>
          </a:p>
        </p:txBody>
      </p:sp>
      <p:pic>
        <p:nvPicPr>
          <p:cNvPr id="4" name="Picture 3"/>
          <p:cNvPicPr>
            <a:picLocks noChangeAspect="1"/>
          </p:cNvPicPr>
          <p:nvPr/>
        </p:nvPicPr>
        <p:blipFill>
          <a:blip r:embed="rId3"/>
          <a:stretch>
            <a:fillRect/>
          </a:stretch>
        </p:blipFill>
        <p:spPr>
          <a:xfrm>
            <a:off x="6215010" y="1645920"/>
            <a:ext cx="5408433" cy="2984500"/>
          </a:xfrm>
          <a:prstGeom prst="rect">
            <a:avLst/>
          </a:prstGeom>
        </p:spPr>
      </p:pic>
    </p:spTree>
    <p:extLst>
      <p:ext uri="{BB962C8B-B14F-4D97-AF65-F5344CB8AC3E}">
        <p14:creationId xmlns:p14="http://schemas.microsoft.com/office/powerpoint/2010/main" val="4093777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0471929" cy="705853"/>
          </a:xfrm>
        </p:spPr>
        <p:txBody>
          <a:bodyPr/>
          <a:lstStyle/>
          <a:p>
            <a:r>
              <a:rPr lang="en-GB" dirty="0" smtClean="0"/>
              <a:t>Online Child Sexual Exploitation </a:t>
            </a:r>
            <a:endParaRPr lang="en-GB" dirty="0"/>
          </a:p>
        </p:txBody>
      </p:sp>
      <p:sp>
        <p:nvSpPr>
          <p:cNvPr id="3" name="Content Placeholder 2"/>
          <p:cNvSpPr>
            <a:spLocks noGrp="1"/>
          </p:cNvSpPr>
          <p:nvPr>
            <p:ph idx="1"/>
          </p:nvPr>
        </p:nvSpPr>
        <p:spPr>
          <a:xfrm>
            <a:off x="677333" y="1498334"/>
            <a:ext cx="6100656" cy="5133472"/>
          </a:xfrm>
        </p:spPr>
        <p:txBody>
          <a:bodyPr>
            <a:normAutofit fontScale="55000" lnSpcReduction="20000"/>
          </a:bodyPr>
          <a:lstStyle/>
          <a:p>
            <a:r>
              <a:rPr lang="en-GB" dirty="0" smtClean="0"/>
              <a:t>It </a:t>
            </a:r>
            <a:r>
              <a:rPr lang="en-GB" dirty="0"/>
              <a:t>is highly probable that numbers of online child sexual exploitation (</a:t>
            </a:r>
            <a:r>
              <a:rPr lang="en-GB" dirty="0" smtClean="0"/>
              <a:t>OCSE)cases </a:t>
            </a:r>
            <a:r>
              <a:rPr lang="en-GB" dirty="0"/>
              <a:t>will increase during the period of COVID-19 </a:t>
            </a:r>
            <a:r>
              <a:rPr lang="en-GB" dirty="0" smtClean="0"/>
              <a:t>restrictions </a:t>
            </a:r>
          </a:p>
          <a:p>
            <a:r>
              <a:rPr lang="en-GB" dirty="0" smtClean="0"/>
              <a:t>Greater </a:t>
            </a:r>
            <a:r>
              <a:rPr lang="en-GB" dirty="0"/>
              <a:t>unsupervised internet use means children are likely to be exposed </a:t>
            </a:r>
            <a:r>
              <a:rPr lang="en-GB" dirty="0" smtClean="0"/>
              <a:t>to </a:t>
            </a:r>
            <a:r>
              <a:rPr lang="en-GB" dirty="0"/>
              <a:t>greater risk of sexual exploitation online, including sexual coercion, </a:t>
            </a:r>
            <a:r>
              <a:rPr lang="en-GB" dirty="0" smtClean="0"/>
              <a:t>extortion </a:t>
            </a:r>
            <a:r>
              <a:rPr lang="en-GB" dirty="0"/>
              <a:t>and </a:t>
            </a:r>
            <a:r>
              <a:rPr lang="en-GB" dirty="0" smtClean="0"/>
              <a:t>manipulation</a:t>
            </a:r>
          </a:p>
          <a:p>
            <a:r>
              <a:rPr lang="en-GB" dirty="0" smtClean="0"/>
              <a:t>Exchange </a:t>
            </a:r>
            <a:r>
              <a:rPr lang="en-GB" dirty="0"/>
              <a:t>of </a:t>
            </a:r>
            <a:r>
              <a:rPr lang="en-GB" dirty="0" smtClean="0"/>
              <a:t>self-generated </a:t>
            </a:r>
            <a:r>
              <a:rPr lang="en-GB" dirty="0"/>
              <a:t>material is also likely to increase, as children are now experiencing most of </a:t>
            </a:r>
            <a:r>
              <a:rPr lang="en-GB" dirty="0" smtClean="0"/>
              <a:t> </a:t>
            </a:r>
            <a:r>
              <a:rPr lang="en-GB" dirty="0"/>
              <a:t>their social lives only </a:t>
            </a:r>
            <a:r>
              <a:rPr lang="en-GB" dirty="0" smtClean="0"/>
              <a:t>online </a:t>
            </a:r>
            <a:endParaRPr lang="en-GB" dirty="0"/>
          </a:p>
          <a:p>
            <a:r>
              <a:rPr lang="en-GB" dirty="0" smtClean="0"/>
              <a:t>The </a:t>
            </a:r>
            <a:r>
              <a:rPr lang="en-GB" dirty="0"/>
              <a:t>increase in the numbers of emotionally vulnerable children poses </a:t>
            </a:r>
            <a:r>
              <a:rPr lang="en-GB" dirty="0" smtClean="0"/>
              <a:t>greater </a:t>
            </a:r>
            <a:r>
              <a:rPr lang="en-GB" dirty="0"/>
              <a:t>risk for increased grooming by </a:t>
            </a:r>
            <a:r>
              <a:rPr lang="en-GB" dirty="0" smtClean="0"/>
              <a:t>offenders</a:t>
            </a:r>
          </a:p>
          <a:p>
            <a:r>
              <a:rPr lang="en-GB" dirty="0" smtClean="0"/>
              <a:t>COVID-19 </a:t>
            </a:r>
            <a:r>
              <a:rPr lang="en-GB" dirty="0"/>
              <a:t>restrictions are disrupting reporting services, with current </a:t>
            </a:r>
            <a:r>
              <a:rPr lang="en-GB" dirty="0" smtClean="0"/>
              <a:t>systems </a:t>
            </a:r>
            <a:r>
              <a:rPr lang="en-GB" dirty="0"/>
              <a:t>still reliant on human </a:t>
            </a:r>
            <a:r>
              <a:rPr lang="en-GB" dirty="0" smtClean="0"/>
              <a:t>moderation</a:t>
            </a:r>
          </a:p>
          <a:p>
            <a:pPr marL="0" indent="0">
              <a:buNone/>
            </a:pPr>
            <a:endParaRPr lang="en-GB" sz="2900" dirty="0" smtClean="0"/>
          </a:p>
          <a:p>
            <a:pPr marL="0" indent="0">
              <a:buNone/>
            </a:pPr>
            <a:r>
              <a:rPr lang="en-GB" sz="2900" dirty="0" smtClean="0"/>
              <a:t>(</a:t>
            </a:r>
            <a:r>
              <a:rPr lang="en-GB" sz="2900" dirty="0"/>
              <a:t>WePROTECT Global Alliance Intelligence Brief </a:t>
            </a:r>
            <a:r>
              <a:rPr lang="en-GB" sz="2900" dirty="0" smtClean="0"/>
              <a:t>IMPACT </a:t>
            </a:r>
            <a:r>
              <a:rPr lang="en-GB" sz="2900" dirty="0"/>
              <a:t>OF COVID-19 ON ONLINE CHILD SEXUAL </a:t>
            </a:r>
            <a:r>
              <a:rPr lang="en-GB" sz="2900" dirty="0" smtClean="0"/>
              <a:t>EXPLOITATION </a:t>
            </a:r>
            <a:r>
              <a:rPr lang="en-GB" sz="2800" dirty="0">
                <a:hlinkClick r:id="rId3"/>
              </a:rPr>
              <a:t>https://</a:t>
            </a:r>
            <a:r>
              <a:rPr lang="en-GB" sz="2800" dirty="0" smtClean="0">
                <a:hlinkClick r:id="rId3"/>
              </a:rPr>
              <a:t>www.weprotect.org/products</a:t>
            </a:r>
            <a:r>
              <a:rPr lang="en-GB" sz="2800" dirty="0" smtClean="0"/>
              <a:t>)</a:t>
            </a:r>
            <a:endParaRPr lang="en-GB" sz="2900" dirty="0"/>
          </a:p>
        </p:txBody>
      </p:sp>
      <p:pic>
        <p:nvPicPr>
          <p:cNvPr id="4" name="Picture 3"/>
          <p:cNvPicPr>
            <a:picLocks noChangeAspect="1"/>
          </p:cNvPicPr>
          <p:nvPr/>
        </p:nvPicPr>
        <p:blipFill>
          <a:blip r:embed="rId4"/>
          <a:stretch>
            <a:fillRect/>
          </a:stretch>
        </p:blipFill>
        <p:spPr>
          <a:xfrm>
            <a:off x="7578634" y="810734"/>
            <a:ext cx="4406036" cy="159639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4698" y="3566560"/>
            <a:ext cx="4548968" cy="1479014"/>
          </a:xfrm>
          <a:prstGeom prst="rect">
            <a:avLst/>
          </a:prstGeom>
        </p:spPr>
      </p:pic>
    </p:spTree>
    <p:extLst>
      <p:ext uri="{BB962C8B-B14F-4D97-AF65-F5344CB8AC3E}">
        <p14:creationId xmlns:p14="http://schemas.microsoft.com/office/powerpoint/2010/main" val="4199000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Child Criminal Exploitation</a:t>
            </a:r>
            <a:endParaRPr lang="en-GB" dirty="0"/>
          </a:p>
        </p:txBody>
      </p:sp>
      <p:sp>
        <p:nvSpPr>
          <p:cNvPr id="4" name="Content Placeholder 3"/>
          <p:cNvSpPr>
            <a:spLocks noGrp="1"/>
          </p:cNvSpPr>
          <p:nvPr>
            <p:ph idx="1"/>
          </p:nvPr>
        </p:nvSpPr>
        <p:spPr>
          <a:xfrm>
            <a:off x="430317" y="1460589"/>
            <a:ext cx="6534996" cy="3785652"/>
          </a:xfrm>
          <a:prstGeom prst="rect">
            <a:avLst/>
          </a:prstGeom>
        </p:spPr>
        <p:txBody>
          <a:bodyPr wrap="square">
            <a:spAutoFit/>
          </a:bodyPr>
          <a:lstStyle/>
          <a:p>
            <a:r>
              <a:rPr lang="en-GB" sz="3000" dirty="0" smtClean="0">
                <a:solidFill>
                  <a:schemeClr val="tx1"/>
                </a:solidFill>
              </a:rPr>
              <a:t>‘While there </a:t>
            </a:r>
            <a:r>
              <a:rPr lang="en-GB" sz="3000" dirty="0">
                <a:solidFill>
                  <a:schemeClr val="tx1"/>
                </a:solidFill>
              </a:rPr>
              <a:t>are indications that county lines activity may have decreased during lockdown, there are also signs that this period has created new recruitment opportunities for gangs and the potential of a spike in renewed activity when lockdown </a:t>
            </a:r>
            <a:r>
              <a:rPr lang="en-GB" sz="3000" dirty="0" smtClean="0">
                <a:solidFill>
                  <a:schemeClr val="tx1"/>
                </a:solidFill>
              </a:rPr>
              <a:t>eases’ </a:t>
            </a:r>
          </a:p>
        </p:txBody>
      </p:sp>
      <p:pic>
        <p:nvPicPr>
          <p:cNvPr id="5" name="Picture 4"/>
          <p:cNvPicPr>
            <a:picLocks noChangeAspect="1"/>
          </p:cNvPicPr>
          <p:nvPr/>
        </p:nvPicPr>
        <p:blipFill>
          <a:blip r:embed="rId3"/>
          <a:stretch>
            <a:fillRect/>
          </a:stretch>
        </p:blipFill>
        <p:spPr>
          <a:xfrm>
            <a:off x="7433943" y="2073318"/>
            <a:ext cx="3904617" cy="2510111"/>
          </a:xfrm>
          <a:prstGeom prst="rect">
            <a:avLst/>
          </a:prstGeom>
        </p:spPr>
      </p:pic>
      <p:sp>
        <p:nvSpPr>
          <p:cNvPr id="6" name="Rectangle 5"/>
          <p:cNvSpPr/>
          <p:nvPr/>
        </p:nvSpPr>
        <p:spPr>
          <a:xfrm>
            <a:off x="869313" y="5774064"/>
            <a:ext cx="6096000" cy="646331"/>
          </a:xfrm>
          <a:prstGeom prst="rect">
            <a:avLst/>
          </a:prstGeom>
          <a:solidFill>
            <a:schemeClr val="bg1"/>
          </a:solidFill>
        </p:spPr>
        <p:txBody>
          <a:bodyPr>
            <a:spAutoFit/>
          </a:bodyPr>
          <a:lstStyle/>
          <a:p>
            <a:r>
              <a:rPr lang="en-GB" dirty="0">
                <a:hlinkClick r:id="rId4"/>
              </a:rPr>
              <a:t>NSPCC Social isolation and the risk of child abuse during and after the coronavirus pandemic – June 2020</a:t>
            </a:r>
            <a:endParaRPr lang="en-GB" dirty="0"/>
          </a:p>
        </p:txBody>
      </p:sp>
    </p:spTree>
    <p:extLst>
      <p:ext uri="{BB962C8B-B14F-4D97-AF65-F5344CB8AC3E}">
        <p14:creationId xmlns:p14="http://schemas.microsoft.com/office/powerpoint/2010/main" val="4098894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North Yorkshire Hidden Harm Campaign</a:t>
            </a:r>
            <a:endParaRPr lang="en-GB" dirty="0"/>
          </a:p>
        </p:txBody>
      </p:sp>
      <p:sp>
        <p:nvSpPr>
          <p:cNvPr id="3" name="Content Placeholder 2"/>
          <p:cNvSpPr>
            <a:spLocks noGrp="1"/>
          </p:cNvSpPr>
          <p:nvPr>
            <p:ph idx="1"/>
          </p:nvPr>
        </p:nvSpPr>
        <p:spPr>
          <a:xfrm>
            <a:off x="677334" y="2160589"/>
            <a:ext cx="5595875" cy="3880773"/>
          </a:xfrm>
        </p:spPr>
        <p:txBody>
          <a:bodyPr>
            <a:normAutofit/>
          </a:bodyPr>
          <a:lstStyle/>
          <a:p>
            <a:r>
              <a:rPr lang="en-GB" dirty="0" smtClean="0"/>
              <a:t>Campaign launch June 2020 </a:t>
            </a:r>
          </a:p>
          <a:p>
            <a:r>
              <a:rPr lang="en-GB" dirty="0" smtClean="0"/>
              <a:t>Communities across </a:t>
            </a:r>
            <a:r>
              <a:rPr lang="en-GB" dirty="0"/>
              <a:t>the whole of North Yorkshire </a:t>
            </a:r>
            <a:r>
              <a:rPr lang="en-GB" dirty="0" smtClean="0"/>
              <a:t>are </a:t>
            </a:r>
            <a:r>
              <a:rPr lang="en-GB" dirty="0"/>
              <a:t>being urged to be vigilant and </a:t>
            </a:r>
            <a:r>
              <a:rPr lang="en-GB" dirty="0" smtClean="0"/>
              <a:t>#TellUsYourConcerns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7007" y="2680513"/>
            <a:ext cx="5461839" cy="2054520"/>
          </a:xfrm>
          <a:prstGeom prst="rect">
            <a:avLst/>
          </a:prstGeom>
        </p:spPr>
      </p:pic>
    </p:spTree>
    <p:extLst>
      <p:ext uri="{BB962C8B-B14F-4D97-AF65-F5344CB8AC3E}">
        <p14:creationId xmlns:p14="http://schemas.microsoft.com/office/powerpoint/2010/main" val="27825235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Safeguarding Week took place w/b 22</a:t>
            </a:r>
            <a:r>
              <a:rPr lang="en-GB" sz="2800" baseline="30000" dirty="0" smtClean="0"/>
              <a:t>nd</a:t>
            </a:r>
            <a:r>
              <a:rPr lang="en-GB" sz="2800" dirty="0" smtClean="0"/>
              <a:t> June </a:t>
            </a:r>
            <a:endParaRPr lang="en-GB" sz="2800" dirty="0"/>
          </a:p>
        </p:txBody>
      </p:sp>
      <p:sp>
        <p:nvSpPr>
          <p:cNvPr id="3" name="Content Placeholder 2"/>
          <p:cNvSpPr>
            <a:spLocks noGrp="1"/>
          </p:cNvSpPr>
          <p:nvPr>
            <p:ph idx="1"/>
          </p:nvPr>
        </p:nvSpPr>
        <p:spPr>
          <a:xfrm>
            <a:off x="497566" y="1562387"/>
            <a:ext cx="6961000" cy="3427411"/>
          </a:xfrm>
        </p:spPr>
        <p:txBody>
          <a:bodyPr>
            <a:normAutofit lnSpcReduction="10000"/>
          </a:bodyPr>
          <a:lstStyle/>
          <a:p>
            <a:r>
              <a:rPr lang="en-GB" sz="2600" dirty="0" smtClean="0"/>
              <a:t>Safeguarding week promoted a </a:t>
            </a:r>
            <a:r>
              <a:rPr lang="en-GB" sz="2600" dirty="0">
                <a:solidFill>
                  <a:schemeClr val="accent1"/>
                </a:solidFill>
              </a:rPr>
              <a:t>theme</a:t>
            </a:r>
            <a:r>
              <a:rPr lang="en-GB" sz="2600" dirty="0"/>
              <a:t> each day from Monday to Friday </a:t>
            </a:r>
            <a:endParaRPr lang="en-GB" sz="2600" dirty="0" smtClean="0"/>
          </a:p>
          <a:p>
            <a:pPr lvl="1"/>
            <a:r>
              <a:rPr lang="en-GB" sz="2600" dirty="0" smtClean="0"/>
              <a:t>Monday: </a:t>
            </a:r>
            <a:r>
              <a:rPr lang="en-GB" sz="2600" dirty="0"/>
              <a:t>Domestic </a:t>
            </a:r>
            <a:r>
              <a:rPr lang="en-GB" sz="2600" dirty="0" smtClean="0"/>
              <a:t>Abuse</a:t>
            </a:r>
          </a:p>
          <a:p>
            <a:pPr lvl="1"/>
            <a:r>
              <a:rPr lang="en-GB" sz="2600" dirty="0" smtClean="0"/>
              <a:t>Tuesday: </a:t>
            </a:r>
            <a:r>
              <a:rPr lang="en-GB" sz="2600" dirty="0"/>
              <a:t>Keeping Safe </a:t>
            </a:r>
            <a:r>
              <a:rPr lang="en-GB" sz="2600" dirty="0" smtClean="0"/>
              <a:t>Online</a:t>
            </a:r>
          </a:p>
          <a:p>
            <a:pPr lvl="1"/>
            <a:r>
              <a:rPr lang="en-GB" sz="2600" dirty="0" smtClean="0"/>
              <a:t>Wednesday: Radicalisation</a:t>
            </a:r>
          </a:p>
          <a:p>
            <a:pPr lvl="1"/>
            <a:r>
              <a:rPr lang="en-GB" sz="2600" dirty="0" smtClean="0"/>
              <a:t>Thursday: </a:t>
            </a:r>
            <a:r>
              <a:rPr lang="en-GB" sz="2600" dirty="0"/>
              <a:t>County Lines and </a:t>
            </a:r>
            <a:r>
              <a:rPr lang="en-GB" sz="2600" dirty="0" smtClean="0"/>
              <a:t>Cuckooing</a:t>
            </a:r>
          </a:p>
          <a:p>
            <a:pPr lvl="1"/>
            <a:r>
              <a:rPr lang="en-GB" sz="2600" dirty="0" smtClean="0"/>
              <a:t>Friday: </a:t>
            </a:r>
            <a:r>
              <a:rPr lang="en-GB" sz="2600" dirty="0"/>
              <a:t>Mental Health and </a:t>
            </a:r>
            <a:r>
              <a:rPr lang="en-GB" sz="2600" dirty="0" smtClean="0"/>
              <a:t>Wellbeing</a:t>
            </a:r>
          </a:p>
          <a:p>
            <a:endParaRPr lang="en-GB" dirty="0"/>
          </a:p>
        </p:txBody>
      </p:sp>
      <p:pic>
        <p:nvPicPr>
          <p:cNvPr id="6" name="Picture 5"/>
          <p:cNvPicPr>
            <a:picLocks noChangeAspect="1"/>
          </p:cNvPicPr>
          <p:nvPr/>
        </p:nvPicPr>
        <p:blipFill>
          <a:blip r:embed="rId3"/>
          <a:stretch>
            <a:fillRect/>
          </a:stretch>
        </p:blipFill>
        <p:spPr>
          <a:xfrm>
            <a:off x="6142173" y="2425312"/>
            <a:ext cx="5786637" cy="1255885"/>
          </a:xfrm>
          <a:prstGeom prst="rect">
            <a:avLst/>
          </a:prstGeom>
        </p:spPr>
      </p:pic>
      <p:sp>
        <p:nvSpPr>
          <p:cNvPr id="7" name="Rectangle 6"/>
          <p:cNvSpPr/>
          <p:nvPr/>
        </p:nvSpPr>
        <p:spPr>
          <a:xfrm>
            <a:off x="677334" y="977612"/>
            <a:ext cx="8705927" cy="523220"/>
          </a:xfrm>
          <a:prstGeom prst="rect">
            <a:avLst/>
          </a:prstGeom>
        </p:spPr>
        <p:txBody>
          <a:bodyPr wrap="square">
            <a:spAutoFit/>
          </a:bodyPr>
          <a:lstStyle/>
          <a:p>
            <a:r>
              <a:rPr lang="en-GB" sz="2800" dirty="0">
                <a:solidFill>
                  <a:schemeClr val="accent1"/>
                </a:solidFill>
              </a:rPr>
              <a:t>“Safeguarding is everybody’s business” </a:t>
            </a:r>
          </a:p>
        </p:txBody>
      </p:sp>
    </p:spTree>
    <p:extLst>
      <p:ext uri="{BB962C8B-B14F-4D97-AF65-F5344CB8AC3E}">
        <p14:creationId xmlns:p14="http://schemas.microsoft.com/office/powerpoint/2010/main" val="2171133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Pause</a:t>
            </a:r>
            <a:endParaRPr lang="en-GB" dirty="0"/>
          </a:p>
        </p:txBody>
      </p:sp>
      <p:sp>
        <p:nvSpPr>
          <p:cNvPr id="3" name="Content Placeholder 2"/>
          <p:cNvSpPr>
            <a:spLocks noGrp="1"/>
          </p:cNvSpPr>
          <p:nvPr>
            <p:ph idx="1"/>
          </p:nvPr>
        </p:nvSpPr>
        <p:spPr/>
        <p:txBody>
          <a:bodyPr/>
          <a:lstStyle/>
          <a:p>
            <a:r>
              <a:rPr lang="en-GB" dirty="0" smtClean="0"/>
              <a:t>Questions</a:t>
            </a:r>
          </a:p>
          <a:p>
            <a:endParaRPr lang="en-GB" dirty="0"/>
          </a:p>
          <a:p>
            <a:pPr marL="0" indent="0">
              <a:buNone/>
            </a:pPr>
            <a:endParaRPr lang="en-GB" dirty="0" smtClean="0"/>
          </a:p>
          <a:p>
            <a:r>
              <a:rPr lang="en-GB" dirty="0" smtClean="0"/>
              <a:t>School Practice </a:t>
            </a:r>
            <a:endParaRPr lang="en-GB" dirty="0"/>
          </a:p>
        </p:txBody>
      </p:sp>
      <p:pic>
        <p:nvPicPr>
          <p:cNvPr id="4" name="Picture 3"/>
          <p:cNvPicPr>
            <a:picLocks noChangeAspect="1"/>
          </p:cNvPicPr>
          <p:nvPr/>
        </p:nvPicPr>
        <p:blipFill>
          <a:blip r:embed="rId3"/>
          <a:stretch>
            <a:fillRect/>
          </a:stretch>
        </p:blipFill>
        <p:spPr>
          <a:xfrm>
            <a:off x="6298854" y="1684313"/>
            <a:ext cx="2619375" cy="1743075"/>
          </a:xfrm>
          <a:prstGeom prst="rect">
            <a:avLst/>
          </a:prstGeom>
        </p:spPr>
      </p:pic>
      <p:pic>
        <p:nvPicPr>
          <p:cNvPr id="6" name="Picture 5"/>
          <p:cNvPicPr>
            <a:picLocks noChangeAspect="1"/>
          </p:cNvPicPr>
          <p:nvPr/>
        </p:nvPicPr>
        <p:blipFill>
          <a:blip r:embed="rId4"/>
          <a:stretch>
            <a:fillRect/>
          </a:stretch>
        </p:blipFill>
        <p:spPr>
          <a:xfrm>
            <a:off x="6298854" y="3500045"/>
            <a:ext cx="2423682" cy="2423682"/>
          </a:xfrm>
          <a:prstGeom prst="rect">
            <a:avLst/>
          </a:prstGeom>
        </p:spPr>
      </p:pic>
    </p:spTree>
    <p:extLst>
      <p:ext uri="{BB962C8B-B14F-4D97-AF65-F5344CB8AC3E}">
        <p14:creationId xmlns:p14="http://schemas.microsoft.com/office/powerpoint/2010/main" val="30563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81247"/>
            <a:ext cx="8596668" cy="1320800"/>
          </a:xfrm>
        </p:spPr>
        <p:txBody>
          <a:bodyPr/>
          <a:lstStyle/>
          <a:p>
            <a:r>
              <a:rPr lang="en-GB" dirty="0" smtClean="0"/>
              <a:t>Recognising Hidden Harm</a:t>
            </a:r>
            <a:endParaRPr lang="en-GB" dirty="0">
              <a:solidFill>
                <a:srgbClr val="FF0000"/>
              </a:solidFill>
            </a:endParaRPr>
          </a:p>
        </p:txBody>
      </p:sp>
      <p:sp>
        <p:nvSpPr>
          <p:cNvPr id="3" name="Content Placeholder 2"/>
          <p:cNvSpPr>
            <a:spLocks noGrp="1"/>
          </p:cNvSpPr>
          <p:nvPr>
            <p:ph idx="1"/>
          </p:nvPr>
        </p:nvSpPr>
        <p:spPr>
          <a:xfrm>
            <a:off x="677334" y="1668780"/>
            <a:ext cx="6094726" cy="5097779"/>
          </a:xfrm>
        </p:spPr>
        <p:txBody>
          <a:bodyPr>
            <a:normAutofit fontScale="62500" lnSpcReduction="20000"/>
          </a:bodyPr>
          <a:lstStyle/>
          <a:p>
            <a:r>
              <a:rPr lang="en-GB" dirty="0" smtClean="0">
                <a:solidFill>
                  <a:schemeClr val="accent1"/>
                </a:solidFill>
              </a:rPr>
              <a:t>Possible indicators</a:t>
            </a:r>
          </a:p>
          <a:p>
            <a:pPr lvl="1"/>
            <a:r>
              <a:rPr lang="en-GB" dirty="0">
                <a:solidFill>
                  <a:schemeClr val="tx1"/>
                </a:solidFill>
              </a:rPr>
              <a:t>Poor school attendance or late </a:t>
            </a:r>
            <a:r>
              <a:rPr lang="en-GB" dirty="0" smtClean="0">
                <a:solidFill>
                  <a:schemeClr val="tx1"/>
                </a:solidFill>
              </a:rPr>
              <a:t>arrival, unexplained absence </a:t>
            </a:r>
            <a:endParaRPr lang="en-GB" dirty="0">
              <a:solidFill>
                <a:schemeClr val="tx1"/>
              </a:solidFill>
            </a:endParaRPr>
          </a:p>
          <a:p>
            <a:pPr lvl="1"/>
            <a:r>
              <a:rPr lang="en-GB" dirty="0" smtClean="0">
                <a:solidFill>
                  <a:schemeClr val="tx1"/>
                </a:solidFill>
              </a:rPr>
              <a:t>Unkempt </a:t>
            </a:r>
            <a:r>
              <a:rPr lang="en-GB" dirty="0">
                <a:solidFill>
                  <a:schemeClr val="tx1"/>
                </a:solidFill>
              </a:rPr>
              <a:t>/ dirty / inadequate </a:t>
            </a:r>
            <a:r>
              <a:rPr lang="en-GB" dirty="0" smtClean="0">
                <a:solidFill>
                  <a:schemeClr val="tx1"/>
                </a:solidFill>
              </a:rPr>
              <a:t>clothing</a:t>
            </a:r>
          </a:p>
          <a:p>
            <a:pPr lvl="1"/>
            <a:r>
              <a:rPr lang="en-GB" dirty="0" smtClean="0">
                <a:solidFill>
                  <a:schemeClr val="tx1"/>
                </a:solidFill>
              </a:rPr>
              <a:t>Homework/Home on line learning  </a:t>
            </a:r>
            <a:r>
              <a:rPr lang="en-GB" dirty="0">
                <a:solidFill>
                  <a:schemeClr val="tx1"/>
                </a:solidFill>
              </a:rPr>
              <a:t>not </a:t>
            </a:r>
            <a:r>
              <a:rPr lang="en-GB" dirty="0" smtClean="0">
                <a:solidFill>
                  <a:schemeClr val="tx1"/>
                </a:solidFill>
              </a:rPr>
              <a:t>done</a:t>
            </a:r>
          </a:p>
          <a:p>
            <a:pPr lvl="1"/>
            <a:r>
              <a:rPr lang="en-GB" dirty="0" smtClean="0">
                <a:solidFill>
                  <a:schemeClr val="tx1"/>
                </a:solidFill>
              </a:rPr>
              <a:t>Hungry</a:t>
            </a:r>
          </a:p>
          <a:p>
            <a:pPr lvl="1"/>
            <a:r>
              <a:rPr lang="en-GB" dirty="0" smtClean="0">
                <a:solidFill>
                  <a:schemeClr val="tx1"/>
                </a:solidFill>
              </a:rPr>
              <a:t>Overly </a:t>
            </a:r>
            <a:r>
              <a:rPr lang="en-GB" dirty="0">
                <a:solidFill>
                  <a:schemeClr val="tx1"/>
                </a:solidFill>
              </a:rPr>
              <a:t>tired or poor </a:t>
            </a:r>
            <a:r>
              <a:rPr lang="en-GB" dirty="0" smtClean="0">
                <a:solidFill>
                  <a:schemeClr val="tx1"/>
                </a:solidFill>
              </a:rPr>
              <a:t>concentration</a:t>
            </a:r>
          </a:p>
          <a:p>
            <a:pPr lvl="1"/>
            <a:r>
              <a:rPr lang="en-GB" dirty="0" smtClean="0">
                <a:solidFill>
                  <a:schemeClr val="tx1"/>
                </a:solidFill>
              </a:rPr>
              <a:t>Unexplainable </a:t>
            </a:r>
            <a:r>
              <a:rPr lang="en-GB" dirty="0">
                <a:solidFill>
                  <a:schemeClr val="tx1"/>
                </a:solidFill>
              </a:rPr>
              <a:t>failure / over </a:t>
            </a:r>
            <a:r>
              <a:rPr lang="en-GB" dirty="0" smtClean="0">
                <a:solidFill>
                  <a:schemeClr val="tx1"/>
                </a:solidFill>
              </a:rPr>
              <a:t>achieving</a:t>
            </a:r>
          </a:p>
          <a:p>
            <a:pPr lvl="1"/>
            <a:r>
              <a:rPr lang="en-GB" dirty="0" smtClean="0">
                <a:solidFill>
                  <a:schemeClr val="tx1"/>
                </a:solidFill>
              </a:rPr>
              <a:t>No money</a:t>
            </a:r>
          </a:p>
          <a:p>
            <a:pPr lvl="1"/>
            <a:r>
              <a:rPr lang="en-GB" dirty="0">
                <a:solidFill>
                  <a:schemeClr val="tx1"/>
                </a:solidFill>
              </a:rPr>
              <a:t>Having more money, clothes, jewellery or other items that they usually couldn’t afford, such as a new phone </a:t>
            </a:r>
            <a:endParaRPr lang="en-GB" dirty="0" smtClean="0">
              <a:solidFill>
                <a:schemeClr val="tx1"/>
              </a:solidFill>
            </a:endParaRPr>
          </a:p>
          <a:p>
            <a:pPr lvl="1"/>
            <a:r>
              <a:rPr lang="en-GB" dirty="0" smtClean="0">
                <a:solidFill>
                  <a:schemeClr val="tx1"/>
                </a:solidFill>
              </a:rPr>
              <a:t>Appearing overly </a:t>
            </a:r>
            <a:r>
              <a:rPr lang="en-GB" dirty="0">
                <a:solidFill>
                  <a:schemeClr val="tx1"/>
                </a:solidFill>
              </a:rPr>
              <a:t>resilient/competent mature </a:t>
            </a:r>
            <a:endParaRPr lang="en-GB" dirty="0" smtClean="0">
              <a:solidFill>
                <a:schemeClr val="tx1"/>
              </a:solidFill>
            </a:endParaRPr>
          </a:p>
          <a:p>
            <a:pPr lvl="1"/>
            <a:r>
              <a:rPr lang="en-GB" dirty="0" smtClean="0">
                <a:solidFill>
                  <a:schemeClr val="tx1"/>
                </a:solidFill>
              </a:rPr>
              <a:t>Self-harm</a:t>
            </a:r>
          </a:p>
          <a:p>
            <a:pPr lvl="1"/>
            <a:r>
              <a:rPr lang="en-GB" dirty="0" smtClean="0">
                <a:solidFill>
                  <a:schemeClr val="tx1"/>
                </a:solidFill>
              </a:rPr>
              <a:t>Any warning signs of fabricated and induced illness, female genital mutilation</a:t>
            </a:r>
          </a:p>
        </p:txBody>
      </p:sp>
      <p:pic>
        <p:nvPicPr>
          <p:cNvPr id="5" name="Picture 4"/>
          <p:cNvPicPr>
            <a:picLocks noChangeAspect="1"/>
          </p:cNvPicPr>
          <p:nvPr/>
        </p:nvPicPr>
        <p:blipFill>
          <a:blip r:embed="rId3"/>
          <a:stretch>
            <a:fillRect/>
          </a:stretch>
        </p:blipFill>
        <p:spPr>
          <a:xfrm>
            <a:off x="7756312" y="1062205"/>
            <a:ext cx="2738655" cy="1879469"/>
          </a:xfrm>
          <a:prstGeom prst="rect">
            <a:avLst/>
          </a:prstGeom>
        </p:spPr>
      </p:pic>
      <p:sp>
        <p:nvSpPr>
          <p:cNvPr id="4" name="Rectangle 3"/>
          <p:cNvSpPr/>
          <p:nvPr/>
        </p:nvSpPr>
        <p:spPr>
          <a:xfrm>
            <a:off x="6252210" y="5198158"/>
            <a:ext cx="5715462" cy="1200329"/>
          </a:xfrm>
          <a:prstGeom prst="rect">
            <a:avLst/>
          </a:prstGeom>
          <a:solidFill>
            <a:schemeClr val="bg1"/>
          </a:solidFill>
        </p:spPr>
        <p:txBody>
          <a:bodyPr wrap="square">
            <a:spAutoFit/>
          </a:bodyPr>
          <a:lstStyle/>
          <a:p>
            <a:r>
              <a:rPr lang="en-GB" dirty="0">
                <a:hlinkClick r:id="rId4"/>
              </a:rPr>
              <a:t>https://www.safeguardingchildren.co.uk/professionals/practice-guidance</a:t>
            </a:r>
            <a:r>
              <a:rPr lang="en-GB" dirty="0" smtClean="0">
                <a:hlinkClick r:id="rId4"/>
              </a:rPr>
              <a:t>/</a:t>
            </a:r>
            <a:endParaRPr lang="en-GB" dirty="0" smtClean="0"/>
          </a:p>
          <a:p>
            <a:r>
              <a:rPr lang="en-GB" dirty="0" smtClean="0"/>
              <a:t>Including updated one-minute guides</a:t>
            </a:r>
          </a:p>
          <a:p>
            <a:endParaRPr lang="en-GB"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4088" y="3229800"/>
            <a:ext cx="4381582" cy="1424591"/>
          </a:xfrm>
          <a:prstGeom prst="rect">
            <a:avLst/>
          </a:prstGeom>
        </p:spPr>
      </p:pic>
    </p:spTree>
    <p:extLst>
      <p:ext uri="{BB962C8B-B14F-4D97-AF65-F5344CB8AC3E}">
        <p14:creationId xmlns:p14="http://schemas.microsoft.com/office/powerpoint/2010/main" val="2549589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Purpose </a:t>
            </a:r>
            <a:endParaRPr lang="en-GB" dirty="0"/>
          </a:p>
        </p:txBody>
      </p:sp>
      <p:sp>
        <p:nvSpPr>
          <p:cNvPr id="3" name="Content Placeholder 2"/>
          <p:cNvSpPr>
            <a:spLocks noGrp="1"/>
          </p:cNvSpPr>
          <p:nvPr>
            <p:ph idx="1"/>
          </p:nvPr>
        </p:nvSpPr>
        <p:spPr>
          <a:xfrm>
            <a:off x="460744" y="1718843"/>
            <a:ext cx="7387059" cy="4823724"/>
          </a:xfrm>
        </p:spPr>
        <p:txBody>
          <a:bodyPr>
            <a:normAutofit fontScale="92500" lnSpcReduction="10000"/>
          </a:bodyPr>
          <a:lstStyle/>
          <a:p>
            <a:r>
              <a:rPr lang="en-GB" sz="2600" dirty="0" smtClean="0"/>
              <a:t>This presentation is to support school Designated Safeguarding Leads (DSLs) </a:t>
            </a:r>
          </a:p>
          <a:p>
            <a:r>
              <a:rPr lang="en-GB" sz="2600" dirty="0" smtClean="0"/>
              <a:t>It includes</a:t>
            </a:r>
          </a:p>
          <a:p>
            <a:pPr lvl="1"/>
            <a:r>
              <a:rPr lang="en-GB" sz="2600" dirty="0" smtClean="0"/>
              <a:t>What is Hidden Harm?</a:t>
            </a:r>
          </a:p>
          <a:p>
            <a:pPr lvl="1"/>
            <a:r>
              <a:rPr lang="en-GB" sz="2600" dirty="0" smtClean="0"/>
              <a:t>Update on the</a:t>
            </a:r>
            <a:r>
              <a:rPr lang="en-GB" sz="2600" dirty="0" smtClean="0">
                <a:solidFill>
                  <a:schemeClr val="tx1"/>
                </a:solidFill>
              </a:rPr>
              <a:t> NYSCP </a:t>
            </a:r>
            <a:r>
              <a:rPr lang="en-GB" sz="2600" dirty="0" smtClean="0"/>
              <a:t>Hidden Harm campaign </a:t>
            </a:r>
            <a:r>
              <a:rPr lang="en-GB" sz="2600" dirty="0"/>
              <a:t>#</a:t>
            </a:r>
            <a:r>
              <a:rPr lang="en-GB" sz="2600" dirty="0" smtClean="0"/>
              <a:t>TellUsYourConcerns (June 2020) </a:t>
            </a:r>
          </a:p>
          <a:p>
            <a:pPr lvl="1"/>
            <a:r>
              <a:rPr lang="en-GB" sz="2600" dirty="0" smtClean="0"/>
              <a:t>Strategies used by schools making a strong  contribution to the concerns about Hidden Harm during Covid-19 </a:t>
            </a:r>
          </a:p>
          <a:p>
            <a:pPr lvl="1"/>
            <a:r>
              <a:rPr lang="en-GB" sz="2600" dirty="0" smtClean="0"/>
              <a:t>Support and guidance for schools </a:t>
            </a:r>
          </a:p>
          <a:p>
            <a:pPr lvl="1"/>
            <a:r>
              <a:rPr lang="en-GB" sz="2600" dirty="0" smtClean="0"/>
              <a:t>Role of Children and Families Service</a:t>
            </a:r>
          </a:p>
          <a:p>
            <a:endParaRPr lang="en-GB" dirty="0" smtClean="0"/>
          </a:p>
        </p:txBody>
      </p:sp>
      <p:pic>
        <p:nvPicPr>
          <p:cNvPr id="5" name="Picture 4"/>
          <p:cNvPicPr>
            <a:picLocks noChangeAspect="1"/>
          </p:cNvPicPr>
          <p:nvPr/>
        </p:nvPicPr>
        <p:blipFill>
          <a:blip r:embed="rId3"/>
          <a:stretch>
            <a:fillRect/>
          </a:stretch>
        </p:blipFill>
        <p:spPr>
          <a:xfrm>
            <a:off x="8947261" y="345287"/>
            <a:ext cx="1937915" cy="184942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8826" y="2841732"/>
            <a:ext cx="4539438" cy="1475915"/>
          </a:xfrm>
          <a:prstGeom prst="rect">
            <a:avLst/>
          </a:prstGeom>
        </p:spPr>
      </p:pic>
    </p:spTree>
    <p:extLst>
      <p:ext uri="{BB962C8B-B14F-4D97-AF65-F5344CB8AC3E}">
        <p14:creationId xmlns:p14="http://schemas.microsoft.com/office/powerpoint/2010/main" val="76672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Recognising Hidden </a:t>
            </a:r>
            <a:r>
              <a:rPr lang="en-GB" dirty="0"/>
              <a:t>H</a:t>
            </a:r>
            <a:r>
              <a:rPr lang="en-GB" dirty="0" smtClean="0"/>
              <a:t>arm</a:t>
            </a:r>
            <a:endParaRPr lang="en-GB" dirty="0"/>
          </a:p>
        </p:txBody>
      </p:sp>
      <p:sp>
        <p:nvSpPr>
          <p:cNvPr id="3" name="Content Placeholder 2"/>
          <p:cNvSpPr>
            <a:spLocks noGrp="1"/>
          </p:cNvSpPr>
          <p:nvPr>
            <p:ph idx="1"/>
          </p:nvPr>
        </p:nvSpPr>
        <p:spPr>
          <a:xfrm>
            <a:off x="677334" y="1270000"/>
            <a:ext cx="6094726" cy="5543550"/>
          </a:xfrm>
        </p:spPr>
        <p:txBody>
          <a:bodyPr>
            <a:normAutofit fontScale="55000" lnSpcReduction="20000"/>
          </a:bodyPr>
          <a:lstStyle/>
          <a:p>
            <a:r>
              <a:rPr lang="en-GB" dirty="0" smtClean="0">
                <a:solidFill>
                  <a:schemeClr val="accent1"/>
                </a:solidFill>
              </a:rPr>
              <a:t>Behaviours you may observe</a:t>
            </a:r>
          </a:p>
          <a:p>
            <a:pPr lvl="1"/>
            <a:r>
              <a:rPr lang="en-GB" dirty="0" smtClean="0">
                <a:solidFill>
                  <a:schemeClr val="tx1"/>
                </a:solidFill>
              </a:rPr>
              <a:t>Becoming unusually withdrawn </a:t>
            </a:r>
          </a:p>
          <a:p>
            <a:pPr lvl="1"/>
            <a:r>
              <a:rPr lang="en-GB" dirty="0" smtClean="0">
                <a:solidFill>
                  <a:schemeClr val="tx1"/>
                </a:solidFill>
              </a:rPr>
              <a:t>Aggression and increasingly argumentative</a:t>
            </a:r>
          </a:p>
          <a:p>
            <a:pPr lvl="1"/>
            <a:r>
              <a:rPr lang="en-GB" dirty="0" smtClean="0">
                <a:solidFill>
                  <a:schemeClr val="tx1"/>
                </a:solidFill>
              </a:rPr>
              <a:t>Sudden disrespectful attitude to others</a:t>
            </a:r>
          </a:p>
          <a:p>
            <a:pPr lvl="1"/>
            <a:r>
              <a:rPr lang="en-GB" dirty="0">
                <a:solidFill>
                  <a:schemeClr val="tx1"/>
                </a:solidFill>
              </a:rPr>
              <a:t>Become overly demanding to gain attention </a:t>
            </a:r>
          </a:p>
          <a:p>
            <a:pPr lvl="1"/>
            <a:r>
              <a:rPr lang="en-GB" dirty="0" smtClean="0">
                <a:solidFill>
                  <a:schemeClr val="tx1"/>
                </a:solidFill>
              </a:rPr>
              <a:t>Overly compliant</a:t>
            </a:r>
          </a:p>
          <a:p>
            <a:pPr lvl="1"/>
            <a:r>
              <a:rPr lang="en-GB" dirty="0" smtClean="0">
                <a:solidFill>
                  <a:schemeClr val="tx1"/>
                </a:solidFill>
              </a:rPr>
              <a:t>Excessively vigilant </a:t>
            </a:r>
          </a:p>
          <a:p>
            <a:pPr lvl="1"/>
            <a:r>
              <a:rPr lang="en-GB" dirty="0" smtClean="0">
                <a:solidFill>
                  <a:schemeClr val="tx1"/>
                </a:solidFill>
              </a:rPr>
              <a:t>Seeking approval or affirmation constantly</a:t>
            </a:r>
          </a:p>
          <a:p>
            <a:pPr lvl="1"/>
            <a:r>
              <a:rPr lang="en-GB" dirty="0" smtClean="0">
                <a:solidFill>
                  <a:schemeClr val="tx1"/>
                </a:solidFill>
              </a:rPr>
              <a:t>Poor social relationships, difficulty mixing, compounded by isolation </a:t>
            </a:r>
          </a:p>
          <a:p>
            <a:pPr lvl="1"/>
            <a:r>
              <a:rPr lang="en-GB" dirty="0" smtClean="0">
                <a:solidFill>
                  <a:schemeClr val="tx1"/>
                </a:solidFill>
              </a:rPr>
              <a:t>Taking unhealthy risks, including with drugs/alcohol/solvents </a:t>
            </a:r>
          </a:p>
          <a:p>
            <a:pPr lvl="1"/>
            <a:r>
              <a:rPr lang="en-GB" dirty="0" smtClean="0">
                <a:solidFill>
                  <a:schemeClr val="tx1"/>
                </a:solidFill>
              </a:rPr>
              <a:t>Secretive</a:t>
            </a:r>
          </a:p>
          <a:p>
            <a:pPr lvl="1"/>
            <a:r>
              <a:rPr lang="en-GB" dirty="0">
                <a:solidFill>
                  <a:schemeClr val="tx1"/>
                </a:solidFill>
              </a:rPr>
              <a:t>Concerns about the individual’s social media and internet usage </a:t>
            </a:r>
            <a:endParaRPr lang="en-GB" dirty="0" smtClean="0">
              <a:solidFill>
                <a:schemeClr val="tx1"/>
              </a:solidFill>
            </a:endParaRPr>
          </a:p>
          <a:p>
            <a:pPr lvl="1"/>
            <a:r>
              <a:rPr lang="en-GB" dirty="0" smtClean="0">
                <a:solidFill>
                  <a:schemeClr val="tx1"/>
                </a:solidFill>
              </a:rPr>
              <a:t>Associating with groups or people that cause concern</a:t>
            </a:r>
          </a:p>
          <a:p>
            <a:pPr lvl="1"/>
            <a:r>
              <a:rPr lang="en-GB" dirty="0" smtClean="0">
                <a:solidFill>
                  <a:schemeClr val="tx1"/>
                </a:solidFill>
              </a:rPr>
              <a:t>Change in friendship groups and appearance due to new influences, gang-association</a:t>
            </a:r>
          </a:p>
          <a:p>
            <a:pPr lvl="1"/>
            <a:r>
              <a:rPr lang="en-GB" dirty="0" smtClean="0">
                <a:solidFill>
                  <a:schemeClr val="tx1"/>
                </a:solidFill>
              </a:rPr>
              <a:t>Inappropriate </a:t>
            </a:r>
            <a:r>
              <a:rPr lang="en-GB" dirty="0">
                <a:solidFill>
                  <a:schemeClr val="tx1"/>
                </a:solidFill>
              </a:rPr>
              <a:t>sexualised </a:t>
            </a:r>
            <a:r>
              <a:rPr lang="en-GB" dirty="0" smtClean="0">
                <a:solidFill>
                  <a:schemeClr val="tx1"/>
                </a:solidFill>
              </a:rPr>
              <a:t>behaviour</a:t>
            </a:r>
          </a:p>
          <a:p>
            <a:pPr lvl="1"/>
            <a:endParaRPr lang="en-GB" dirty="0" smtClean="0">
              <a:solidFill>
                <a:srgbClr val="FF0000"/>
              </a:solidFill>
            </a:endParaRPr>
          </a:p>
        </p:txBody>
      </p:sp>
      <p:pic>
        <p:nvPicPr>
          <p:cNvPr id="4" name="Picture 3"/>
          <p:cNvPicPr>
            <a:picLocks noChangeAspect="1"/>
          </p:cNvPicPr>
          <p:nvPr/>
        </p:nvPicPr>
        <p:blipFill>
          <a:blip r:embed="rId3"/>
          <a:stretch>
            <a:fillRect/>
          </a:stretch>
        </p:blipFill>
        <p:spPr>
          <a:xfrm>
            <a:off x="6937235" y="699530"/>
            <a:ext cx="4191316" cy="2347137"/>
          </a:xfrm>
          <a:prstGeom prst="rect">
            <a:avLst/>
          </a:prstGeom>
        </p:spPr>
      </p:pic>
      <p:pic>
        <p:nvPicPr>
          <p:cNvPr id="6" name="Picture 5"/>
          <p:cNvPicPr>
            <a:picLocks noChangeAspect="1"/>
          </p:cNvPicPr>
          <p:nvPr/>
        </p:nvPicPr>
        <p:blipFill>
          <a:blip r:embed="rId4"/>
          <a:stretch>
            <a:fillRect/>
          </a:stretch>
        </p:blipFill>
        <p:spPr>
          <a:xfrm>
            <a:off x="8323802" y="3343972"/>
            <a:ext cx="2279648" cy="3191507"/>
          </a:xfrm>
          <a:prstGeom prst="rect">
            <a:avLst/>
          </a:prstGeom>
        </p:spPr>
      </p:pic>
    </p:spTree>
    <p:extLst>
      <p:ext uri="{BB962C8B-B14F-4D97-AF65-F5344CB8AC3E}">
        <p14:creationId xmlns:p14="http://schemas.microsoft.com/office/powerpoint/2010/main" val="16627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654" y="552893"/>
            <a:ext cx="6503187" cy="1320800"/>
          </a:xfrm>
        </p:spPr>
        <p:txBody>
          <a:bodyPr/>
          <a:lstStyle/>
          <a:p>
            <a:r>
              <a:rPr lang="en-GB" dirty="0" smtClean="0"/>
              <a:t>Recognising Hidden </a:t>
            </a:r>
            <a:r>
              <a:rPr lang="en-GB" dirty="0"/>
              <a:t>H</a:t>
            </a:r>
            <a:r>
              <a:rPr lang="en-GB" dirty="0" smtClean="0"/>
              <a:t>arm</a:t>
            </a:r>
            <a:endParaRPr lang="en-GB" dirty="0"/>
          </a:p>
        </p:txBody>
      </p:sp>
      <p:sp>
        <p:nvSpPr>
          <p:cNvPr id="3" name="Content Placeholder 2"/>
          <p:cNvSpPr>
            <a:spLocks noGrp="1"/>
          </p:cNvSpPr>
          <p:nvPr>
            <p:ph idx="1"/>
          </p:nvPr>
        </p:nvSpPr>
        <p:spPr>
          <a:xfrm>
            <a:off x="4269574" y="1642082"/>
            <a:ext cx="3922167" cy="5010177"/>
          </a:xfrm>
        </p:spPr>
        <p:txBody>
          <a:bodyPr>
            <a:normAutofit fontScale="47500" lnSpcReduction="20000"/>
          </a:bodyPr>
          <a:lstStyle/>
          <a:p>
            <a:r>
              <a:rPr lang="en-GB" dirty="0">
                <a:solidFill>
                  <a:schemeClr val="accent1"/>
                </a:solidFill>
              </a:rPr>
              <a:t>Other possible indications</a:t>
            </a:r>
          </a:p>
          <a:p>
            <a:pPr lvl="1"/>
            <a:r>
              <a:rPr lang="en-GB" dirty="0"/>
              <a:t>Low self-esteem</a:t>
            </a:r>
          </a:p>
          <a:p>
            <a:pPr lvl="1"/>
            <a:r>
              <a:rPr lang="en-GB" dirty="0"/>
              <a:t> Avoidance </a:t>
            </a:r>
          </a:p>
          <a:p>
            <a:pPr lvl="1"/>
            <a:r>
              <a:rPr lang="en-GB" dirty="0"/>
              <a:t>Getting upset </a:t>
            </a:r>
          </a:p>
          <a:p>
            <a:pPr lvl="1"/>
            <a:r>
              <a:rPr lang="en-GB" dirty="0"/>
              <a:t>Expressing strong opinions or bravado</a:t>
            </a:r>
          </a:p>
          <a:p>
            <a:pPr lvl="1"/>
            <a:r>
              <a:rPr lang="en-GB" dirty="0"/>
              <a:t>Sympathetic and expressing views related to extremist ideologies and groups </a:t>
            </a:r>
          </a:p>
          <a:p>
            <a:pPr lvl="1"/>
            <a:r>
              <a:rPr lang="en-GB" dirty="0"/>
              <a:t>Expressing grievance/injustice  triggered by racism or discrimination or aspects of Government policy</a:t>
            </a:r>
          </a:p>
          <a:p>
            <a:pPr lvl="1"/>
            <a:r>
              <a:rPr lang="en-GB" dirty="0"/>
              <a:t>Embracing conspiracy theories</a:t>
            </a:r>
          </a:p>
          <a:p>
            <a:pPr lvl="1"/>
            <a:r>
              <a:rPr lang="en-GB" dirty="0"/>
              <a:t>Concerns over  use of symbolism, possession of extremist literature</a:t>
            </a:r>
          </a:p>
          <a:p>
            <a:pPr lvl="1"/>
            <a:r>
              <a:rPr lang="en-GB" dirty="0"/>
              <a:t>Failure to get excited about events</a:t>
            </a:r>
          </a:p>
          <a:p>
            <a:pPr lvl="1"/>
            <a:r>
              <a:rPr lang="en-GB" dirty="0"/>
              <a:t>Getting upset around holidays and birthdays</a:t>
            </a:r>
          </a:p>
          <a:p>
            <a:pPr lvl="1"/>
            <a:r>
              <a:rPr lang="en-GB" dirty="0"/>
              <a:t>Taking responsibility for siblings, parents or others</a:t>
            </a:r>
          </a:p>
          <a:p>
            <a:pPr lvl="1"/>
            <a:r>
              <a:rPr lang="en-GB" dirty="0"/>
              <a:t>Child’s illness or health needs which are not witnessed by the professionals</a:t>
            </a:r>
          </a:p>
          <a:p>
            <a:endParaRPr lang="en-GB" dirty="0" smtClean="0"/>
          </a:p>
        </p:txBody>
      </p:sp>
      <p:sp>
        <p:nvSpPr>
          <p:cNvPr id="5" name="Content Placeholder 2"/>
          <p:cNvSpPr txBox="1">
            <a:spLocks/>
          </p:cNvSpPr>
          <p:nvPr/>
        </p:nvSpPr>
        <p:spPr>
          <a:xfrm>
            <a:off x="694612" y="1642082"/>
            <a:ext cx="3922167" cy="4236667"/>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dirty="0" smtClean="0">
                <a:solidFill>
                  <a:schemeClr val="accent1"/>
                </a:solidFill>
              </a:rPr>
              <a:t>Emotions</a:t>
            </a:r>
          </a:p>
          <a:p>
            <a:pPr lvl="1"/>
            <a:r>
              <a:rPr lang="en-GB" dirty="0" smtClean="0">
                <a:solidFill>
                  <a:schemeClr val="tx1"/>
                </a:solidFill>
              </a:rPr>
              <a:t>Anxious </a:t>
            </a:r>
          </a:p>
          <a:p>
            <a:pPr lvl="1"/>
            <a:r>
              <a:rPr lang="en-GB" dirty="0" smtClean="0">
                <a:solidFill>
                  <a:schemeClr val="tx1"/>
                </a:solidFill>
              </a:rPr>
              <a:t>Sad </a:t>
            </a:r>
          </a:p>
          <a:p>
            <a:pPr lvl="1"/>
            <a:r>
              <a:rPr lang="en-GB" dirty="0" smtClean="0">
                <a:solidFill>
                  <a:schemeClr val="tx1"/>
                </a:solidFill>
              </a:rPr>
              <a:t>Angry </a:t>
            </a:r>
          </a:p>
          <a:p>
            <a:pPr lvl="1"/>
            <a:r>
              <a:rPr lang="en-GB" dirty="0" smtClean="0">
                <a:solidFill>
                  <a:schemeClr val="tx1"/>
                </a:solidFill>
              </a:rPr>
              <a:t>Fearful</a:t>
            </a:r>
          </a:p>
          <a:p>
            <a:pPr lvl="1"/>
            <a:r>
              <a:rPr lang="en-GB" dirty="0" smtClean="0">
                <a:solidFill>
                  <a:schemeClr val="tx1"/>
                </a:solidFill>
              </a:rPr>
              <a:t>Embarrassed </a:t>
            </a:r>
          </a:p>
          <a:p>
            <a:pPr lvl="1"/>
            <a:r>
              <a:rPr lang="en-GB" dirty="0" smtClean="0">
                <a:solidFill>
                  <a:schemeClr val="tx1"/>
                </a:solidFill>
              </a:rPr>
              <a:t>Ashamed </a:t>
            </a:r>
          </a:p>
          <a:p>
            <a:pPr lvl="1"/>
            <a:r>
              <a:rPr lang="en-GB" dirty="0" smtClean="0">
                <a:solidFill>
                  <a:schemeClr val="tx1"/>
                </a:solidFill>
              </a:rPr>
              <a:t>Despairing </a:t>
            </a:r>
          </a:p>
          <a:p>
            <a:pPr lvl="1"/>
            <a:r>
              <a:rPr lang="en-GB" dirty="0" smtClean="0">
                <a:solidFill>
                  <a:schemeClr val="tx1"/>
                </a:solidFill>
              </a:rPr>
              <a:t>Hurt </a:t>
            </a:r>
          </a:p>
          <a:p>
            <a:pPr lvl="1"/>
            <a:r>
              <a:rPr lang="en-GB" dirty="0" smtClean="0">
                <a:solidFill>
                  <a:schemeClr val="tx1"/>
                </a:solidFill>
              </a:rPr>
              <a:t>Flat / Low Mood</a:t>
            </a:r>
          </a:p>
          <a:p>
            <a:pPr lvl="1"/>
            <a:r>
              <a:rPr lang="en-GB" dirty="0" smtClean="0">
                <a:solidFill>
                  <a:schemeClr val="tx1"/>
                </a:solidFill>
              </a:rPr>
              <a:t>Numb </a:t>
            </a:r>
          </a:p>
          <a:p>
            <a:pPr lvl="1"/>
            <a:r>
              <a:rPr lang="en-GB" dirty="0" smtClean="0">
                <a:solidFill>
                  <a:schemeClr val="tx1"/>
                </a:solidFill>
              </a:rPr>
              <a:t>Feelings of failure</a:t>
            </a:r>
            <a:endParaRPr lang="en-GB" dirty="0">
              <a:solidFill>
                <a:schemeClr val="tx1"/>
              </a:solidFill>
            </a:endParaRPr>
          </a:p>
        </p:txBody>
      </p:sp>
      <p:pic>
        <p:nvPicPr>
          <p:cNvPr id="8" name="Picture 7"/>
          <p:cNvPicPr>
            <a:picLocks noChangeAspect="1"/>
          </p:cNvPicPr>
          <p:nvPr/>
        </p:nvPicPr>
        <p:blipFill>
          <a:blip r:embed="rId3"/>
          <a:stretch>
            <a:fillRect/>
          </a:stretch>
        </p:blipFill>
        <p:spPr>
          <a:xfrm>
            <a:off x="8064062" y="962578"/>
            <a:ext cx="3197742" cy="2127952"/>
          </a:xfrm>
          <a:prstGeom prst="rect">
            <a:avLst/>
          </a:prstGeom>
        </p:spPr>
      </p:pic>
    </p:spTree>
    <p:extLst>
      <p:ext uri="{BB962C8B-B14F-4D97-AF65-F5344CB8AC3E}">
        <p14:creationId xmlns:p14="http://schemas.microsoft.com/office/powerpoint/2010/main" val="31171251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Hidden Harm  - it is recognised schools are having to work in a very different way during Covid-19</a:t>
            </a:r>
            <a:endParaRPr lang="en-GB" dirty="0"/>
          </a:p>
        </p:txBody>
      </p:sp>
      <p:sp>
        <p:nvSpPr>
          <p:cNvPr id="3" name="Content Placeholder 2"/>
          <p:cNvSpPr>
            <a:spLocks noGrp="1"/>
          </p:cNvSpPr>
          <p:nvPr>
            <p:ph idx="1"/>
          </p:nvPr>
        </p:nvSpPr>
        <p:spPr>
          <a:xfrm>
            <a:off x="677334" y="2190288"/>
            <a:ext cx="5743786" cy="3880773"/>
          </a:xfrm>
        </p:spPr>
        <p:txBody>
          <a:bodyPr>
            <a:normAutofit fontScale="92500" lnSpcReduction="10000"/>
          </a:bodyPr>
          <a:lstStyle/>
          <a:p>
            <a:r>
              <a:rPr lang="en-GB" dirty="0" smtClean="0"/>
              <a:t>Some children </a:t>
            </a:r>
            <a:r>
              <a:rPr lang="en-GB" dirty="0"/>
              <a:t>and young people are not seeing teachers and school staff every day and may not have the face-to-face interaction with healthcare professionals, social workers or support structures they may have normally</a:t>
            </a:r>
          </a:p>
        </p:txBody>
      </p:sp>
      <p:pic>
        <p:nvPicPr>
          <p:cNvPr id="4" name="Picture 3"/>
          <p:cNvPicPr>
            <a:picLocks noChangeAspect="1"/>
          </p:cNvPicPr>
          <p:nvPr/>
        </p:nvPicPr>
        <p:blipFill>
          <a:blip r:embed="rId3"/>
          <a:stretch>
            <a:fillRect/>
          </a:stretch>
        </p:blipFill>
        <p:spPr>
          <a:xfrm>
            <a:off x="7467599" y="2346960"/>
            <a:ext cx="3287395" cy="3287395"/>
          </a:xfrm>
          <a:prstGeom prst="rect">
            <a:avLst/>
          </a:prstGeom>
        </p:spPr>
      </p:pic>
    </p:spTree>
    <p:extLst>
      <p:ext uri="{BB962C8B-B14F-4D97-AF65-F5344CB8AC3E}">
        <p14:creationId xmlns:p14="http://schemas.microsoft.com/office/powerpoint/2010/main" val="37164242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is already happening in schools which is a strong contribution to the Hidden </a:t>
            </a:r>
            <a:r>
              <a:rPr lang="en-GB" dirty="0"/>
              <a:t>H</a:t>
            </a:r>
            <a:r>
              <a:rPr lang="en-GB" dirty="0" smtClean="0"/>
              <a:t>arm partnership strategy </a:t>
            </a:r>
            <a:endParaRPr lang="en-GB" dirty="0"/>
          </a:p>
        </p:txBody>
      </p:sp>
      <p:sp>
        <p:nvSpPr>
          <p:cNvPr id="3" name="Content Placeholder 2"/>
          <p:cNvSpPr>
            <a:spLocks noGrp="1"/>
          </p:cNvSpPr>
          <p:nvPr>
            <p:ph idx="1"/>
          </p:nvPr>
        </p:nvSpPr>
        <p:spPr>
          <a:xfrm>
            <a:off x="606214" y="2384109"/>
            <a:ext cx="7369386" cy="4057331"/>
          </a:xfrm>
        </p:spPr>
        <p:txBody>
          <a:bodyPr>
            <a:normAutofit fontScale="77500" lnSpcReduction="20000"/>
          </a:bodyPr>
          <a:lstStyle/>
          <a:p>
            <a:pPr lvl="1"/>
            <a:r>
              <a:rPr lang="en-GB" sz="2400" dirty="0" smtClean="0"/>
              <a:t>Maintaining regular contact with children and young people not yet able to return to school</a:t>
            </a:r>
          </a:p>
          <a:p>
            <a:pPr lvl="1"/>
            <a:r>
              <a:rPr lang="en-GB" sz="2400" dirty="0" smtClean="0"/>
              <a:t>Keeping channels of communication open with parents /carers and picking up welfare concerns</a:t>
            </a:r>
          </a:p>
          <a:p>
            <a:pPr lvl="1"/>
            <a:r>
              <a:rPr lang="en-GB" sz="2400" dirty="0" smtClean="0"/>
              <a:t>High focus on wellbeing on return to school</a:t>
            </a:r>
          </a:p>
          <a:p>
            <a:pPr lvl="1">
              <a:buClr>
                <a:srgbClr val="5FCBEF"/>
              </a:buClr>
            </a:pPr>
            <a:r>
              <a:rPr lang="en-GB" sz="2400" dirty="0" smtClean="0">
                <a:solidFill>
                  <a:prstClr val="black">
                    <a:lumMod val="75000"/>
                    <a:lumOff val="25000"/>
                  </a:prstClr>
                </a:solidFill>
              </a:rPr>
              <a:t>Staff safeguarding briefings – emerging contextual issues during Covid-19 </a:t>
            </a:r>
          </a:p>
          <a:p>
            <a:pPr lvl="1">
              <a:buClr>
                <a:srgbClr val="5FCBEF"/>
              </a:buClr>
            </a:pPr>
            <a:r>
              <a:rPr lang="en-GB" sz="2400" dirty="0" smtClean="0">
                <a:solidFill>
                  <a:prstClr val="black">
                    <a:lumMod val="75000"/>
                    <a:lumOff val="25000"/>
                  </a:prstClr>
                </a:solidFill>
              </a:rPr>
              <a:t>High </a:t>
            </a:r>
            <a:r>
              <a:rPr lang="en-GB" sz="2400" dirty="0">
                <a:solidFill>
                  <a:prstClr val="black">
                    <a:lumMod val="75000"/>
                    <a:lumOff val="25000"/>
                  </a:prstClr>
                </a:solidFill>
              </a:rPr>
              <a:t>vigilance and identification of  concerns by staff </a:t>
            </a:r>
          </a:p>
          <a:p>
            <a:pPr lvl="1">
              <a:buClr>
                <a:srgbClr val="5FCBEF"/>
              </a:buClr>
            </a:pPr>
            <a:r>
              <a:rPr lang="en-GB" sz="2400" dirty="0">
                <a:solidFill>
                  <a:prstClr val="black">
                    <a:lumMod val="75000"/>
                    <a:lumOff val="25000"/>
                  </a:prstClr>
                </a:solidFill>
              </a:rPr>
              <a:t>Sharing   of concerns through agreed local safeguarding </a:t>
            </a:r>
            <a:r>
              <a:rPr lang="en-GB" sz="2400" dirty="0" smtClean="0">
                <a:solidFill>
                  <a:prstClr val="black">
                    <a:lumMod val="75000"/>
                    <a:lumOff val="25000"/>
                  </a:prstClr>
                </a:solidFill>
              </a:rPr>
              <a:t>procedures</a:t>
            </a:r>
          </a:p>
          <a:p>
            <a:pPr lvl="1">
              <a:buClr>
                <a:srgbClr val="5FCBEF"/>
              </a:buClr>
            </a:pPr>
            <a:r>
              <a:rPr lang="en-GB" sz="2400" dirty="0"/>
              <a:t>Participation in virtual safeguarding strategy </a:t>
            </a:r>
            <a:r>
              <a:rPr lang="en-GB" sz="2400" dirty="0" smtClean="0"/>
              <a:t>meetings</a:t>
            </a:r>
          </a:p>
          <a:p>
            <a:pPr lvl="1">
              <a:buClr>
                <a:srgbClr val="5FCBEF"/>
              </a:buClr>
            </a:pPr>
            <a:r>
              <a:rPr lang="en-GB" sz="2400" dirty="0" smtClean="0"/>
              <a:t>Attendance plans – review enables vulnerable children and young people to share worries/concerns  </a:t>
            </a:r>
          </a:p>
          <a:p>
            <a:pPr lvl="1"/>
            <a:endParaRPr lang="en-GB" dirty="0"/>
          </a:p>
        </p:txBody>
      </p:sp>
      <p:pic>
        <p:nvPicPr>
          <p:cNvPr id="4" name="Picture 3"/>
          <p:cNvPicPr>
            <a:picLocks noChangeAspect="1"/>
          </p:cNvPicPr>
          <p:nvPr/>
        </p:nvPicPr>
        <p:blipFill>
          <a:blip r:embed="rId3"/>
          <a:stretch>
            <a:fillRect/>
          </a:stretch>
        </p:blipFill>
        <p:spPr>
          <a:xfrm>
            <a:off x="8989522" y="1178560"/>
            <a:ext cx="2475191" cy="3316511"/>
          </a:xfrm>
          <a:prstGeom prst="rect">
            <a:avLst/>
          </a:prstGeom>
        </p:spPr>
      </p:pic>
      <p:pic>
        <p:nvPicPr>
          <p:cNvPr id="5" name="Picture 4"/>
          <p:cNvPicPr>
            <a:picLocks noChangeAspect="1"/>
          </p:cNvPicPr>
          <p:nvPr/>
        </p:nvPicPr>
        <p:blipFill>
          <a:blip r:embed="rId4"/>
          <a:stretch>
            <a:fillRect/>
          </a:stretch>
        </p:blipFill>
        <p:spPr>
          <a:xfrm>
            <a:off x="8351520" y="4200484"/>
            <a:ext cx="3653305" cy="2149516"/>
          </a:xfrm>
          <a:prstGeom prst="rect">
            <a:avLst/>
          </a:prstGeom>
        </p:spPr>
      </p:pic>
    </p:spTree>
    <p:extLst>
      <p:ext uri="{BB962C8B-B14F-4D97-AF65-F5344CB8AC3E}">
        <p14:creationId xmlns:p14="http://schemas.microsoft.com/office/powerpoint/2010/main" val="41415843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5723466" cy="1320800"/>
          </a:xfrm>
        </p:spPr>
        <p:txBody>
          <a:bodyPr/>
          <a:lstStyle/>
          <a:p>
            <a:r>
              <a:rPr lang="en-GB" dirty="0" smtClean="0"/>
              <a:t>Opportunities for children and young people to talk </a:t>
            </a:r>
            <a:endParaRPr lang="en-GB" dirty="0"/>
          </a:p>
        </p:txBody>
      </p:sp>
      <p:sp>
        <p:nvSpPr>
          <p:cNvPr id="3" name="Content Placeholder 2"/>
          <p:cNvSpPr>
            <a:spLocks noGrp="1"/>
          </p:cNvSpPr>
          <p:nvPr>
            <p:ph idx="1"/>
          </p:nvPr>
        </p:nvSpPr>
        <p:spPr>
          <a:xfrm>
            <a:off x="677334" y="2160589"/>
            <a:ext cx="4687146" cy="3880773"/>
          </a:xfrm>
        </p:spPr>
        <p:txBody>
          <a:bodyPr>
            <a:normAutofit lnSpcReduction="10000"/>
          </a:bodyPr>
          <a:lstStyle/>
          <a:p>
            <a:r>
              <a:rPr lang="en-GB" dirty="0" smtClean="0"/>
              <a:t>Many examples of North Yorkshire schools encouraging children and young people to share their worries and concerns and how to access support…  </a:t>
            </a:r>
            <a:endParaRPr lang="en-GB" dirty="0"/>
          </a:p>
        </p:txBody>
      </p:sp>
      <p:pic>
        <p:nvPicPr>
          <p:cNvPr id="4" name="Picture 3"/>
          <p:cNvPicPr>
            <a:picLocks noChangeAspect="1"/>
          </p:cNvPicPr>
          <p:nvPr/>
        </p:nvPicPr>
        <p:blipFill>
          <a:blip r:embed="rId3"/>
          <a:stretch>
            <a:fillRect/>
          </a:stretch>
        </p:blipFill>
        <p:spPr>
          <a:xfrm>
            <a:off x="6782125" y="230189"/>
            <a:ext cx="4678355" cy="6528117"/>
          </a:xfrm>
          <a:prstGeom prst="rect">
            <a:avLst/>
          </a:prstGeom>
        </p:spPr>
      </p:pic>
    </p:spTree>
    <p:extLst>
      <p:ext uri="{BB962C8B-B14F-4D97-AF65-F5344CB8AC3E}">
        <p14:creationId xmlns:p14="http://schemas.microsoft.com/office/powerpoint/2010/main" val="426715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5723466" cy="1320800"/>
          </a:xfrm>
        </p:spPr>
        <p:txBody>
          <a:bodyPr/>
          <a:lstStyle/>
          <a:p>
            <a:r>
              <a:rPr lang="en-GB" dirty="0" smtClean="0"/>
              <a:t>Supporting children at home</a:t>
            </a:r>
            <a:endParaRPr lang="en-GB" dirty="0"/>
          </a:p>
        </p:txBody>
      </p:sp>
      <p:sp>
        <p:nvSpPr>
          <p:cNvPr id="3" name="Content Placeholder 2"/>
          <p:cNvSpPr>
            <a:spLocks noGrp="1"/>
          </p:cNvSpPr>
          <p:nvPr>
            <p:ph idx="1"/>
          </p:nvPr>
        </p:nvSpPr>
        <p:spPr>
          <a:xfrm>
            <a:off x="677334" y="2160589"/>
            <a:ext cx="4687146" cy="3880773"/>
          </a:xfrm>
        </p:spPr>
        <p:txBody>
          <a:bodyPr>
            <a:normAutofit/>
          </a:bodyPr>
          <a:lstStyle/>
          <a:p>
            <a:r>
              <a:rPr lang="en-GB" dirty="0" smtClean="0"/>
              <a:t>Many examples of North Yorkshire schools supporting the wellbeing of children who are not yet able to return to school…  </a:t>
            </a:r>
            <a:endParaRPr lang="en-GB" dirty="0"/>
          </a:p>
        </p:txBody>
      </p:sp>
      <p:pic>
        <p:nvPicPr>
          <p:cNvPr id="5" name="Picture 4"/>
          <p:cNvPicPr>
            <a:picLocks noChangeAspect="1"/>
          </p:cNvPicPr>
          <p:nvPr/>
        </p:nvPicPr>
        <p:blipFill>
          <a:blip r:embed="rId3"/>
          <a:stretch>
            <a:fillRect/>
          </a:stretch>
        </p:blipFill>
        <p:spPr>
          <a:xfrm>
            <a:off x="6590300" y="609600"/>
            <a:ext cx="4640627" cy="5337810"/>
          </a:xfrm>
          <a:prstGeom prst="rect">
            <a:avLst/>
          </a:prstGeom>
        </p:spPr>
      </p:pic>
      <p:sp>
        <p:nvSpPr>
          <p:cNvPr id="4" name="Rectangle 3"/>
          <p:cNvSpPr/>
          <p:nvPr/>
        </p:nvSpPr>
        <p:spPr>
          <a:xfrm>
            <a:off x="6827543" y="6131913"/>
            <a:ext cx="4166140" cy="369332"/>
          </a:xfrm>
          <a:prstGeom prst="rect">
            <a:avLst/>
          </a:prstGeom>
          <a:solidFill>
            <a:schemeClr val="bg1"/>
          </a:solidFill>
        </p:spPr>
        <p:txBody>
          <a:bodyPr wrap="none">
            <a:spAutoFit/>
          </a:bodyPr>
          <a:lstStyle/>
          <a:p>
            <a:r>
              <a:rPr lang="en-GB" dirty="0"/>
              <a:t>https://www.moorsideschools.org.uk/</a:t>
            </a:r>
          </a:p>
        </p:txBody>
      </p:sp>
    </p:spTree>
    <p:extLst>
      <p:ext uri="{BB962C8B-B14F-4D97-AF65-F5344CB8AC3E}">
        <p14:creationId xmlns:p14="http://schemas.microsoft.com/office/powerpoint/2010/main" val="16617502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4443306" cy="1320800"/>
          </a:xfrm>
        </p:spPr>
        <p:txBody>
          <a:bodyPr>
            <a:normAutofit/>
          </a:bodyPr>
          <a:lstStyle/>
          <a:p>
            <a:r>
              <a:rPr lang="en-GB" dirty="0" smtClean="0"/>
              <a:t>Curriculum teaching sessions</a:t>
            </a:r>
            <a:endParaRPr lang="en-GB" dirty="0"/>
          </a:p>
        </p:txBody>
      </p:sp>
      <p:sp>
        <p:nvSpPr>
          <p:cNvPr id="3" name="Content Placeholder 2"/>
          <p:cNvSpPr>
            <a:spLocks noGrp="1"/>
          </p:cNvSpPr>
          <p:nvPr>
            <p:ph idx="1"/>
          </p:nvPr>
        </p:nvSpPr>
        <p:spPr>
          <a:xfrm>
            <a:off x="677334" y="2160589"/>
            <a:ext cx="4656666" cy="3880773"/>
          </a:xfrm>
        </p:spPr>
        <p:txBody>
          <a:bodyPr>
            <a:normAutofit/>
          </a:bodyPr>
          <a:lstStyle/>
          <a:p>
            <a:r>
              <a:rPr lang="en-GB" dirty="0" smtClean="0"/>
              <a:t>Many schools are planning wellbeing and  safeguarding  priorities within the curriculum – remote learning and for pupils in schools</a:t>
            </a:r>
          </a:p>
          <a:p>
            <a:pPr marL="457200" lvl="1" indent="0">
              <a:buNone/>
            </a:pPr>
            <a:endParaRPr lang="en-GB" b="1" dirty="0" smtClean="0"/>
          </a:p>
          <a:p>
            <a:endParaRPr lang="en-GB" b="1" dirty="0" smtClean="0"/>
          </a:p>
          <a:p>
            <a:endParaRPr lang="en-GB"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2971" y="2640072"/>
            <a:ext cx="4982692" cy="1836439"/>
          </a:xfrm>
          <a:prstGeom prst="rect">
            <a:avLst/>
          </a:prstGeom>
        </p:spPr>
      </p:pic>
    </p:spTree>
    <p:extLst>
      <p:ext uri="{BB962C8B-B14F-4D97-AF65-F5344CB8AC3E}">
        <p14:creationId xmlns:p14="http://schemas.microsoft.com/office/powerpoint/2010/main" val="39456649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599"/>
            <a:ext cx="6846413" cy="770021"/>
          </a:xfrm>
        </p:spPr>
        <p:txBody>
          <a:bodyPr>
            <a:normAutofit/>
          </a:bodyPr>
          <a:lstStyle/>
          <a:p>
            <a:r>
              <a:rPr lang="en-GB" dirty="0" smtClean="0"/>
              <a:t>Curriculum teaching sessions</a:t>
            </a:r>
            <a:endParaRPr lang="en-GB" dirty="0"/>
          </a:p>
        </p:txBody>
      </p:sp>
      <p:sp>
        <p:nvSpPr>
          <p:cNvPr id="3" name="Content Placeholder 2"/>
          <p:cNvSpPr>
            <a:spLocks noGrp="1"/>
          </p:cNvSpPr>
          <p:nvPr>
            <p:ph idx="1"/>
          </p:nvPr>
        </p:nvSpPr>
        <p:spPr>
          <a:xfrm>
            <a:off x="677332" y="1185310"/>
            <a:ext cx="5943473" cy="5889859"/>
          </a:xfrm>
        </p:spPr>
        <p:txBody>
          <a:bodyPr>
            <a:normAutofit fontScale="62500" lnSpcReduction="20000"/>
          </a:bodyPr>
          <a:lstStyle/>
          <a:p>
            <a:r>
              <a:rPr lang="en-GB" dirty="0" smtClean="0"/>
              <a:t>Many schools are planning wellbeing and  safeguarding  priorities within the curriculum – remote learning and for pupils in schools</a:t>
            </a:r>
          </a:p>
          <a:p>
            <a:r>
              <a:rPr lang="en-GB" dirty="0" smtClean="0"/>
              <a:t>If delivering by remote learning the PSHE association have produce some guidance for schools to assess what would be appropriate for home learning </a:t>
            </a:r>
            <a:r>
              <a:rPr lang="en-GB" dirty="0">
                <a:hlinkClick r:id="rId3"/>
              </a:rPr>
              <a:t>https://</a:t>
            </a:r>
            <a:r>
              <a:rPr lang="en-GB" dirty="0" smtClean="0">
                <a:hlinkClick r:id="rId3"/>
              </a:rPr>
              <a:t>www.pshe-association.org.uk/content/coronavirus-hub</a:t>
            </a:r>
            <a:endParaRPr lang="en-GB" dirty="0" smtClean="0"/>
          </a:p>
          <a:p>
            <a:r>
              <a:rPr lang="en-GB" dirty="0" smtClean="0"/>
              <a:t>A range of supporting resources are signposted in the NYCC </a:t>
            </a:r>
          </a:p>
          <a:p>
            <a:pPr lvl="1"/>
            <a:r>
              <a:rPr lang="en-GB" dirty="0" smtClean="0"/>
              <a:t>PSHE and Citizenship guidance for schools KS 1-4 </a:t>
            </a:r>
            <a:r>
              <a:rPr lang="en-GB" dirty="0">
                <a:hlinkClick r:id="rId4"/>
              </a:rPr>
              <a:t>http://</a:t>
            </a:r>
            <a:r>
              <a:rPr lang="en-GB" dirty="0" smtClean="0">
                <a:hlinkClick r:id="rId4"/>
              </a:rPr>
              <a:t>healthyschoolsnorthyorks.org/pshe-resources/</a:t>
            </a:r>
            <a:endParaRPr lang="en-GB" dirty="0" smtClean="0"/>
          </a:p>
          <a:p>
            <a:pPr lvl="1"/>
            <a:r>
              <a:rPr lang="en-GB" dirty="0" smtClean="0">
                <a:solidFill>
                  <a:schemeClr val="tx1"/>
                </a:solidFill>
              </a:rPr>
              <a:t>Equalities </a:t>
            </a:r>
            <a:r>
              <a:rPr lang="en-GB" dirty="0">
                <a:solidFill>
                  <a:schemeClr val="tx1"/>
                </a:solidFill>
              </a:rPr>
              <a:t>and </a:t>
            </a:r>
            <a:r>
              <a:rPr lang="en-GB" dirty="0" smtClean="0">
                <a:solidFill>
                  <a:schemeClr val="tx1"/>
                </a:solidFill>
              </a:rPr>
              <a:t>Diversity/Prevent  </a:t>
            </a:r>
            <a:r>
              <a:rPr lang="en-GB" dirty="0">
                <a:solidFill>
                  <a:srgbClr val="FF0000"/>
                </a:solidFill>
                <a:hlinkClick r:id="rId5"/>
              </a:rPr>
              <a:t>https://</a:t>
            </a:r>
            <a:r>
              <a:rPr lang="en-GB" dirty="0" smtClean="0">
                <a:solidFill>
                  <a:srgbClr val="FF0000"/>
                </a:solidFill>
                <a:hlinkClick r:id="rId5"/>
              </a:rPr>
              <a:t>cyps.northyorks.gov.uk/equalities-and-diversity</a:t>
            </a:r>
            <a:endParaRPr lang="en-GB" dirty="0" smtClean="0">
              <a:solidFill>
                <a:srgbClr val="FF0000"/>
              </a:solidFill>
            </a:endParaRPr>
          </a:p>
          <a:p>
            <a:pPr lvl="1"/>
            <a:r>
              <a:rPr lang="en-GB" dirty="0">
                <a:solidFill>
                  <a:srgbClr val="FF0000"/>
                </a:solidFill>
                <a:hlinkClick r:id="rId6"/>
              </a:rPr>
              <a:t>https://</a:t>
            </a:r>
            <a:r>
              <a:rPr lang="en-GB" dirty="0" smtClean="0">
                <a:solidFill>
                  <a:srgbClr val="FF0000"/>
                </a:solidFill>
                <a:hlinkClick r:id="rId6"/>
              </a:rPr>
              <a:t>cyps.northyorks.gov.uk/prevent</a:t>
            </a:r>
            <a:endParaRPr lang="en-GB" dirty="0" smtClean="0">
              <a:solidFill>
                <a:srgbClr val="FF0000"/>
              </a:solidFill>
            </a:endParaRPr>
          </a:p>
          <a:p>
            <a:pPr marL="0" indent="0">
              <a:buNone/>
            </a:pPr>
            <a:r>
              <a:rPr lang="en-GB" dirty="0"/>
              <a:t> </a:t>
            </a:r>
            <a:r>
              <a:rPr lang="en-GB" dirty="0" smtClean="0"/>
              <a:t>  </a:t>
            </a:r>
            <a:r>
              <a:rPr lang="en-GB" sz="2600" dirty="0" smtClean="0"/>
              <a:t>(and the return to school wellbeing document referenced on the next slide) </a:t>
            </a:r>
          </a:p>
          <a:p>
            <a:pPr marL="457200" lvl="1" indent="0">
              <a:buNone/>
            </a:pPr>
            <a:endParaRPr lang="en-GB" b="1" dirty="0" smtClean="0"/>
          </a:p>
          <a:p>
            <a:endParaRPr lang="en-GB" b="1" dirty="0" smtClean="0"/>
          </a:p>
          <a:p>
            <a:endParaRPr lang="en-GB" b="1" dirty="0"/>
          </a:p>
        </p:txBody>
      </p:sp>
      <p:pic>
        <p:nvPicPr>
          <p:cNvPr id="4" name="Picture 3"/>
          <p:cNvPicPr>
            <a:picLocks noChangeAspect="1"/>
          </p:cNvPicPr>
          <p:nvPr/>
        </p:nvPicPr>
        <p:blipFill>
          <a:blip r:embed="rId7"/>
          <a:stretch>
            <a:fillRect/>
          </a:stretch>
        </p:blipFill>
        <p:spPr>
          <a:xfrm>
            <a:off x="7191482" y="919985"/>
            <a:ext cx="3664439" cy="5013239"/>
          </a:xfrm>
          <a:prstGeom prst="rect">
            <a:avLst/>
          </a:prstGeom>
        </p:spPr>
      </p:pic>
    </p:spTree>
    <p:extLst>
      <p:ext uri="{BB962C8B-B14F-4D97-AF65-F5344CB8AC3E}">
        <p14:creationId xmlns:p14="http://schemas.microsoft.com/office/powerpoint/2010/main" val="21029148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424" y="382270"/>
            <a:ext cx="6534996" cy="1320800"/>
          </a:xfrm>
        </p:spPr>
        <p:txBody>
          <a:bodyPr>
            <a:normAutofit fontScale="90000"/>
          </a:bodyPr>
          <a:lstStyle/>
          <a:p>
            <a:r>
              <a:rPr lang="en-GB" dirty="0" smtClean="0"/>
              <a:t>Guidance for schools to support the Hidden Harm Strategy </a:t>
            </a:r>
            <a:endParaRPr lang="en-GB" dirty="0"/>
          </a:p>
        </p:txBody>
      </p:sp>
      <p:sp>
        <p:nvSpPr>
          <p:cNvPr id="3" name="Content Placeholder 2"/>
          <p:cNvSpPr>
            <a:spLocks noGrp="1"/>
          </p:cNvSpPr>
          <p:nvPr>
            <p:ph idx="1"/>
          </p:nvPr>
        </p:nvSpPr>
        <p:spPr>
          <a:xfrm>
            <a:off x="381458" y="1552453"/>
            <a:ext cx="5336841" cy="5040182"/>
          </a:xfrm>
        </p:spPr>
        <p:txBody>
          <a:bodyPr>
            <a:normAutofit fontScale="55000" lnSpcReduction="20000"/>
          </a:bodyPr>
          <a:lstStyle/>
          <a:p>
            <a:pPr marL="0" lvl="0" indent="0">
              <a:buNone/>
            </a:pPr>
            <a:endParaRPr lang="en-GB" dirty="0" smtClean="0"/>
          </a:p>
          <a:p>
            <a:pPr lvl="0"/>
            <a:r>
              <a:rPr lang="en-GB" dirty="0" smtClean="0"/>
              <a:t>Transition Document –Guidance to support the wider opening  of schools  </a:t>
            </a:r>
            <a:endParaRPr lang="en-GB" dirty="0"/>
          </a:p>
          <a:p>
            <a:pPr lvl="1"/>
            <a:r>
              <a:rPr lang="en-GB" dirty="0" smtClean="0"/>
              <a:t>Appendix 6 Wellbeing guidance – detailed support for schools with links </a:t>
            </a:r>
            <a:endParaRPr lang="en-GB" dirty="0"/>
          </a:p>
          <a:p>
            <a:r>
              <a:rPr lang="en-GB" dirty="0" smtClean="0"/>
              <a:t>Transition and Back to School guidance from NYCC Educational Psychology Service including Attachment and Trauma aware schools training/emotion coaching </a:t>
            </a:r>
          </a:p>
          <a:p>
            <a:r>
              <a:rPr lang="en-GB" dirty="0" smtClean="0"/>
              <a:t>Safeguarding Presentation for DSLs June 2020 inc emerging issues during Covid 19 related to hidden harm, national and local guidance </a:t>
            </a:r>
          </a:p>
          <a:p>
            <a:r>
              <a:rPr lang="en-GB" dirty="0" smtClean="0"/>
              <a:t>Child Protection Policy Addendum June 2020</a:t>
            </a:r>
          </a:p>
          <a:p>
            <a:r>
              <a:rPr lang="en-GB" u="sng" dirty="0">
                <a:hlinkClick r:id="rId3"/>
              </a:rPr>
              <a:t>https://cyps.northyorks.gov.uk/covid-19-working-towards-wider-re-opening-schools</a:t>
            </a:r>
            <a:endParaRPr lang="en-GB" u="sng" dirty="0"/>
          </a:p>
          <a:p>
            <a:pPr lvl="0"/>
            <a:endParaRPr lang="en-GB" dirty="0"/>
          </a:p>
        </p:txBody>
      </p:sp>
      <p:pic>
        <p:nvPicPr>
          <p:cNvPr id="4" name="Picture 3"/>
          <p:cNvPicPr>
            <a:picLocks noChangeAspect="1"/>
          </p:cNvPicPr>
          <p:nvPr/>
        </p:nvPicPr>
        <p:blipFill>
          <a:blip r:embed="rId4"/>
          <a:stretch>
            <a:fillRect/>
          </a:stretch>
        </p:blipFill>
        <p:spPr>
          <a:xfrm>
            <a:off x="8330061" y="266770"/>
            <a:ext cx="3654851" cy="2571367"/>
          </a:xfrm>
          <a:prstGeom prst="rect">
            <a:avLst/>
          </a:prstGeom>
        </p:spPr>
      </p:pic>
      <p:pic>
        <p:nvPicPr>
          <p:cNvPr id="6" name="Picture 5"/>
          <p:cNvPicPr>
            <a:picLocks noChangeAspect="1"/>
          </p:cNvPicPr>
          <p:nvPr/>
        </p:nvPicPr>
        <p:blipFill>
          <a:blip r:embed="rId5"/>
          <a:stretch>
            <a:fillRect/>
          </a:stretch>
        </p:blipFill>
        <p:spPr>
          <a:xfrm>
            <a:off x="9634653" y="2927339"/>
            <a:ext cx="2526430" cy="3429332"/>
          </a:xfrm>
          <a:prstGeom prst="rect">
            <a:avLst/>
          </a:prstGeom>
        </p:spPr>
      </p:pic>
      <p:pic>
        <p:nvPicPr>
          <p:cNvPr id="7" name="Picture 6"/>
          <p:cNvPicPr>
            <a:picLocks noChangeAspect="1"/>
          </p:cNvPicPr>
          <p:nvPr/>
        </p:nvPicPr>
        <p:blipFill>
          <a:blip r:embed="rId6"/>
          <a:stretch>
            <a:fillRect/>
          </a:stretch>
        </p:blipFill>
        <p:spPr>
          <a:xfrm>
            <a:off x="6063270" y="2960940"/>
            <a:ext cx="3292265" cy="1851899"/>
          </a:xfrm>
          <a:prstGeom prst="rect">
            <a:avLst/>
          </a:prstGeom>
        </p:spPr>
      </p:pic>
      <p:pic>
        <p:nvPicPr>
          <p:cNvPr id="8" name="Picture 7"/>
          <p:cNvPicPr>
            <a:picLocks noChangeAspect="1"/>
          </p:cNvPicPr>
          <p:nvPr/>
        </p:nvPicPr>
        <p:blipFill>
          <a:blip r:embed="rId7"/>
          <a:stretch>
            <a:fillRect/>
          </a:stretch>
        </p:blipFill>
        <p:spPr>
          <a:xfrm>
            <a:off x="6342388" y="952705"/>
            <a:ext cx="2447925" cy="2124075"/>
          </a:xfrm>
          <a:prstGeom prst="rect">
            <a:avLst/>
          </a:prstGeom>
        </p:spPr>
      </p:pic>
      <p:pic>
        <p:nvPicPr>
          <p:cNvPr id="9" name="Picture 8"/>
          <p:cNvPicPr>
            <a:picLocks noChangeAspect="1"/>
          </p:cNvPicPr>
          <p:nvPr/>
        </p:nvPicPr>
        <p:blipFill>
          <a:blip r:embed="rId8"/>
          <a:stretch>
            <a:fillRect/>
          </a:stretch>
        </p:blipFill>
        <p:spPr>
          <a:xfrm>
            <a:off x="6543192" y="4908572"/>
            <a:ext cx="3091461" cy="1738947"/>
          </a:xfrm>
          <a:prstGeom prst="rect">
            <a:avLst/>
          </a:prstGeom>
        </p:spPr>
      </p:pic>
    </p:spTree>
    <p:extLst>
      <p:ext uri="{BB962C8B-B14F-4D97-AF65-F5344CB8AC3E}">
        <p14:creationId xmlns:p14="http://schemas.microsoft.com/office/powerpoint/2010/main" val="25094638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Pause</a:t>
            </a:r>
            <a:endParaRPr lang="en-GB" dirty="0"/>
          </a:p>
        </p:txBody>
      </p:sp>
      <p:sp>
        <p:nvSpPr>
          <p:cNvPr id="3" name="Content Placeholder 2"/>
          <p:cNvSpPr>
            <a:spLocks noGrp="1"/>
          </p:cNvSpPr>
          <p:nvPr>
            <p:ph idx="1"/>
          </p:nvPr>
        </p:nvSpPr>
        <p:spPr/>
        <p:txBody>
          <a:bodyPr/>
          <a:lstStyle/>
          <a:p>
            <a:r>
              <a:rPr lang="en-GB" dirty="0" smtClean="0"/>
              <a:t>Questions</a:t>
            </a:r>
          </a:p>
          <a:p>
            <a:endParaRPr lang="en-GB" dirty="0"/>
          </a:p>
          <a:p>
            <a:pPr marL="0" indent="0">
              <a:buNone/>
            </a:pPr>
            <a:endParaRPr lang="en-GB" dirty="0" smtClean="0"/>
          </a:p>
          <a:p>
            <a:r>
              <a:rPr lang="en-GB" dirty="0" smtClean="0"/>
              <a:t>School Practice </a:t>
            </a:r>
            <a:endParaRPr lang="en-GB" dirty="0"/>
          </a:p>
        </p:txBody>
      </p:sp>
      <p:pic>
        <p:nvPicPr>
          <p:cNvPr id="4" name="Picture 3"/>
          <p:cNvPicPr>
            <a:picLocks noChangeAspect="1"/>
          </p:cNvPicPr>
          <p:nvPr/>
        </p:nvPicPr>
        <p:blipFill>
          <a:blip r:embed="rId3"/>
          <a:stretch>
            <a:fillRect/>
          </a:stretch>
        </p:blipFill>
        <p:spPr>
          <a:xfrm>
            <a:off x="6298854" y="1684313"/>
            <a:ext cx="2619375" cy="1743075"/>
          </a:xfrm>
          <a:prstGeom prst="rect">
            <a:avLst/>
          </a:prstGeom>
        </p:spPr>
      </p:pic>
      <p:pic>
        <p:nvPicPr>
          <p:cNvPr id="6" name="Picture 5"/>
          <p:cNvPicPr>
            <a:picLocks noChangeAspect="1"/>
          </p:cNvPicPr>
          <p:nvPr/>
        </p:nvPicPr>
        <p:blipFill>
          <a:blip r:embed="rId4"/>
          <a:stretch>
            <a:fillRect/>
          </a:stretch>
        </p:blipFill>
        <p:spPr>
          <a:xfrm>
            <a:off x="6298854" y="3500045"/>
            <a:ext cx="2423682" cy="2423682"/>
          </a:xfrm>
          <a:prstGeom prst="rect">
            <a:avLst/>
          </a:prstGeom>
        </p:spPr>
      </p:pic>
    </p:spTree>
    <p:extLst>
      <p:ext uri="{BB962C8B-B14F-4D97-AF65-F5344CB8AC3E}">
        <p14:creationId xmlns:p14="http://schemas.microsoft.com/office/powerpoint/2010/main" val="2756307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Hidden </a:t>
            </a:r>
            <a:r>
              <a:rPr lang="en-GB" dirty="0"/>
              <a:t>H</a:t>
            </a:r>
            <a:r>
              <a:rPr lang="en-GB" dirty="0" smtClean="0"/>
              <a:t>arm?</a:t>
            </a:r>
            <a:endParaRPr lang="en-GB" dirty="0"/>
          </a:p>
        </p:txBody>
      </p:sp>
      <p:sp>
        <p:nvSpPr>
          <p:cNvPr id="3" name="Content Placeholder 2"/>
          <p:cNvSpPr>
            <a:spLocks noGrp="1"/>
          </p:cNvSpPr>
          <p:nvPr>
            <p:ph idx="1"/>
          </p:nvPr>
        </p:nvSpPr>
        <p:spPr>
          <a:xfrm>
            <a:off x="677334" y="1635761"/>
            <a:ext cx="6434666" cy="4405602"/>
          </a:xfrm>
        </p:spPr>
        <p:txBody>
          <a:bodyPr>
            <a:normAutofit fontScale="62500" lnSpcReduction="20000"/>
          </a:bodyPr>
          <a:lstStyle/>
          <a:p>
            <a:r>
              <a:rPr lang="en-GB" dirty="0"/>
              <a:t>“Even though people are in their homes more than ever before, it doesn’t mean they are out of harm’s </a:t>
            </a:r>
            <a:r>
              <a:rPr lang="en-GB" dirty="0" smtClean="0"/>
              <a:t>way</a:t>
            </a:r>
            <a:endParaRPr lang="en-GB" dirty="0"/>
          </a:p>
          <a:p>
            <a:pPr marL="0" indent="0">
              <a:buNone/>
            </a:pPr>
            <a:endParaRPr lang="en-GB" dirty="0"/>
          </a:p>
          <a:p>
            <a:r>
              <a:rPr lang="en-GB" dirty="0" smtClean="0"/>
              <a:t>Children </a:t>
            </a:r>
            <a:r>
              <a:rPr lang="en-GB" dirty="0"/>
              <a:t>and young people across North Yorkshire could find themselves in harmful situations compounded by the </a:t>
            </a:r>
            <a:r>
              <a:rPr lang="en-GB" dirty="0" smtClean="0"/>
              <a:t>lockdown</a:t>
            </a:r>
          </a:p>
          <a:p>
            <a:pPr marL="0" indent="0">
              <a:buNone/>
            </a:pPr>
            <a:endParaRPr lang="en-GB" dirty="0" smtClean="0"/>
          </a:p>
          <a:p>
            <a:r>
              <a:rPr lang="en-GB" dirty="0"/>
              <a:t>And because they aren’t going to school, seeing friends or interacting with professionals it may be harder to pick up </a:t>
            </a:r>
            <a:r>
              <a:rPr lang="en-GB" dirty="0" smtClean="0"/>
              <a:t>on’’</a:t>
            </a:r>
          </a:p>
          <a:p>
            <a:pPr marL="0" indent="0">
              <a:buNone/>
            </a:pPr>
            <a:endParaRPr lang="en-GB" dirty="0"/>
          </a:p>
          <a:p>
            <a:pPr marL="0" indent="0">
              <a:buNone/>
            </a:pPr>
            <a:r>
              <a:rPr lang="en-GB" dirty="0" smtClean="0"/>
              <a:t>Stuart  Carlton </a:t>
            </a:r>
            <a:r>
              <a:rPr lang="en-GB" dirty="0"/>
              <a:t>- Corporate Director of Children and Young People’s </a:t>
            </a:r>
            <a:r>
              <a:rPr lang="en-GB" dirty="0" smtClean="0"/>
              <a:t>Service June 2020</a:t>
            </a:r>
            <a:endParaRPr lang="en-GB" dirty="0"/>
          </a:p>
        </p:txBody>
      </p:sp>
      <p:pic>
        <p:nvPicPr>
          <p:cNvPr id="4" name="Picture 3"/>
          <p:cNvPicPr>
            <a:picLocks noChangeAspect="1"/>
          </p:cNvPicPr>
          <p:nvPr/>
        </p:nvPicPr>
        <p:blipFill>
          <a:blip r:embed="rId3"/>
          <a:stretch>
            <a:fillRect/>
          </a:stretch>
        </p:blipFill>
        <p:spPr>
          <a:xfrm>
            <a:off x="8216582" y="2234247"/>
            <a:ext cx="2979738" cy="3465325"/>
          </a:xfrm>
          <a:prstGeom prst="rect">
            <a:avLst/>
          </a:prstGeom>
        </p:spPr>
      </p:pic>
    </p:spTree>
    <p:extLst>
      <p:ext uri="{BB962C8B-B14F-4D97-AF65-F5344CB8AC3E}">
        <p14:creationId xmlns:p14="http://schemas.microsoft.com/office/powerpoint/2010/main" val="25269087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164" y="398124"/>
            <a:ext cx="8596668" cy="1320800"/>
          </a:xfrm>
        </p:spPr>
        <p:txBody>
          <a:bodyPr>
            <a:normAutofit fontScale="90000"/>
          </a:bodyPr>
          <a:lstStyle/>
          <a:p>
            <a:r>
              <a:rPr lang="en-GB" dirty="0"/>
              <a:t>How is Early Help supporting schools to </a:t>
            </a:r>
            <a:r>
              <a:rPr lang="en-GB" dirty="0" smtClean="0"/>
              <a:t>identify and respond </a:t>
            </a:r>
            <a:r>
              <a:rPr lang="en-GB" dirty="0"/>
              <a:t>to </a:t>
            </a:r>
            <a:r>
              <a:rPr lang="en-GB" dirty="0" smtClean="0"/>
              <a:t>Hidden Harm </a:t>
            </a:r>
            <a:r>
              <a:rPr lang="en-GB" dirty="0"/>
              <a:t>concerns?</a:t>
            </a:r>
          </a:p>
        </p:txBody>
      </p:sp>
      <p:sp>
        <p:nvSpPr>
          <p:cNvPr id="3" name="Content Placeholder 2"/>
          <p:cNvSpPr>
            <a:spLocks noGrp="1"/>
          </p:cNvSpPr>
          <p:nvPr>
            <p:ph idx="1"/>
          </p:nvPr>
        </p:nvSpPr>
        <p:spPr>
          <a:xfrm>
            <a:off x="677334" y="2160589"/>
            <a:ext cx="5586306" cy="3880773"/>
          </a:xfrm>
        </p:spPr>
        <p:txBody>
          <a:bodyPr>
            <a:normAutofit fontScale="70000" lnSpcReduction="20000"/>
          </a:bodyPr>
          <a:lstStyle/>
          <a:p>
            <a:r>
              <a:rPr lang="en-GB" dirty="0"/>
              <a:t>Providing additional support for children with emerging needs to stop escalation (Level 2)</a:t>
            </a:r>
          </a:p>
          <a:p>
            <a:r>
              <a:rPr lang="en-GB" dirty="0"/>
              <a:t>2a Single Agency – completing an Early Help Assessment to identify need &amp; offer support in school with advice from Early Help Consultant. </a:t>
            </a:r>
          </a:p>
          <a:p>
            <a:r>
              <a:rPr lang="en-GB" dirty="0"/>
              <a:t>2b – Team Around the Family. Support &amp; advice from Early Help Consultant.  </a:t>
            </a:r>
          </a:p>
          <a:p>
            <a:r>
              <a:rPr lang="en-GB" dirty="0"/>
              <a:t>2c – Whole Family Intervention through 1:1 support from Early Help (Children &amp; Families Worker).  </a:t>
            </a:r>
          </a:p>
          <a:p>
            <a:endParaRPr lang="en-GB" dirty="0"/>
          </a:p>
        </p:txBody>
      </p:sp>
      <p:pic>
        <p:nvPicPr>
          <p:cNvPr id="4" name="Picture 3"/>
          <p:cNvPicPr>
            <a:picLocks noChangeAspect="1"/>
          </p:cNvPicPr>
          <p:nvPr/>
        </p:nvPicPr>
        <p:blipFill>
          <a:blip r:embed="rId3"/>
          <a:stretch>
            <a:fillRect/>
          </a:stretch>
        </p:blipFill>
        <p:spPr>
          <a:xfrm>
            <a:off x="7276140" y="2377759"/>
            <a:ext cx="4074095" cy="3051491"/>
          </a:xfrm>
          <a:prstGeom prst="rect">
            <a:avLst/>
          </a:prstGeom>
        </p:spPr>
      </p:pic>
    </p:spTree>
    <p:extLst>
      <p:ext uri="{BB962C8B-B14F-4D97-AF65-F5344CB8AC3E}">
        <p14:creationId xmlns:p14="http://schemas.microsoft.com/office/powerpoint/2010/main" val="2660687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164" y="398124"/>
            <a:ext cx="8596668" cy="1320800"/>
          </a:xfrm>
        </p:spPr>
        <p:txBody>
          <a:bodyPr/>
          <a:lstStyle/>
          <a:p>
            <a:r>
              <a:rPr lang="en-GB" dirty="0" smtClean="0"/>
              <a:t>Using The Early Help Assessment </a:t>
            </a:r>
            <a:endParaRPr lang="en-GB" dirty="0"/>
          </a:p>
        </p:txBody>
      </p:sp>
      <p:sp>
        <p:nvSpPr>
          <p:cNvPr id="3" name="Content Placeholder 2"/>
          <p:cNvSpPr>
            <a:spLocks noGrp="1"/>
          </p:cNvSpPr>
          <p:nvPr>
            <p:ph idx="1"/>
          </p:nvPr>
        </p:nvSpPr>
        <p:spPr>
          <a:xfrm>
            <a:off x="677334" y="2160589"/>
            <a:ext cx="5586306" cy="3880773"/>
          </a:xfrm>
        </p:spPr>
        <p:txBody>
          <a:bodyPr>
            <a:normAutofit fontScale="77500" lnSpcReduction="20000"/>
          </a:bodyPr>
          <a:lstStyle/>
          <a:p>
            <a:r>
              <a:rPr lang="en-GB" dirty="0" smtClean="0"/>
              <a:t>Based </a:t>
            </a:r>
            <a:r>
              <a:rPr lang="en-GB" dirty="0"/>
              <a:t>on Signs of </a:t>
            </a:r>
            <a:r>
              <a:rPr lang="en-GB" dirty="0" smtClean="0"/>
              <a:t>Safety</a:t>
            </a:r>
            <a:endParaRPr lang="en-GB" dirty="0"/>
          </a:p>
          <a:p>
            <a:r>
              <a:rPr lang="en-GB" dirty="0"/>
              <a:t>Strength Based </a:t>
            </a:r>
            <a:r>
              <a:rPr lang="en-GB" dirty="0" smtClean="0"/>
              <a:t>Approach</a:t>
            </a:r>
            <a:endParaRPr lang="en-GB" dirty="0"/>
          </a:p>
          <a:p>
            <a:r>
              <a:rPr lang="en-GB" dirty="0"/>
              <a:t>Completed early as soon as problems emerge or are </a:t>
            </a:r>
            <a:r>
              <a:rPr lang="en-GB" dirty="0" smtClean="0"/>
              <a:t>identified</a:t>
            </a:r>
            <a:endParaRPr lang="en-GB" dirty="0"/>
          </a:p>
          <a:p>
            <a:r>
              <a:rPr lang="en-GB" dirty="0"/>
              <a:t>Formulates an Action Plan about how to meet need </a:t>
            </a:r>
            <a:r>
              <a:rPr lang="en-GB" dirty="0" smtClean="0"/>
              <a:t>and prevent escalation</a:t>
            </a:r>
            <a:endParaRPr lang="en-GB" dirty="0"/>
          </a:p>
          <a:p>
            <a:r>
              <a:rPr lang="en-GB" dirty="0"/>
              <a:t>Can be used as a </a:t>
            </a:r>
            <a:r>
              <a:rPr lang="en-GB" dirty="0" smtClean="0"/>
              <a:t>referral</a:t>
            </a:r>
            <a:endParaRPr lang="en-GB" dirty="0"/>
          </a:p>
          <a:p>
            <a:r>
              <a:rPr lang="en-GB" dirty="0">
                <a:hlinkClick r:id="rId3"/>
              </a:rPr>
              <a:t>https://www.safeguardingchildren.co.uk/professionals/early-help</a:t>
            </a:r>
            <a:r>
              <a:rPr lang="en-GB" dirty="0" smtClean="0">
                <a:hlinkClick r:id="rId3"/>
              </a:rPr>
              <a:t>/</a:t>
            </a:r>
            <a:endParaRPr lang="en-GB" dirty="0"/>
          </a:p>
        </p:txBody>
      </p:sp>
      <p:pic>
        <p:nvPicPr>
          <p:cNvPr id="5" name="Picture 4"/>
          <p:cNvPicPr>
            <a:picLocks noChangeAspect="1"/>
          </p:cNvPicPr>
          <p:nvPr/>
        </p:nvPicPr>
        <p:blipFill>
          <a:blip r:embed="rId4"/>
          <a:stretch>
            <a:fillRect/>
          </a:stretch>
        </p:blipFill>
        <p:spPr>
          <a:xfrm>
            <a:off x="7383289" y="1433174"/>
            <a:ext cx="3347085" cy="4739753"/>
          </a:xfrm>
          <a:prstGeom prst="rect">
            <a:avLst/>
          </a:prstGeom>
        </p:spPr>
      </p:pic>
    </p:spTree>
    <p:extLst>
      <p:ext uri="{BB962C8B-B14F-4D97-AF65-F5344CB8AC3E}">
        <p14:creationId xmlns:p14="http://schemas.microsoft.com/office/powerpoint/2010/main" val="15328848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7325385" cy="1320800"/>
          </a:xfrm>
        </p:spPr>
        <p:txBody>
          <a:bodyPr/>
          <a:lstStyle/>
          <a:p>
            <a:r>
              <a:rPr lang="en-GB" dirty="0" smtClean="0"/>
              <a:t>How to make a referral related to Hidden Harm </a:t>
            </a:r>
            <a:endParaRPr lang="en-GB" dirty="0">
              <a:solidFill>
                <a:srgbClr val="FF0000"/>
              </a:solidFill>
            </a:endParaRPr>
          </a:p>
        </p:txBody>
      </p:sp>
      <p:sp>
        <p:nvSpPr>
          <p:cNvPr id="3" name="Content Placeholder 2"/>
          <p:cNvSpPr>
            <a:spLocks noGrp="1"/>
          </p:cNvSpPr>
          <p:nvPr>
            <p:ph idx="1"/>
          </p:nvPr>
        </p:nvSpPr>
        <p:spPr>
          <a:xfrm>
            <a:off x="677334" y="2160589"/>
            <a:ext cx="5799093" cy="3880773"/>
          </a:xfrm>
        </p:spPr>
        <p:txBody>
          <a:bodyPr/>
          <a:lstStyle/>
          <a:p>
            <a:r>
              <a:rPr lang="en-GB" dirty="0" smtClean="0">
                <a:solidFill>
                  <a:schemeClr val="tx1"/>
                </a:solidFill>
              </a:rPr>
              <a:t>Speak with your Early Help Consultant first</a:t>
            </a:r>
          </a:p>
          <a:p>
            <a:r>
              <a:rPr lang="en-GB" dirty="0" smtClean="0">
                <a:solidFill>
                  <a:schemeClr val="tx1"/>
                </a:solidFill>
              </a:rPr>
              <a:t>Universal Referral Form</a:t>
            </a:r>
          </a:p>
          <a:p>
            <a:r>
              <a:rPr lang="en-GB" dirty="0" smtClean="0">
                <a:solidFill>
                  <a:schemeClr val="tx1"/>
                </a:solidFill>
              </a:rPr>
              <a:t>Early Help Assessment</a:t>
            </a:r>
          </a:p>
          <a:p>
            <a:r>
              <a:rPr lang="en-GB" dirty="0" smtClean="0">
                <a:solidFill>
                  <a:schemeClr val="tx1"/>
                </a:solidFill>
              </a:rPr>
              <a:t>Customer Contact Centre (01609 780780) </a:t>
            </a:r>
          </a:p>
          <a:p>
            <a:endParaRPr lang="en-GB" dirty="0">
              <a:solidFill>
                <a:srgbClr val="FF0000"/>
              </a:solidFill>
            </a:endParaRPr>
          </a:p>
        </p:txBody>
      </p:sp>
      <p:pic>
        <p:nvPicPr>
          <p:cNvPr id="4" name="Picture 3"/>
          <p:cNvPicPr>
            <a:picLocks noChangeAspect="1"/>
          </p:cNvPicPr>
          <p:nvPr/>
        </p:nvPicPr>
        <p:blipFill>
          <a:blip r:embed="rId3"/>
          <a:stretch>
            <a:fillRect/>
          </a:stretch>
        </p:blipFill>
        <p:spPr>
          <a:xfrm>
            <a:off x="6340378" y="2080271"/>
            <a:ext cx="2281970" cy="3242492"/>
          </a:xfrm>
          <a:prstGeom prst="rect">
            <a:avLst/>
          </a:prstGeom>
        </p:spPr>
      </p:pic>
      <p:pic>
        <p:nvPicPr>
          <p:cNvPr id="5" name="Picture 4"/>
          <p:cNvPicPr>
            <a:picLocks noChangeAspect="1"/>
          </p:cNvPicPr>
          <p:nvPr/>
        </p:nvPicPr>
        <p:blipFill>
          <a:blip r:embed="rId4"/>
          <a:stretch>
            <a:fillRect/>
          </a:stretch>
        </p:blipFill>
        <p:spPr>
          <a:xfrm>
            <a:off x="9040846" y="665946"/>
            <a:ext cx="2107628" cy="2989285"/>
          </a:xfrm>
          <a:prstGeom prst="rect">
            <a:avLst/>
          </a:prstGeom>
        </p:spPr>
      </p:pic>
      <p:pic>
        <p:nvPicPr>
          <p:cNvPr id="6" name="Picture 5"/>
          <p:cNvPicPr>
            <a:picLocks noChangeAspect="1"/>
          </p:cNvPicPr>
          <p:nvPr/>
        </p:nvPicPr>
        <p:blipFill>
          <a:blip r:embed="rId5"/>
          <a:stretch>
            <a:fillRect/>
          </a:stretch>
        </p:blipFill>
        <p:spPr>
          <a:xfrm>
            <a:off x="8769404" y="3735549"/>
            <a:ext cx="3042168" cy="1822862"/>
          </a:xfrm>
          <a:prstGeom prst="rect">
            <a:avLst/>
          </a:prstGeom>
        </p:spPr>
      </p:pic>
      <p:sp>
        <p:nvSpPr>
          <p:cNvPr id="7" name="Rectangle 6"/>
          <p:cNvSpPr/>
          <p:nvPr/>
        </p:nvSpPr>
        <p:spPr>
          <a:xfrm>
            <a:off x="5128891" y="5638729"/>
            <a:ext cx="6737683" cy="923330"/>
          </a:xfrm>
          <a:prstGeom prst="rect">
            <a:avLst/>
          </a:prstGeom>
          <a:solidFill>
            <a:schemeClr val="bg1"/>
          </a:solidFill>
        </p:spPr>
        <p:txBody>
          <a:bodyPr wrap="square">
            <a:spAutoFit/>
          </a:bodyPr>
          <a:lstStyle/>
          <a:p>
            <a:r>
              <a:rPr lang="en-GB" dirty="0">
                <a:hlinkClick r:id="rId6"/>
              </a:rPr>
              <a:t>https://www.safeguardingchildren.co.uk/professionals/forms-for-professionals</a:t>
            </a:r>
            <a:r>
              <a:rPr lang="en-GB" dirty="0" smtClean="0">
                <a:hlinkClick r:id="rId6"/>
              </a:rPr>
              <a:t>/</a:t>
            </a:r>
            <a:endParaRPr lang="en-GB" dirty="0" smtClean="0"/>
          </a:p>
          <a:p>
            <a:endParaRPr lang="en-GB" dirty="0"/>
          </a:p>
        </p:txBody>
      </p:sp>
    </p:spTree>
    <p:extLst>
      <p:ext uri="{BB962C8B-B14F-4D97-AF65-F5344CB8AC3E}">
        <p14:creationId xmlns:p14="http://schemas.microsoft.com/office/powerpoint/2010/main" val="25515494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Early Help Contacts</a:t>
            </a:r>
            <a:br>
              <a:rPr lang="en-GB" dirty="0" smtClean="0"/>
            </a:br>
            <a:endParaRPr lang="en-GB"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6260107"/>
              </p:ext>
            </p:extLst>
          </p:nvPr>
        </p:nvGraphicFramePr>
        <p:xfrm>
          <a:off x="1211579" y="1806258"/>
          <a:ext cx="8919846" cy="4080191"/>
        </p:xfrm>
        <a:graphic>
          <a:graphicData uri="http://schemas.openxmlformats.org/drawingml/2006/table">
            <a:tbl>
              <a:tblPr firstRow="1" bandRow="1">
                <a:tableStyleId>{5C22544A-7EE6-4342-B048-85BDC9FD1C3A}</a:tableStyleId>
              </a:tblPr>
              <a:tblGrid>
                <a:gridCol w="4459923">
                  <a:extLst>
                    <a:ext uri="{9D8B030D-6E8A-4147-A177-3AD203B41FA5}">
                      <a16:colId xmlns:a16="http://schemas.microsoft.com/office/drawing/2014/main" val="2377815679"/>
                    </a:ext>
                  </a:extLst>
                </a:gridCol>
                <a:gridCol w="4459923">
                  <a:extLst>
                    <a:ext uri="{9D8B030D-6E8A-4147-A177-3AD203B41FA5}">
                      <a16:colId xmlns:a16="http://schemas.microsoft.com/office/drawing/2014/main" val="3034703084"/>
                    </a:ext>
                  </a:extLst>
                </a:gridCol>
              </a:tblGrid>
              <a:tr h="608337">
                <a:tc>
                  <a:txBody>
                    <a:bodyPr/>
                    <a:lstStyle/>
                    <a:p>
                      <a:r>
                        <a:rPr lang="en-GB" sz="2800" dirty="0" smtClean="0"/>
                        <a:t>Division</a:t>
                      </a:r>
                      <a:endParaRPr lang="en-GB" sz="2800" dirty="0"/>
                    </a:p>
                  </a:txBody>
                  <a:tcPr marL="91202" marR="91202" marT="45601" marB="45601"/>
                </a:tc>
                <a:tc>
                  <a:txBody>
                    <a:bodyPr/>
                    <a:lstStyle/>
                    <a:p>
                      <a:r>
                        <a:rPr lang="en-GB" sz="2800" dirty="0" smtClean="0"/>
                        <a:t>Name</a:t>
                      </a:r>
                      <a:endParaRPr lang="en-GB" sz="2800" dirty="0"/>
                    </a:p>
                  </a:txBody>
                  <a:tcPr marL="91202" marR="91202" marT="45601" marB="45601"/>
                </a:tc>
                <a:extLst>
                  <a:ext uri="{0D108BD9-81ED-4DB2-BD59-A6C34878D82A}">
                    <a16:rowId xmlns:a16="http://schemas.microsoft.com/office/drawing/2014/main" val="2263486038"/>
                  </a:ext>
                </a:extLst>
              </a:tr>
              <a:tr h="1073749">
                <a:tc>
                  <a:txBody>
                    <a:bodyPr/>
                    <a:lstStyle/>
                    <a:p>
                      <a:r>
                        <a:rPr lang="en-GB" sz="2800" dirty="0" smtClean="0"/>
                        <a:t>Central</a:t>
                      </a:r>
                    </a:p>
                    <a:p>
                      <a:r>
                        <a:rPr lang="en-GB" sz="1200" dirty="0" smtClean="0"/>
                        <a:t>(Selby, Richmondshire,</a:t>
                      </a:r>
                      <a:r>
                        <a:rPr lang="en-GB" sz="1200" baseline="0" dirty="0" smtClean="0"/>
                        <a:t> Hambleton)</a:t>
                      </a:r>
                    </a:p>
                    <a:p>
                      <a:r>
                        <a:rPr lang="en-GB" sz="1400" b="1" baseline="0" dirty="0" smtClean="0"/>
                        <a:t>Jon Coates, Liz Power, Cath Preston</a:t>
                      </a:r>
                      <a:endParaRPr lang="en-GB" sz="1400" b="1" dirty="0" smtClean="0"/>
                    </a:p>
                  </a:txBody>
                  <a:tcPr marL="91202" marR="91202" marT="45601" marB="45601"/>
                </a:tc>
                <a:tc>
                  <a:txBody>
                    <a:bodyPr/>
                    <a:lstStyle/>
                    <a:p>
                      <a:r>
                        <a:rPr lang="en-GB" sz="2800" dirty="0" smtClean="0"/>
                        <a:t>01609 534829</a:t>
                      </a:r>
                      <a:endParaRPr lang="en-GB" sz="2800" dirty="0"/>
                    </a:p>
                  </a:txBody>
                  <a:tcPr marL="91202" marR="91202" marT="45601" marB="45601"/>
                </a:tc>
                <a:extLst>
                  <a:ext uri="{0D108BD9-81ED-4DB2-BD59-A6C34878D82A}">
                    <a16:rowId xmlns:a16="http://schemas.microsoft.com/office/drawing/2014/main" val="3683562238"/>
                  </a:ext>
                </a:extLst>
              </a:tr>
              <a:tr h="1073749">
                <a:tc>
                  <a:txBody>
                    <a:bodyPr/>
                    <a:lstStyle/>
                    <a:p>
                      <a:r>
                        <a:rPr lang="en-GB" sz="2800" dirty="0" smtClean="0"/>
                        <a:t>East</a:t>
                      </a:r>
                    </a:p>
                    <a:p>
                      <a:r>
                        <a:rPr lang="en-GB" sz="1200" dirty="0" smtClean="0"/>
                        <a:t>(Scarborough, Whitby, Ryedale)</a:t>
                      </a:r>
                    </a:p>
                    <a:p>
                      <a:r>
                        <a:rPr lang="en-GB" sz="1400" b="1" dirty="0" smtClean="0"/>
                        <a:t>Liz White, Kelly Trotter, James Urquhart</a:t>
                      </a:r>
                    </a:p>
                  </a:txBody>
                  <a:tcPr marL="91202" marR="91202" marT="45601" marB="45601"/>
                </a:tc>
                <a:tc>
                  <a:txBody>
                    <a:bodyPr/>
                    <a:lstStyle/>
                    <a:p>
                      <a:r>
                        <a:rPr lang="en-GB" sz="2800" dirty="0" smtClean="0"/>
                        <a:t>01609 534852</a:t>
                      </a:r>
                      <a:endParaRPr lang="en-GB" sz="2800" dirty="0"/>
                    </a:p>
                  </a:txBody>
                  <a:tcPr marL="91202" marR="91202" marT="45601" marB="45601"/>
                </a:tc>
                <a:extLst>
                  <a:ext uri="{0D108BD9-81ED-4DB2-BD59-A6C34878D82A}">
                    <a16:rowId xmlns:a16="http://schemas.microsoft.com/office/drawing/2014/main" val="1027961600"/>
                  </a:ext>
                </a:extLst>
              </a:tr>
              <a:tr h="1324356">
                <a:tc>
                  <a:txBody>
                    <a:bodyPr/>
                    <a:lstStyle/>
                    <a:p>
                      <a:r>
                        <a:rPr lang="en-GB" sz="2800" dirty="0" smtClean="0"/>
                        <a:t>West</a:t>
                      </a:r>
                    </a:p>
                    <a:p>
                      <a:r>
                        <a:rPr lang="en-GB" sz="1200" dirty="0" smtClean="0"/>
                        <a:t>(Harrogate, Knaresborough,</a:t>
                      </a:r>
                      <a:r>
                        <a:rPr lang="en-GB" sz="1200" baseline="0" dirty="0" smtClean="0"/>
                        <a:t> </a:t>
                      </a:r>
                      <a:r>
                        <a:rPr lang="en-GB" sz="1200" dirty="0" smtClean="0"/>
                        <a:t>Craven, Ripon)</a:t>
                      </a:r>
                    </a:p>
                    <a:p>
                      <a:r>
                        <a:rPr lang="en-GB" sz="1400" b="1" dirty="0" smtClean="0"/>
                        <a:t>Rachel Yeadon, Sarah Webb, Elaine Shaw, Angela Charlesworth</a:t>
                      </a:r>
                      <a:endParaRPr lang="en-GB" sz="1400" b="1" dirty="0"/>
                    </a:p>
                  </a:txBody>
                  <a:tcPr marL="91202" marR="91202" marT="45601" marB="4560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800" dirty="0" smtClean="0"/>
                        <a:t>01609 534842</a:t>
                      </a:r>
                    </a:p>
                  </a:txBody>
                  <a:tcPr marL="91202" marR="91202" marT="45601" marB="45601"/>
                </a:tc>
                <a:extLst>
                  <a:ext uri="{0D108BD9-81ED-4DB2-BD59-A6C34878D82A}">
                    <a16:rowId xmlns:a16="http://schemas.microsoft.com/office/drawing/2014/main" val="2179870237"/>
                  </a:ext>
                </a:extLst>
              </a:tr>
            </a:tbl>
          </a:graphicData>
        </a:graphic>
      </p:graphicFrame>
    </p:spTree>
    <p:extLst>
      <p:ext uri="{BB962C8B-B14F-4D97-AF65-F5344CB8AC3E}">
        <p14:creationId xmlns:p14="http://schemas.microsoft.com/office/powerpoint/2010/main" val="37007606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is Children’s Social Care </a:t>
            </a:r>
            <a:r>
              <a:rPr lang="en-GB" dirty="0"/>
              <a:t> </a:t>
            </a:r>
            <a:r>
              <a:rPr lang="en-GB" dirty="0" smtClean="0"/>
              <a:t>working  with schools </a:t>
            </a:r>
            <a:r>
              <a:rPr lang="en-GB" dirty="0"/>
              <a:t>to </a:t>
            </a:r>
            <a:r>
              <a:rPr lang="en-GB" dirty="0" smtClean="0"/>
              <a:t>identify and respond to  Hidden Harm </a:t>
            </a:r>
            <a:r>
              <a:rPr lang="en-GB" dirty="0"/>
              <a:t>concerns?</a:t>
            </a:r>
          </a:p>
        </p:txBody>
      </p:sp>
      <p:sp>
        <p:nvSpPr>
          <p:cNvPr id="3" name="Content Placeholder 2"/>
          <p:cNvSpPr>
            <a:spLocks noGrp="1"/>
          </p:cNvSpPr>
          <p:nvPr>
            <p:ph idx="1"/>
          </p:nvPr>
        </p:nvSpPr>
        <p:spPr>
          <a:xfrm>
            <a:off x="677333" y="2389189"/>
            <a:ext cx="5837767" cy="3880773"/>
          </a:xfrm>
        </p:spPr>
        <p:txBody>
          <a:bodyPr>
            <a:normAutofit fontScale="77500" lnSpcReduction="20000"/>
          </a:bodyPr>
          <a:lstStyle/>
          <a:p>
            <a:r>
              <a:rPr lang="en-GB" dirty="0" smtClean="0">
                <a:solidFill>
                  <a:schemeClr val="tx1"/>
                </a:solidFill>
              </a:rPr>
              <a:t>Working with North Yorkshire Children’s Safeguarding Partnership to raise awareness about hidden harm </a:t>
            </a:r>
          </a:p>
          <a:p>
            <a:r>
              <a:rPr lang="en-GB" dirty="0" smtClean="0">
                <a:solidFill>
                  <a:schemeClr val="tx1"/>
                </a:solidFill>
              </a:rPr>
              <a:t>Continued visits and interventions to all children that are open to Children’s Social Care </a:t>
            </a:r>
          </a:p>
          <a:p>
            <a:r>
              <a:rPr lang="en-GB" dirty="0" smtClean="0">
                <a:solidFill>
                  <a:schemeClr val="tx1"/>
                </a:solidFill>
              </a:rPr>
              <a:t>Working with schools to ensure all vulnerable </a:t>
            </a:r>
            <a:r>
              <a:rPr lang="en-GB" dirty="0">
                <a:solidFill>
                  <a:schemeClr val="tx1"/>
                </a:solidFill>
              </a:rPr>
              <a:t>children, with a social worker or Disabled Children’s </a:t>
            </a:r>
            <a:r>
              <a:rPr lang="en-GB" dirty="0" smtClean="0">
                <a:solidFill>
                  <a:schemeClr val="tx1"/>
                </a:solidFill>
              </a:rPr>
              <a:t>Service, </a:t>
            </a:r>
            <a:r>
              <a:rPr lang="en-GB" dirty="0">
                <a:solidFill>
                  <a:schemeClr val="tx1"/>
                </a:solidFill>
              </a:rPr>
              <a:t>have </a:t>
            </a:r>
            <a:r>
              <a:rPr lang="en-GB" dirty="0" smtClean="0">
                <a:solidFill>
                  <a:schemeClr val="tx1"/>
                </a:solidFill>
              </a:rPr>
              <a:t>an attendance plan </a:t>
            </a:r>
            <a:endParaRPr lang="en-GB" dirty="0">
              <a:solidFill>
                <a:schemeClr val="tx1"/>
              </a:solidFill>
            </a:endParaRPr>
          </a:p>
        </p:txBody>
      </p:sp>
      <p:sp>
        <p:nvSpPr>
          <p:cNvPr id="4" name="Rectangle 3"/>
          <p:cNvSpPr/>
          <p:nvPr/>
        </p:nvSpPr>
        <p:spPr>
          <a:xfrm>
            <a:off x="7520940" y="2588806"/>
            <a:ext cx="4263390" cy="646331"/>
          </a:xfrm>
          <a:prstGeom prst="rect">
            <a:avLst/>
          </a:prstGeom>
        </p:spPr>
        <p:txBody>
          <a:bodyPr wrap="square">
            <a:spAutoFit/>
          </a:bodyPr>
          <a:lstStyle/>
          <a:p>
            <a:r>
              <a:rPr lang="en-GB" dirty="0" smtClean="0"/>
              <a:t>Add image </a:t>
            </a:r>
            <a:r>
              <a:rPr lang="en-GB" dirty="0"/>
              <a:t/>
            </a:r>
            <a:br>
              <a:rPr lang="en-GB" dirty="0"/>
            </a:br>
            <a:endParaRPr lang="en-GB" dirty="0"/>
          </a:p>
        </p:txBody>
      </p:sp>
      <p:pic>
        <p:nvPicPr>
          <p:cNvPr id="5" name="Picture 4"/>
          <p:cNvPicPr>
            <a:picLocks noChangeAspect="1"/>
          </p:cNvPicPr>
          <p:nvPr/>
        </p:nvPicPr>
        <p:blipFill>
          <a:blip r:embed="rId3"/>
          <a:stretch>
            <a:fillRect/>
          </a:stretch>
        </p:blipFill>
        <p:spPr>
          <a:xfrm>
            <a:off x="7157041" y="1925722"/>
            <a:ext cx="4395597" cy="2914141"/>
          </a:xfrm>
          <a:prstGeom prst="rect">
            <a:avLst/>
          </a:prstGeom>
        </p:spPr>
      </p:pic>
      <p:sp>
        <p:nvSpPr>
          <p:cNvPr id="6" name="TextBox 5"/>
          <p:cNvSpPr txBox="1"/>
          <p:nvPr/>
        </p:nvSpPr>
        <p:spPr>
          <a:xfrm>
            <a:off x="6988106" y="5103617"/>
            <a:ext cx="4364071" cy="1077218"/>
          </a:xfrm>
          <a:prstGeom prst="rect">
            <a:avLst/>
          </a:prstGeom>
          <a:solidFill>
            <a:schemeClr val="bg1"/>
          </a:solidFill>
        </p:spPr>
        <p:txBody>
          <a:bodyPr wrap="square" rtlCol="0">
            <a:spAutoFit/>
          </a:bodyPr>
          <a:lstStyle/>
          <a:p>
            <a:pPr lvl="1"/>
            <a:r>
              <a:rPr lang="en-GB" sz="1600" dirty="0" smtClean="0"/>
              <a:t>From: NYCC </a:t>
            </a:r>
            <a:r>
              <a:rPr lang="en-GB" sz="1600" dirty="0"/>
              <a:t>Guide to vulnerable children and young people Covid-19 attendance </a:t>
            </a:r>
            <a:r>
              <a:rPr lang="en-GB" sz="1600" dirty="0" smtClean="0"/>
              <a:t>plan</a:t>
            </a:r>
            <a:endParaRPr lang="en-GB" sz="1600" dirty="0">
              <a:hlinkClick r:id="rId4"/>
            </a:endParaRPr>
          </a:p>
          <a:p>
            <a:pPr lvl="1"/>
            <a:r>
              <a:rPr lang="en-GB" sz="1600" dirty="0" smtClean="0">
                <a:hlinkClick r:id="rId4"/>
              </a:rPr>
              <a:t>https</a:t>
            </a:r>
            <a:r>
              <a:rPr lang="en-GB" sz="1600" dirty="0">
                <a:hlinkClick r:id="rId4"/>
              </a:rPr>
              <a:t>://cyps.northyorks.gov.uk/covid-19</a:t>
            </a:r>
            <a:endParaRPr lang="en-GB" sz="1600" dirty="0"/>
          </a:p>
        </p:txBody>
      </p:sp>
    </p:spTree>
    <p:extLst>
      <p:ext uri="{BB962C8B-B14F-4D97-AF65-F5344CB8AC3E}">
        <p14:creationId xmlns:p14="http://schemas.microsoft.com/office/powerpoint/2010/main" val="26538594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For more information on the NYSCP Hidden Harm Strategy and Campaign materials </a:t>
            </a:r>
            <a:endParaRPr lang="en-GB" dirty="0"/>
          </a:p>
        </p:txBody>
      </p:sp>
      <p:sp>
        <p:nvSpPr>
          <p:cNvPr id="3" name="Content Placeholder 2"/>
          <p:cNvSpPr>
            <a:spLocks noGrp="1"/>
          </p:cNvSpPr>
          <p:nvPr>
            <p:ph idx="1"/>
          </p:nvPr>
        </p:nvSpPr>
        <p:spPr>
          <a:xfrm>
            <a:off x="677334" y="1702626"/>
            <a:ext cx="5631317" cy="4970315"/>
          </a:xfrm>
        </p:spPr>
        <p:txBody>
          <a:bodyPr>
            <a:normAutofit fontScale="55000" lnSpcReduction="20000"/>
          </a:bodyPr>
          <a:lstStyle/>
          <a:p>
            <a:r>
              <a:rPr lang="en-GB" dirty="0" smtClean="0">
                <a:solidFill>
                  <a:schemeClr val="tx1"/>
                </a:solidFill>
              </a:rPr>
              <a:t>Visit North Yorkshire Safeguarding Children Partnership website</a:t>
            </a:r>
          </a:p>
          <a:p>
            <a:pPr marL="400050" lvl="1" indent="0">
              <a:buNone/>
            </a:pPr>
            <a:r>
              <a:rPr lang="en-GB" dirty="0" smtClean="0">
                <a:solidFill>
                  <a:schemeClr val="accent1"/>
                </a:solidFill>
                <a:hlinkClick r:id="rId3"/>
              </a:rPr>
              <a:t>www.safeguardingchildren.co.uk</a:t>
            </a:r>
            <a:endParaRPr lang="en-GB" dirty="0">
              <a:solidFill>
                <a:schemeClr val="accent1"/>
              </a:solidFill>
            </a:endParaRPr>
          </a:p>
          <a:p>
            <a:pPr marL="400050" lvl="1" indent="0">
              <a:buNone/>
            </a:pPr>
            <a:endParaRPr lang="en-GB" dirty="0" smtClean="0">
              <a:solidFill>
                <a:schemeClr val="accent1"/>
              </a:solidFill>
            </a:endParaRPr>
          </a:p>
          <a:p>
            <a:r>
              <a:rPr lang="en-GB" dirty="0" smtClean="0">
                <a:solidFill>
                  <a:schemeClr val="accent1"/>
                </a:solidFill>
              </a:rPr>
              <a:t>Hidden Harm </a:t>
            </a:r>
            <a:r>
              <a:rPr lang="en-GB" dirty="0" smtClean="0">
                <a:solidFill>
                  <a:schemeClr val="tx1"/>
                </a:solidFill>
              </a:rPr>
              <a:t>twilight </a:t>
            </a:r>
            <a:r>
              <a:rPr lang="en-GB" dirty="0" smtClean="0">
                <a:solidFill>
                  <a:schemeClr val="accent1"/>
                </a:solidFill>
              </a:rPr>
              <a:t>online</a:t>
            </a:r>
            <a:r>
              <a:rPr lang="en-GB" dirty="0" smtClean="0">
                <a:solidFill>
                  <a:schemeClr val="tx1"/>
                </a:solidFill>
              </a:rPr>
              <a:t> sessions for schools 4-5pm ( this presentation and opportunities for questions/sharing practice)  - joining instructions to be confirmed </a:t>
            </a:r>
          </a:p>
          <a:p>
            <a:pPr marL="0" indent="0">
              <a:buNone/>
            </a:pPr>
            <a:endParaRPr lang="en-GB" dirty="0">
              <a:solidFill>
                <a:schemeClr val="tx1"/>
              </a:solidFill>
            </a:endParaRPr>
          </a:p>
          <a:p>
            <a:pPr marL="0" indent="0">
              <a:buNone/>
            </a:pPr>
            <a:endParaRPr lang="en-GB" dirty="0" smtClean="0">
              <a:solidFill>
                <a:schemeClr val="tx1"/>
              </a:solidFill>
            </a:endParaRPr>
          </a:p>
          <a:p>
            <a:pPr marL="0" indent="0">
              <a:buNone/>
            </a:pPr>
            <a:endParaRPr lang="en-GB" dirty="0">
              <a:solidFill>
                <a:schemeClr val="tx1"/>
              </a:solidFill>
            </a:endParaRPr>
          </a:p>
          <a:p>
            <a:pPr marL="0" indent="0">
              <a:buNone/>
            </a:pPr>
            <a:endParaRPr lang="en-GB" dirty="0">
              <a:solidFill>
                <a:schemeClr val="tx1"/>
              </a:solidFill>
            </a:endParaRPr>
          </a:p>
          <a:p>
            <a:endParaRPr lang="en-GB" dirty="0" smtClean="0">
              <a:solidFill>
                <a:schemeClr val="accent1"/>
              </a:solidFill>
            </a:endParaRPr>
          </a:p>
          <a:p>
            <a:r>
              <a:rPr lang="en-GB" dirty="0" smtClean="0">
                <a:solidFill>
                  <a:schemeClr val="accent1"/>
                </a:solidFill>
              </a:rPr>
              <a:t>Hidden Harm </a:t>
            </a:r>
            <a:r>
              <a:rPr lang="en-GB" dirty="0" smtClean="0">
                <a:solidFill>
                  <a:schemeClr val="tx1"/>
                </a:solidFill>
              </a:rPr>
              <a:t>will be a theme in the Headteacher/Designated Safeguarding Lead  Networks in Autumn term 2020 (likely to be webinar based/online) </a:t>
            </a:r>
          </a:p>
          <a:p>
            <a:endParaRPr lang="en-GB" dirty="0" smtClean="0">
              <a:solidFill>
                <a:schemeClr val="tx1"/>
              </a:solidFill>
            </a:endParaRPr>
          </a:p>
          <a:p>
            <a:endParaRPr lang="en-GB" dirty="0" smtClean="0">
              <a:solidFill>
                <a:srgbClr val="FF0000"/>
              </a:solidFill>
            </a:endParaRPr>
          </a:p>
          <a:p>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2737220"/>
            <a:ext cx="4461466" cy="1450564"/>
          </a:xfrm>
          <a:prstGeom prst="rect">
            <a:avLst/>
          </a:prstGeom>
        </p:spPr>
      </p:pic>
      <p:pic>
        <p:nvPicPr>
          <p:cNvPr id="5" name="Picture 4"/>
          <p:cNvPicPr>
            <a:picLocks noChangeAspect="1"/>
          </p:cNvPicPr>
          <p:nvPr/>
        </p:nvPicPr>
        <p:blipFill>
          <a:blip r:embed="rId5"/>
          <a:stretch>
            <a:fillRect/>
          </a:stretch>
        </p:blipFill>
        <p:spPr>
          <a:xfrm>
            <a:off x="6960874" y="4572000"/>
            <a:ext cx="1673253" cy="1970567"/>
          </a:xfrm>
          <a:prstGeom prst="rect">
            <a:avLst/>
          </a:prstGeom>
        </p:spPr>
      </p:pic>
      <p:sp>
        <p:nvSpPr>
          <p:cNvPr id="6" name="Rectangle 5"/>
          <p:cNvSpPr/>
          <p:nvPr/>
        </p:nvSpPr>
        <p:spPr>
          <a:xfrm>
            <a:off x="8761717" y="5102227"/>
            <a:ext cx="3013004" cy="369332"/>
          </a:xfrm>
          <a:prstGeom prst="rect">
            <a:avLst/>
          </a:prstGeom>
          <a:solidFill>
            <a:schemeClr val="bg1"/>
          </a:solidFill>
        </p:spPr>
        <p:txBody>
          <a:bodyPr wrap="none">
            <a:spAutoFit/>
          </a:bodyPr>
          <a:lstStyle/>
          <a:p>
            <a:r>
              <a:rPr lang="en-GB" dirty="0">
                <a:hlinkClick r:id="rId6"/>
              </a:rPr>
              <a:t>Sign up to NYSCP e-Bulletin</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2271969312"/>
              </p:ext>
            </p:extLst>
          </p:nvPr>
        </p:nvGraphicFramePr>
        <p:xfrm>
          <a:off x="1453116" y="3907553"/>
          <a:ext cx="3369340" cy="1328893"/>
        </p:xfrm>
        <a:graphic>
          <a:graphicData uri="http://schemas.openxmlformats.org/drawingml/2006/table">
            <a:tbl>
              <a:tblPr firstRow="1" bandRow="1">
                <a:tableStyleId>{5C22544A-7EE6-4342-B048-85BDC9FD1C3A}</a:tableStyleId>
              </a:tblPr>
              <a:tblGrid>
                <a:gridCol w="1788632">
                  <a:extLst>
                    <a:ext uri="{9D8B030D-6E8A-4147-A177-3AD203B41FA5}">
                      <a16:colId xmlns:a16="http://schemas.microsoft.com/office/drawing/2014/main" val="3668110224"/>
                    </a:ext>
                  </a:extLst>
                </a:gridCol>
                <a:gridCol w="1580708">
                  <a:extLst>
                    <a:ext uri="{9D8B030D-6E8A-4147-A177-3AD203B41FA5}">
                      <a16:colId xmlns:a16="http://schemas.microsoft.com/office/drawing/2014/main" val="1773623567"/>
                    </a:ext>
                  </a:extLst>
                </a:gridCol>
              </a:tblGrid>
              <a:tr h="587213">
                <a:tc>
                  <a:txBody>
                    <a:bodyPr/>
                    <a:lstStyle/>
                    <a:p>
                      <a:r>
                        <a:rPr lang="en-GB" dirty="0" smtClean="0">
                          <a:solidFill>
                            <a:schemeClr val="tx1"/>
                          </a:solidFill>
                        </a:rPr>
                        <a:t>Mon 6</a:t>
                      </a:r>
                      <a:r>
                        <a:rPr lang="en-GB" baseline="30000" dirty="0" smtClean="0">
                          <a:solidFill>
                            <a:schemeClr val="tx1"/>
                          </a:solidFill>
                        </a:rPr>
                        <a:t>th</a:t>
                      </a:r>
                      <a:r>
                        <a:rPr lang="en-GB" dirty="0" smtClean="0">
                          <a:solidFill>
                            <a:schemeClr val="tx1"/>
                          </a:solidFill>
                        </a:rPr>
                        <a:t> July </a:t>
                      </a:r>
                      <a:endParaRPr lang="en-GB" dirty="0"/>
                    </a:p>
                  </a:txBody>
                  <a:tcPr/>
                </a:tc>
                <a:tc>
                  <a:txBody>
                    <a:bodyPr/>
                    <a:lstStyle/>
                    <a:p>
                      <a:r>
                        <a:rPr lang="en-GB" dirty="0" smtClean="0"/>
                        <a:t>East</a:t>
                      </a:r>
                      <a:endParaRPr lang="en-GB" dirty="0"/>
                    </a:p>
                  </a:txBody>
                  <a:tcPr/>
                </a:tc>
                <a:extLst>
                  <a:ext uri="{0D108BD9-81ED-4DB2-BD59-A6C34878D82A}">
                    <a16:rowId xmlns:a16="http://schemas.microsoft.com/office/drawing/2014/main" val="252756817"/>
                  </a:ext>
                </a:extLst>
              </a:tr>
              <a:tr h="370840">
                <a:tc>
                  <a:txBody>
                    <a:bodyPr/>
                    <a:lstStyle/>
                    <a:p>
                      <a:r>
                        <a:rPr lang="en-GB" dirty="0" smtClean="0">
                          <a:solidFill>
                            <a:schemeClr val="tx1"/>
                          </a:solidFill>
                        </a:rPr>
                        <a:t>Tues 7</a:t>
                      </a:r>
                      <a:r>
                        <a:rPr lang="en-GB" baseline="30000" dirty="0" smtClean="0">
                          <a:solidFill>
                            <a:schemeClr val="tx1"/>
                          </a:solidFill>
                        </a:rPr>
                        <a:t>th</a:t>
                      </a:r>
                      <a:r>
                        <a:rPr lang="en-GB" dirty="0" smtClean="0">
                          <a:solidFill>
                            <a:schemeClr val="tx1"/>
                          </a:solidFill>
                        </a:rPr>
                        <a:t> July</a:t>
                      </a:r>
                      <a:endParaRPr lang="en-GB" dirty="0"/>
                    </a:p>
                  </a:txBody>
                  <a:tcPr/>
                </a:tc>
                <a:tc>
                  <a:txBody>
                    <a:bodyPr/>
                    <a:lstStyle/>
                    <a:p>
                      <a:r>
                        <a:rPr lang="en-GB" dirty="0" smtClean="0"/>
                        <a:t>West</a:t>
                      </a:r>
                      <a:endParaRPr lang="en-GB" dirty="0"/>
                    </a:p>
                  </a:txBody>
                  <a:tcPr/>
                </a:tc>
                <a:extLst>
                  <a:ext uri="{0D108BD9-81ED-4DB2-BD59-A6C34878D82A}">
                    <a16:rowId xmlns:a16="http://schemas.microsoft.com/office/drawing/2014/main" val="675674491"/>
                  </a:ext>
                </a:extLst>
              </a:tr>
              <a:tr h="370840">
                <a:tc>
                  <a:txBody>
                    <a:bodyPr/>
                    <a:lstStyle/>
                    <a:p>
                      <a:r>
                        <a:rPr lang="en-GB" dirty="0" smtClean="0">
                          <a:solidFill>
                            <a:schemeClr val="tx1"/>
                          </a:solidFill>
                        </a:rPr>
                        <a:t>Weds 8</a:t>
                      </a:r>
                      <a:r>
                        <a:rPr lang="en-GB" baseline="30000" dirty="0" smtClean="0">
                          <a:solidFill>
                            <a:schemeClr val="tx1"/>
                          </a:solidFill>
                        </a:rPr>
                        <a:t>th</a:t>
                      </a:r>
                      <a:r>
                        <a:rPr lang="en-GB" dirty="0" smtClean="0">
                          <a:solidFill>
                            <a:schemeClr val="tx1"/>
                          </a:solidFill>
                        </a:rPr>
                        <a:t> July</a:t>
                      </a:r>
                      <a:endParaRPr lang="en-GB" dirty="0"/>
                    </a:p>
                  </a:txBody>
                  <a:tcPr/>
                </a:tc>
                <a:tc>
                  <a:txBody>
                    <a:bodyPr/>
                    <a:lstStyle/>
                    <a:p>
                      <a:r>
                        <a:rPr lang="en-GB" dirty="0" smtClean="0"/>
                        <a:t>Central </a:t>
                      </a:r>
                      <a:endParaRPr lang="en-GB" dirty="0"/>
                    </a:p>
                  </a:txBody>
                  <a:tcPr/>
                </a:tc>
                <a:extLst>
                  <a:ext uri="{0D108BD9-81ED-4DB2-BD59-A6C34878D82A}">
                    <a16:rowId xmlns:a16="http://schemas.microsoft.com/office/drawing/2014/main" val="1894646435"/>
                  </a:ext>
                </a:extLst>
              </a:tr>
            </a:tbl>
          </a:graphicData>
        </a:graphic>
      </p:graphicFrame>
    </p:spTree>
    <p:extLst>
      <p:ext uri="{BB962C8B-B14F-4D97-AF65-F5344CB8AC3E}">
        <p14:creationId xmlns:p14="http://schemas.microsoft.com/office/powerpoint/2010/main" val="7590607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 Hidden Harm Campaign Resources </a:t>
            </a:r>
            <a:endParaRPr lang="en-GB" dirty="0"/>
          </a:p>
        </p:txBody>
      </p:sp>
      <p:sp>
        <p:nvSpPr>
          <p:cNvPr id="3" name="Content Placeholder 2"/>
          <p:cNvSpPr>
            <a:spLocks noGrp="1"/>
          </p:cNvSpPr>
          <p:nvPr>
            <p:ph idx="1"/>
          </p:nvPr>
        </p:nvSpPr>
        <p:spPr>
          <a:xfrm>
            <a:off x="677334" y="2160589"/>
            <a:ext cx="5290329" cy="3880773"/>
          </a:xfrm>
        </p:spPr>
        <p:txBody>
          <a:bodyPr>
            <a:normAutofit fontScale="55000" lnSpcReduction="20000"/>
          </a:bodyPr>
          <a:lstStyle/>
          <a:p>
            <a:r>
              <a:rPr lang="en-GB" dirty="0" smtClean="0"/>
              <a:t>Hidden Harm posters</a:t>
            </a:r>
          </a:p>
          <a:p>
            <a:r>
              <a:rPr lang="en-GB" dirty="0" smtClean="0"/>
              <a:t>Hidden Harm video</a:t>
            </a:r>
          </a:p>
          <a:p>
            <a:r>
              <a:rPr lang="en-GB" dirty="0" smtClean="0"/>
              <a:t>New Hidden Harm related one minute guides</a:t>
            </a:r>
          </a:p>
          <a:p>
            <a:pPr lvl="1"/>
            <a:r>
              <a:rPr lang="en-GB" dirty="0"/>
              <a:t>o	Parental Mental Ill Health (New)</a:t>
            </a:r>
          </a:p>
          <a:p>
            <a:pPr lvl="1"/>
            <a:r>
              <a:rPr lang="en-GB" dirty="0"/>
              <a:t>o	Prevent: Extremism and Radicalisation (New)</a:t>
            </a:r>
          </a:p>
          <a:p>
            <a:pPr lvl="1"/>
            <a:r>
              <a:rPr lang="en-GB" dirty="0"/>
              <a:t>o	Mate Crime (New)</a:t>
            </a:r>
          </a:p>
          <a:p>
            <a:pPr lvl="1"/>
            <a:r>
              <a:rPr lang="en-GB" dirty="0"/>
              <a:t>o	Stalking Protection Orders (New)</a:t>
            </a:r>
          </a:p>
          <a:p>
            <a:pPr lvl="1"/>
            <a:r>
              <a:rPr lang="en-GB" dirty="0"/>
              <a:t>o	Forced Marriage (New)</a:t>
            </a:r>
          </a:p>
          <a:p>
            <a:pPr lvl="1"/>
            <a:r>
              <a:rPr lang="en-GB" dirty="0"/>
              <a:t>o	County Lines and Cuckooing (Revised)</a:t>
            </a:r>
          </a:p>
          <a:p>
            <a:pPr lvl="1"/>
            <a:r>
              <a:rPr lang="en-GB" dirty="0"/>
              <a:t>o	Female Genital Mutilation (Revised)</a:t>
            </a:r>
          </a:p>
          <a:p>
            <a:pPr lvl="1"/>
            <a:r>
              <a:rPr lang="en-GB" dirty="0"/>
              <a:t>o	Information Sharing (Revised)</a:t>
            </a:r>
          </a:p>
          <a:p>
            <a:pPr lvl="1"/>
            <a:r>
              <a:rPr lang="en-GB" dirty="0"/>
              <a:t>o	Social Media and Professionals (Revised)</a:t>
            </a:r>
          </a:p>
          <a:p>
            <a:pPr lvl="1"/>
            <a:endParaRPr lang="en-GB" dirty="0" smtClean="0"/>
          </a:p>
          <a:p>
            <a:endParaRPr lang="en-GB" dirty="0"/>
          </a:p>
        </p:txBody>
      </p:sp>
      <p:pic>
        <p:nvPicPr>
          <p:cNvPr id="7" name="Picture 6"/>
          <p:cNvPicPr>
            <a:picLocks noChangeAspect="1"/>
          </p:cNvPicPr>
          <p:nvPr/>
        </p:nvPicPr>
        <p:blipFill>
          <a:blip r:embed="rId3"/>
          <a:stretch>
            <a:fillRect/>
          </a:stretch>
        </p:blipFill>
        <p:spPr>
          <a:xfrm>
            <a:off x="7222668" y="2160589"/>
            <a:ext cx="2614345" cy="3705834"/>
          </a:xfrm>
          <a:prstGeom prst="rect">
            <a:avLst/>
          </a:prstGeom>
        </p:spPr>
      </p:pic>
      <p:sp>
        <p:nvSpPr>
          <p:cNvPr id="8" name="Rectangle 7"/>
          <p:cNvSpPr/>
          <p:nvPr/>
        </p:nvSpPr>
        <p:spPr>
          <a:xfrm>
            <a:off x="5493275" y="5948385"/>
            <a:ext cx="6476427" cy="923330"/>
          </a:xfrm>
          <a:prstGeom prst="rect">
            <a:avLst/>
          </a:prstGeom>
          <a:solidFill>
            <a:schemeClr val="bg1"/>
          </a:solidFill>
        </p:spPr>
        <p:txBody>
          <a:bodyPr wrap="square">
            <a:spAutoFit/>
          </a:bodyPr>
          <a:lstStyle/>
          <a:p>
            <a:r>
              <a:rPr lang="en-GB" dirty="0">
                <a:hlinkClick r:id="rId4"/>
              </a:rPr>
              <a:t>https://www.safeguardingchildren.co.uk/professionals/one-minute-guides</a:t>
            </a:r>
            <a:r>
              <a:rPr lang="en-GB" dirty="0" smtClean="0">
                <a:hlinkClick r:id="rId4"/>
              </a:rPr>
              <a:t>/</a:t>
            </a:r>
            <a:endParaRPr lang="en-GB" dirty="0" smtClean="0"/>
          </a:p>
          <a:p>
            <a:endParaRPr lang="en-GB" dirty="0"/>
          </a:p>
        </p:txBody>
      </p:sp>
      <p:pic>
        <p:nvPicPr>
          <p:cNvPr id="4" name="Picture 3"/>
          <p:cNvPicPr>
            <a:picLocks noChangeAspect="1"/>
          </p:cNvPicPr>
          <p:nvPr/>
        </p:nvPicPr>
        <p:blipFill>
          <a:blip r:embed="rId5"/>
          <a:stretch>
            <a:fillRect/>
          </a:stretch>
        </p:blipFill>
        <p:spPr>
          <a:xfrm>
            <a:off x="7507705" y="511271"/>
            <a:ext cx="4351994" cy="1419129"/>
          </a:xfrm>
          <a:prstGeom prst="rect">
            <a:avLst/>
          </a:prstGeom>
        </p:spPr>
      </p:pic>
    </p:spTree>
    <p:extLst>
      <p:ext uri="{BB962C8B-B14F-4D97-AF65-F5344CB8AC3E}">
        <p14:creationId xmlns:p14="http://schemas.microsoft.com/office/powerpoint/2010/main" val="33490688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Campaign Resources </a:t>
            </a:r>
            <a:endParaRPr lang="en-GB" dirty="0"/>
          </a:p>
        </p:txBody>
      </p:sp>
      <p:sp>
        <p:nvSpPr>
          <p:cNvPr id="3" name="Content Placeholder 2"/>
          <p:cNvSpPr>
            <a:spLocks noGrp="1"/>
          </p:cNvSpPr>
          <p:nvPr>
            <p:ph idx="1"/>
          </p:nvPr>
        </p:nvSpPr>
        <p:spPr>
          <a:xfrm>
            <a:off x="677334" y="2160589"/>
            <a:ext cx="5290329" cy="3880773"/>
          </a:xfrm>
        </p:spPr>
        <p:txBody>
          <a:bodyPr>
            <a:normAutofit/>
          </a:bodyPr>
          <a:lstStyle/>
          <a:p>
            <a:endParaRPr lang="en-GB" dirty="0" smtClean="0"/>
          </a:p>
          <a:p>
            <a:endParaRPr lang="en-GB" dirty="0"/>
          </a:p>
          <a:p>
            <a:endParaRPr lang="en-GB" dirty="0" smtClean="0"/>
          </a:p>
          <a:p>
            <a:endParaRPr lang="en-GB" dirty="0"/>
          </a:p>
          <a:p>
            <a:endParaRPr lang="en-GB" dirty="0"/>
          </a:p>
        </p:txBody>
      </p:sp>
      <p:pic>
        <p:nvPicPr>
          <p:cNvPr id="6" name="Picture 5"/>
          <p:cNvPicPr>
            <a:picLocks noChangeAspect="1"/>
          </p:cNvPicPr>
          <p:nvPr/>
        </p:nvPicPr>
        <p:blipFill>
          <a:blip r:embed="rId3"/>
          <a:stretch>
            <a:fillRect/>
          </a:stretch>
        </p:blipFill>
        <p:spPr>
          <a:xfrm>
            <a:off x="7586026" y="1111034"/>
            <a:ext cx="3187904" cy="4560324"/>
          </a:xfrm>
          <a:prstGeom prst="rect">
            <a:avLst/>
          </a:prstGeom>
        </p:spPr>
      </p:pic>
      <p:sp>
        <p:nvSpPr>
          <p:cNvPr id="9" name="Rectangle 8"/>
          <p:cNvSpPr/>
          <p:nvPr/>
        </p:nvSpPr>
        <p:spPr>
          <a:xfrm>
            <a:off x="1083680" y="5169298"/>
            <a:ext cx="4707827" cy="646331"/>
          </a:xfrm>
          <a:prstGeom prst="rect">
            <a:avLst/>
          </a:prstGeom>
        </p:spPr>
        <p:txBody>
          <a:bodyPr wrap="none">
            <a:spAutoFit/>
          </a:bodyPr>
          <a:lstStyle/>
          <a:p>
            <a:r>
              <a:rPr lang="en-GB" dirty="0">
                <a:hlinkClick r:id="rId4"/>
              </a:rPr>
              <a:t>https://tacklechildabuse.campaign.gov.uk</a:t>
            </a:r>
            <a:r>
              <a:rPr lang="en-GB" dirty="0" smtClean="0">
                <a:hlinkClick r:id="rId4"/>
              </a:rPr>
              <a:t>/</a:t>
            </a:r>
            <a:endParaRPr lang="en-GB" dirty="0" smtClean="0"/>
          </a:p>
          <a:p>
            <a:endParaRPr lang="en-GB"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3993" y="1506304"/>
            <a:ext cx="4267200" cy="2072640"/>
          </a:xfrm>
          <a:prstGeom prst="rect">
            <a:avLst/>
          </a:prstGeom>
        </p:spPr>
      </p:pic>
      <p:sp>
        <p:nvSpPr>
          <p:cNvPr id="11" name="Rectangle 10"/>
          <p:cNvSpPr/>
          <p:nvPr/>
        </p:nvSpPr>
        <p:spPr>
          <a:xfrm>
            <a:off x="1083680" y="3743236"/>
            <a:ext cx="6096000" cy="2862322"/>
          </a:xfrm>
          <a:prstGeom prst="rect">
            <a:avLst/>
          </a:prstGeom>
        </p:spPr>
        <p:txBody>
          <a:bodyPr>
            <a:spAutoFit/>
          </a:bodyPr>
          <a:lstStyle/>
          <a:p>
            <a:r>
              <a:rPr lang="en-GB" dirty="0"/>
              <a:t>No child or adult should be made to feel unsafe. Everyone has a right to be safe from harm and abuse. All of us have a role to play in safeguarding, never more so than during </a:t>
            </a:r>
            <a:r>
              <a:rPr lang="en-GB" dirty="0" smtClean="0"/>
              <a:t>COVID-19</a:t>
            </a:r>
          </a:p>
          <a:p>
            <a:endParaRPr lang="en-GB" dirty="0"/>
          </a:p>
          <a:p>
            <a:endParaRPr lang="en-GB" dirty="0" smtClean="0"/>
          </a:p>
          <a:p>
            <a:endParaRPr lang="en-GB" dirty="0"/>
          </a:p>
          <a:p>
            <a:r>
              <a:rPr lang="en-GB" dirty="0" smtClean="0"/>
              <a:t>North Yorkshire schools - Any notifications of concerns/referrals should be made through local safeguarding procedures</a:t>
            </a:r>
            <a:endParaRPr lang="en-GB" dirty="0"/>
          </a:p>
        </p:txBody>
      </p:sp>
    </p:spTree>
    <p:extLst>
      <p:ext uri="{BB962C8B-B14F-4D97-AF65-F5344CB8AC3E}">
        <p14:creationId xmlns:p14="http://schemas.microsoft.com/office/powerpoint/2010/main" val="17679370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Final Questions/Sharing Practice</a:t>
            </a:r>
            <a:endParaRPr lang="en-GB" dirty="0"/>
          </a:p>
        </p:txBody>
      </p:sp>
      <p:sp>
        <p:nvSpPr>
          <p:cNvPr id="3" name="Content Placeholder 2"/>
          <p:cNvSpPr>
            <a:spLocks noGrp="1"/>
          </p:cNvSpPr>
          <p:nvPr>
            <p:ph idx="1"/>
          </p:nvPr>
        </p:nvSpPr>
        <p:spPr/>
        <p:txBody>
          <a:bodyPr/>
          <a:lstStyle/>
          <a:p>
            <a:r>
              <a:rPr lang="en-GB" dirty="0" smtClean="0"/>
              <a:t>Questions</a:t>
            </a:r>
          </a:p>
          <a:p>
            <a:endParaRPr lang="en-GB" dirty="0"/>
          </a:p>
          <a:p>
            <a:pPr marL="0" indent="0">
              <a:buNone/>
            </a:pPr>
            <a:endParaRPr lang="en-GB" dirty="0" smtClean="0"/>
          </a:p>
          <a:p>
            <a:r>
              <a:rPr lang="en-GB" dirty="0" smtClean="0"/>
              <a:t>School Practice </a:t>
            </a:r>
            <a:endParaRPr lang="en-GB" dirty="0"/>
          </a:p>
        </p:txBody>
      </p:sp>
      <p:pic>
        <p:nvPicPr>
          <p:cNvPr id="4" name="Picture 3"/>
          <p:cNvPicPr>
            <a:picLocks noChangeAspect="1"/>
          </p:cNvPicPr>
          <p:nvPr/>
        </p:nvPicPr>
        <p:blipFill>
          <a:blip r:embed="rId3"/>
          <a:stretch>
            <a:fillRect/>
          </a:stretch>
        </p:blipFill>
        <p:spPr>
          <a:xfrm>
            <a:off x="6298854" y="1684313"/>
            <a:ext cx="2619375" cy="1743075"/>
          </a:xfrm>
          <a:prstGeom prst="rect">
            <a:avLst/>
          </a:prstGeom>
        </p:spPr>
      </p:pic>
      <p:pic>
        <p:nvPicPr>
          <p:cNvPr id="6" name="Picture 5"/>
          <p:cNvPicPr>
            <a:picLocks noChangeAspect="1"/>
          </p:cNvPicPr>
          <p:nvPr/>
        </p:nvPicPr>
        <p:blipFill>
          <a:blip r:embed="rId4"/>
          <a:stretch>
            <a:fillRect/>
          </a:stretch>
        </p:blipFill>
        <p:spPr>
          <a:xfrm>
            <a:off x="6298854" y="3500045"/>
            <a:ext cx="2423682" cy="2423682"/>
          </a:xfrm>
          <a:prstGeom prst="rect">
            <a:avLst/>
          </a:prstGeom>
        </p:spPr>
      </p:pic>
    </p:spTree>
    <p:extLst>
      <p:ext uri="{BB962C8B-B14F-4D97-AF65-F5344CB8AC3E}">
        <p14:creationId xmlns:p14="http://schemas.microsoft.com/office/powerpoint/2010/main" val="110524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Hidden Harm  - what are the issues affecting children and families?</a:t>
            </a:r>
            <a:endParaRPr lang="en-GB" dirty="0"/>
          </a:p>
        </p:txBody>
      </p:sp>
      <p:sp>
        <p:nvSpPr>
          <p:cNvPr id="3" name="Content Placeholder 2"/>
          <p:cNvSpPr>
            <a:spLocks noGrp="1"/>
          </p:cNvSpPr>
          <p:nvPr>
            <p:ph idx="1"/>
          </p:nvPr>
        </p:nvSpPr>
        <p:spPr>
          <a:xfrm>
            <a:off x="677334" y="1930400"/>
            <a:ext cx="6810586" cy="4673599"/>
          </a:xfrm>
        </p:spPr>
        <p:txBody>
          <a:bodyPr>
            <a:normAutofit fontScale="92500" lnSpcReduction="10000"/>
          </a:bodyPr>
          <a:lstStyle/>
          <a:p>
            <a:r>
              <a:rPr lang="en-GB" dirty="0"/>
              <a:t>P</a:t>
            </a:r>
            <a:r>
              <a:rPr lang="en-GB" dirty="0" smtClean="0"/>
              <a:t>ressures </a:t>
            </a:r>
            <a:r>
              <a:rPr lang="en-GB" dirty="0"/>
              <a:t>of social </a:t>
            </a:r>
            <a:r>
              <a:rPr lang="en-GB" dirty="0" smtClean="0"/>
              <a:t>isolation and lock down  </a:t>
            </a:r>
            <a:r>
              <a:rPr lang="en-GB" dirty="0"/>
              <a:t>have increased the potential of harm to children and young </a:t>
            </a:r>
            <a:r>
              <a:rPr lang="en-GB" dirty="0" smtClean="0"/>
              <a:t>people, including </a:t>
            </a:r>
          </a:p>
          <a:p>
            <a:pPr lvl="1"/>
            <a:r>
              <a:rPr lang="en-GB" dirty="0" smtClean="0"/>
              <a:t>mental health</a:t>
            </a:r>
          </a:p>
          <a:p>
            <a:pPr lvl="1"/>
            <a:r>
              <a:rPr lang="en-GB" dirty="0" smtClean="0"/>
              <a:t>exploitation</a:t>
            </a:r>
            <a:r>
              <a:rPr lang="en-GB" dirty="0"/>
              <a:t>, which includes online activity and other forms of abuse and </a:t>
            </a:r>
            <a:r>
              <a:rPr lang="en-GB" dirty="0" smtClean="0"/>
              <a:t>harm which can include from peers</a:t>
            </a:r>
            <a:endParaRPr lang="en-GB" dirty="0"/>
          </a:p>
          <a:p>
            <a:pPr lvl="1"/>
            <a:r>
              <a:rPr lang="en-GB" dirty="0"/>
              <a:t>d</a:t>
            </a:r>
            <a:r>
              <a:rPr lang="en-GB" dirty="0" smtClean="0"/>
              <a:t>omestic abuse</a:t>
            </a:r>
          </a:p>
          <a:p>
            <a:pPr lvl="1"/>
            <a:r>
              <a:rPr lang="en-GB" dirty="0"/>
              <a:t>s</a:t>
            </a:r>
            <a:r>
              <a:rPr lang="en-GB" dirty="0" smtClean="0"/>
              <a:t>ubstance misuse</a:t>
            </a:r>
          </a:p>
          <a:p>
            <a:pPr lvl="1"/>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2713355"/>
            <a:ext cx="4165600" cy="2346621"/>
          </a:xfrm>
          <a:prstGeom prst="rect">
            <a:avLst/>
          </a:prstGeom>
        </p:spPr>
      </p:pic>
    </p:spTree>
    <p:extLst>
      <p:ext uri="{BB962C8B-B14F-4D97-AF65-F5344CB8AC3E}">
        <p14:creationId xmlns:p14="http://schemas.microsoft.com/office/powerpoint/2010/main" val="595233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Hidden Harm  - what are the issues affecting children and families?</a:t>
            </a:r>
          </a:p>
        </p:txBody>
      </p:sp>
      <p:sp>
        <p:nvSpPr>
          <p:cNvPr id="3" name="Content Placeholder 2"/>
          <p:cNvSpPr>
            <a:spLocks noGrp="1"/>
          </p:cNvSpPr>
          <p:nvPr>
            <p:ph idx="1"/>
          </p:nvPr>
        </p:nvSpPr>
        <p:spPr>
          <a:xfrm>
            <a:off x="677334" y="2160589"/>
            <a:ext cx="4991946" cy="3880773"/>
          </a:xfrm>
        </p:spPr>
        <p:txBody>
          <a:bodyPr>
            <a:normAutofit/>
          </a:bodyPr>
          <a:lstStyle/>
          <a:p>
            <a:r>
              <a:rPr lang="en-GB" b="1" dirty="0"/>
              <a:t>Social isolation and the risk of child abuse during and after the coronavirus </a:t>
            </a:r>
            <a:r>
              <a:rPr lang="en-GB" b="1" dirty="0" smtClean="0"/>
              <a:t>pandemic</a:t>
            </a:r>
          </a:p>
          <a:p>
            <a:r>
              <a:rPr lang="en-GB" b="1" dirty="0" smtClean="0"/>
              <a:t>NSPCC – June 2020</a:t>
            </a:r>
          </a:p>
          <a:p>
            <a:endParaRPr lang="en-GB" dirty="0"/>
          </a:p>
        </p:txBody>
      </p:sp>
      <p:pic>
        <p:nvPicPr>
          <p:cNvPr id="4" name="Picture 3"/>
          <p:cNvPicPr>
            <a:picLocks noChangeAspect="1"/>
          </p:cNvPicPr>
          <p:nvPr/>
        </p:nvPicPr>
        <p:blipFill>
          <a:blip r:embed="rId3"/>
          <a:stretch>
            <a:fillRect/>
          </a:stretch>
        </p:blipFill>
        <p:spPr>
          <a:xfrm>
            <a:off x="7813357" y="1270000"/>
            <a:ext cx="3857625" cy="5334000"/>
          </a:xfrm>
          <a:prstGeom prst="rect">
            <a:avLst/>
          </a:prstGeom>
        </p:spPr>
      </p:pic>
      <p:sp>
        <p:nvSpPr>
          <p:cNvPr id="5" name="Rectangle 4"/>
          <p:cNvSpPr/>
          <p:nvPr/>
        </p:nvSpPr>
        <p:spPr>
          <a:xfrm>
            <a:off x="933450" y="4944725"/>
            <a:ext cx="6096000" cy="1200329"/>
          </a:xfrm>
          <a:prstGeom prst="rect">
            <a:avLst/>
          </a:prstGeom>
        </p:spPr>
        <p:txBody>
          <a:bodyPr>
            <a:spAutoFit/>
          </a:bodyPr>
          <a:lstStyle/>
          <a:p>
            <a:r>
              <a:rPr lang="en-GB" dirty="0">
                <a:hlinkClick r:id="rId4"/>
              </a:rPr>
              <a:t>https://</a:t>
            </a:r>
            <a:r>
              <a:rPr lang="en-GB" dirty="0" smtClean="0">
                <a:hlinkClick r:id="rId4"/>
              </a:rPr>
              <a:t>learning.nspcc.org.uk/research-resources/2020/social-isolation-risk-child-abuse-during-and-after-coronavirus-pandemic</a:t>
            </a:r>
            <a:endParaRPr lang="en-GB" dirty="0" smtClean="0"/>
          </a:p>
          <a:p>
            <a:endParaRPr lang="en-GB" dirty="0"/>
          </a:p>
        </p:txBody>
      </p:sp>
    </p:spTree>
    <p:extLst>
      <p:ext uri="{BB962C8B-B14F-4D97-AF65-F5344CB8AC3E}">
        <p14:creationId xmlns:p14="http://schemas.microsoft.com/office/powerpoint/2010/main" val="3953043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dirty="0" smtClean="0"/>
              <a:t>NSPCC </a:t>
            </a:r>
            <a:r>
              <a:rPr lang="en-GB" sz="3100" dirty="0"/>
              <a:t>Social isolation and the risk of child abuse during and after the coronavirus pandemic – June </a:t>
            </a:r>
            <a:r>
              <a:rPr lang="en-GB" sz="3100" dirty="0" smtClean="0"/>
              <a:t>2020: Key Findings</a:t>
            </a:r>
            <a:r>
              <a:rPr lang="en-GB" dirty="0"/>
              <a:t/>
            </a:r>
            <a:br>
              <a:rPr lang="en-GB" dirty="0"/>
            </a:br>
            <a:r>
              <a:rPr lang="en-GB" b="1" dirty="0" smtClean="0"/>
              <a:t/>
            </a:r>
            <a:br>
              <a:rPr lang="en-GB" b="1" dirty="0" smtClean="0"/>
            </a:br>
            <a:r>
              <a:rPr lang="en-GB" b="1" dirty="0"/>
              <a:t/>
            </a:r>
            <a:br>
              <a:rPr lang="en-GB" b="1" dirty="0"/>
            </a:br>
            <a:r>
              <a:rPr lang="en-GB" b="1" dirty="0" smtClean="0"/>
              <a:t/>
            </a:r>
            <a:br>
              <a:rPr lang="en-GB" b="1" dirty="0" smtClean="0"/>
            </a:br>
            <a:r>
              <a:rPr lang="en-GB" b="1" dirty="0"/>
              <a:t/>
            </a:r>
            <a:br>
              <a:rPr lang="en-GB" b="1" dirty="0"/>
            </a:br>
            <a:r>
              <a:rPr lang="en-GB" b="1" dirty="0"/>
              <a:t/>
            </a:r>
            <a:br>
              <a:rPr lang="en-GB" b="1" dirty="0"/>
            </a:br>
            <a:endParaRPr lang="en-GB" dirty="0"/>
          </a:p>
        </p:txBody>
      </p:sp>
      <p:sp>
        <p:nvSpPr>
          <p:cNvPr id="3" name="Content Placeholder 2"/>
          <p:cNvSpPr>
            <a:spLocks noGrp="1"/>
          </p:cNvSpPr>
          <p:nvPr>
            <p:ph idx="1"/>
          </p:nvPr>
        </p:nvSpPr>
        <p:spPr>
          <a:xfrm>
            <a:off x="677334" y="2160589"/>
            <a:ext cx="6317826" cy="3510797"/>
          </a:xfrm>
        </p:spPr>
        <p:txBody>
          <a:bodyPr>
            <a:normAutofit/>
          </a:bodyPr>
          <a:lstStyle/>
          <a:p>
            <a:pPr lvl="1"/>
            <a:r>
              <a:rPr lang="en-GB" b="1" dirty="0" smtClean="0"/>
              <a:t>Increase </a:t>
            </a:r>
            <a:r>
              <a:rPr lang="en-GB" b="1" dirty="0"/>
              <a:t>in stressors to parents and </a:t>
            </a:r>
            <a:r>
              <a:rPr lang="en-GB" b="1" dirty="0" smtClean="0"/>
              <a:t>caregivers</a:t>
            </a:r>
          </a:p>
          <a:p>
            <a:pPr lvl="1"/>
            <a:r>
              <a:rPr lang="en-GB" b="1" dirty="0"/>
              <a:t>Increase in children and young people's </a:t>
            </a:r>
            <a:r>
              <a:rPr lang="en-GB" b="1" dirty="0" smtClean="0"/>
              <a:t>vulnerability</a:t>
            </a:r>
          </a:p>
          <a:p>
            <a:pPr lvl="1"/>
            <a:r>
              <a:rPr lang="en-GB" b="1" dirty="0"/>
              <a:t>Reduction in normal protective services</a:t>
            </a:r>
            <a:endParaRPr lang="en-GB" b="1" dirty="0" smtClean="0"/>
          </a:p>
          <a:p>
            <a:endParaRPr lang="en-GB" b="1" dirty="0" smtClean="0"/>
          </a:p>
          <a:p>
            <a:endParaRPr lang="en-GB" b="1" dirty="0" smtClean="0"/>
          </a:p>
          <a:p>
            <a:endParaRPr lang="en-GB" dirty="0"/>
          </a:p>
        </p:txBody>
      </p:sp>
      <p:sp>
        <p:nvSpPr>
          <p:cNvPr id="5" name="Rectangle 4"/>
          <p:cNvSpPr/>
          <p:nvPr/>
        </p:nvSpPr>
        <p:spPr>
          <a:xfrm>
            <a:off x="990600" y="5671386"/>
            <a:ext cx="6096000" cy="1200329"/>
          </a:xfrm>
          <a:prstGeom prst="rect">
            <a:avLst/>
          </a:prstGeom>
        </p:spPr>
        <p:txBody>
          <a:bodyPr>
            <a:spAutoFit/>
          </a:bodyPr>
          <a:lstStyle/>
          <a:p>
            <a:r>
              <a:rPr lang="en-GB" dirty="0">
                <a:hlinkClick r:id="rId3"/>
              </a:rPr>
              <a:t>https://</a:t>
            </a:r>
            <a:r>
              <a:rPr lang="en-GB" dirty="0" smtClean="0">
                <a:hlinkClick r:id="rId3"/>
              </a:rPr>
              <a:t>learning.nspcc.org.uk/research-resources/2020/social-isolation-risk-child-abuse-during-and-after-coronavirus-pandemic</a:t>
            </a:r>
            <a:endParaRPr lang="en-GB" dirty="0" smtClean="0"/>
          </a:p>
          <a:p>
            <a:endParaRPr lang="en-GB" dirty="0"/>
          </a:p>
        </p:txBody>
      </p:sp>
      <p:sp>
        <p:nvSpPr>
          <p:cNvPr id="6" name="Rectangle 5"/>
          <p:cNvSpPr/>
          <p:nvPr/>
        </p:nvSpPr>
        <p:spPr>
          <a:xfrm>
            <a:off x="7086600" y="2484826"/>
            <a:ext cx="4754880" cy="3139321"/>
          </a:xfrm>
          <a:prstGeom prst="rect">
            <a:avLst/>
          </a:prstGeom>
          <a:solidFill>
            <a:schemeClr val="bg1"/>
          </a:solidFill>
        </p:spPr>
        <p:txBody>
          <a:bodyPr wrap="square">
            <a:spAutoFit/>
          </a:bodyPr>
          <a:lstStyle/>
          <a:p>
            <a:r>
              <a:rPr lang="en-GB" dirty="0" smtClean="0">
                <a:solidFill>
                  <a:schemeClr val="accent5"/>
                </a:solidFill>
              </a:rPr>
              <a:t>‘For </a:t>
            </a:r>
            <a:r>
              <a:rPr lang="en-GB" dirty="0">
                <a:solidFill>
                  <a:schemeClr val="accent5"/>
                </a:solidFill>
              </a:rPr>
              <a:t>most children and young people, this has been the longest stretch of time in their lives spent away from friends and trusted adults outside the home. </a:t>
            </a:r>
            <a:endParaRPr lang="en-GB" dirty="0" smtClean="0">
              <a:solidFill>
                <a:schemeClr val="accent5"/>
              </a:solidFill>
            </a:endParaRPr>
          </a:p>
          <a:p>
            <a:endParaRPr lang="en-GB" dirty="0">
              <a:solidFill>
                <a:schemeClr val="accent5"/>
              </a:solidFill>
            </a:endParaRPr>
          </a:p>
          <a:p>
            <a:r>
              <a:rPr lang="en-GB" dirty="0" smtClean="0">
                <a:solidFill>
                  <a:schemeClr val="accent5"/>
                </a:solidFill>
              </a:rPr>
              <a:t>The </a:t>
            </a:r>
            <a:r>
              <a:rPr lang="en-GB" dirty="0">
                <a:solidFill>
                  <a:schemeClr val="accent5"/>
                </a:solidFill>
              </a:rPr>
              <a:t>impact of lockdown on children’s emotional and mental health, combined with almost full-time confinement in their homes and changes to their routines, has created new vulnerabilities and exacerbated existing </a:t>
            </a:r>
            <a:r>
              <a:rPr lang="en-GB" dirty="0" smtClean="0">
                <a:solidFill>
                  <a:schemeClr val="accent5"/>
                </a:solidFill>
              </a:rPr>
              <a:t>ones’</a:t>
            </a:r>
            <a:endParaRPr lang="en-GB" dirty="0">
              <a:solidFill>
                <a:schemeClr val="accent5"/>
              </a:solidFill>
            </a:endParaRPr>
          </a:p>
        </p:txBody>
      </p:sp>
    </p:spTree>
    <p:extLst>
      <p:ext uri="{BB962C8B-B14F-4D97-AF65-F5344CB8AC3E}">
        <p14:creationId xmlns:p14="http://schemas.microsoft.com/office/powerpoint/2010/main" val="7512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NSPCC Social isolation and the risk of child abuse during and after the coronavirus pandemic – June </a:t>
            </a:r>
            <a:r>
              <a:rPr lang="en-GB" sz="2400" dirty="0" smtClean="0"/>
              <a:t>2020: </a:t>
            </a:r>
            <a:r>
              <a:rPr lang="en-GB" sz="2400" dirty="0"/>
              <a:t/>
            </a:r>
            <a:br>
              <a:rPr lang="en-GB" sz="2400" dirty="0"/>
            </a:br>
            <a:r>
              <a:rPr lang="en-GB" sz="2400" dirty="0" smtClean="0"/>
              <a:t>Recommendations for schools</a:t>
            </a:r>
            <a:endParaRPr lang="en-GB" sz="2400" dirty="0"/>
          </a:p>
        </p:txBody>
      </p:sp>
      <p:sp>
        <p:nvSpPr>
          <p:cNvPr id="3" name="Content Placeholder 2"/>
          <p:cNvSpPr>
            <a:spLocks noGrp="1"/>
          </p:cNvSpPr>
          <p:nvPr>
            <p:ph idx="1"/>
          </p:nvPr>
        </p:nvSpPr>
        <p:spPr>
          <a:xfrm>
            <a:off x="795444" y="1930400"/>
            <a:ext cx="4991946" cy="5326379"/>
          </a:xfrm>
        </p:spPr>
        <p:txBody>
          <a:bodyPr>
            <a:normAutofit fontScale="62500" lnSpcReduction="20000"/>
          </a:bodyPr>
          <a:lstStyle/>
          <a:p>
            <a:r>
              <a:rPr lang="en-GB" dirty="0" smtClean="0"/>
              <a:t>Schools </a:t>
            </a:r>
            <a:r>
              <a:rPr lang="en-GB" dirty="0"/>
              <a:t>should have comprehensive support plans in place including:</a:t>
            </a:r>
          </a:p>
          <a:p>
            <a:pPr lvl="1"/>
            <a:r>
              <a:rPr lang="en-GB" dirty="0" smtClean="0"/>
              <a:t>Reviewing </a:t>
            </a:r>
            <a:r>
              <a:rPr lang="en-GB" dirty="0"/>
              <a:t>support for all children currently known to the designated, named or lead safeguarding or child protection </a:t>
            </a:r>
            <a:r>
              <a:rPr lang="en-GB" dirty="0" smtClean="0"/>
              <a:t>officer</a:t>
            </a:r>
          </a:p>
          <a:p>
            <a:pPr lvl="1"/>
            <a:r>
              <a:rPr lang="en-GB" dirty="0" smtClean="0"/>
              <a:t>Ensuring </a:t>
            </a:r>
            <a:r>
              <a:rPr lang="en-GB" dirty="0"/>
              <a:t>they identify any children who are missing from education and sharing timely information with their local </a:t>
            </a:r>
            <a:r>
              <a:rPr lang="en-GB" dirty="0" smtClean="0"/>
              <a:t>authority;</a:t>
            </a:r>
          </a:p>
          <a:p>
            <a:pPr lvl="1"/>
            <a:r>
              <a:rPr lang="en-GB" dirty="0" smtClean="0"/>
              <a:t>Putting </a:t>
            </a:r>
            <a:r>
              <a:rPr lang="en-GB" dirty="0"/>
              <a:t>comprehensive support in place for staff to enable them to support children confidently, including training on child development science and how trauma can manifest in behavioural problems or poor emotional regulation. </a:t>
            </a:r>
          </a:p>
          <a:p>
            <a:pPr lvl="1"/>
            <a:r>
              <a:rPr lang="en-GB" dirty="0" smtClean="0"/>
              <a:t>The </a:t>
            </a:r>
            <a:r>
              <a:rPr lang="en-GB" dirty="0"/>
              <a:t>NSPCC resource on disclosure (</a:t>
            </a:r>
            <a:r>
              <a:rPr lang="en-GB" dirty="0">
                <a:hlinkClick r:id="rId3"/>
              </a:rPr>
              <a:t>Let Children Know You Are Listening</a:t>
            </a:r>
            <a:r>
              <a:rPr lang="en-GB" dirty="0"/>
              <a:t>) should be shared. </a:t>
            </a:r>
            <a:endParaRPr lang="en-GB" dirty="0" smtClean="0"/>
          </a:p>
          <a:p>
            <a:endParaRPr lang="en-GB" dirty="0"/>
          </a:p>
        </p:txBody>
      </p:sp>
      <p:sp>
        <p:nvSpPr>
          <p:cNvPr id="5" name="Rectangle 4"/>
          <p:cNvSpPr/>
          <p:nvPr/>
        </p:nvSpPr>
        <p:spPr>
          <a:xfrm>
            <a:off x="5787390" y="6077635"/>
            <a:ext cx="6096000" cy="646331"/>
          </a:xfrm>
          <a:prstGeom prst="rect">
            <a:avLst/>
          </a:prstGeom>
          <a:solidFill>
            <a:schemeClr val="bg1"/>
          </a:solidFill>
        </p:spPr>
        <p:txBody>
          <a:bodyPr>
            <a:spAutoFit/>
          </a:bodyPr>
          <a:lstStyle/>
          <a:p>
            <a:r>
              <a:rPr lang="en-GB" dirty="0">
                <a:hlinkClick r:id="rId4"/>
              </a:rPr>
              <a:t>NSPCC Social isolation and the risk of child abuse during and after the coronavirus pandemic – June 2020</a:t>
            </a:r>
            <a:endParaRPr lang="en-GB" dirty="0"/>
          </a:p>
        </p:txBody>
      </p:sp>
      <p:pic>
        <p:nvPicPr>
          <p:cNvPr id="8" name="Picture 7"/>
          <p:cNvPicPr>
            <a:picLocks noChangeAspect="1"/>
          </p:cNvPicPr>
          <p:nvPr/>
        </p:nvPicPr>
        <p:blipFill>
          <a:blip r:embed="rId5"/>
          <a:stretch>
            <a:fillRect/>
          </a:stretch>
        </p:blipFill>
        <p:spPr>
          <a:xfrm>
            <a:off x="7966710" y="1315720"/>
            <a:ext cx="3184207" cy="4516945"/>
          </a:xfrm>
          <a:prstGeom prst="rect">
            <a:avLst/>
          </a:prstGeom>
        </p:spPr>
      </p:pic>
    </p:spTree>
    <p:extLst>
      <p:ext uri="{BB962C8B-B14F-4D97-AF65-F5344CB8AC3E}">
        <p14:creationId xmlns:p14="http://schemas.microsoft.com/office/powerpoint/2010/main" val="3636266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424" y="438150"/>
            <a:ext cx="7460826" cy="1002030"/>
          </a:xfrm>
        </p:spPr>
        <p:txBody>
          <a:bodyPr>
            <a:normAutofit/>
          </a:bodyPr>
          <a:lstStyle/>
          <a:p>
            <a:r>
              <a:rPr lang="en-GB" sz="2800" dirty="0" smtClean="0"/>
              <a:t>Wider opening: mental </a:t>
            </a:r>
            <a:r>
              <a:rPr lang="en-GB" sz="2800" dirty="0"/>
              <a:t>health and wellbeing </a:t>
            </a:r>
            <a:r>
              <a:rPr lang="en-GB" sz="2800" dirty="0" smtClean="0"/>
              <a:t>priority</a:t>
            </a:r>
            <a:endParaRPr lang="en-GB" sz="2800" dirty="0"/>
          </a:p>
        </p:txBody>
      </p:sp>
      <p:sp>
        <p:nvSpPr>
          <p:cNvPr id="3" name="Content Placeholder 2"/>
          <p:cNvSpPr>
            <a:spLocks noGrp="1"/>
          </p:cNvSpPr>
          <p:nvPr>
            <p:ph idx="1"/>
          </p:nvPr>
        </p:nvSpPr>
        <p:spPr>
          <a:xfrm>
            <a:off x="773430" y="1724318"/>
            <a:ext cx="5689176" cy="4162132"/>
          </a:xfrm>
        </p:spPr>
        <p:txBody>
          <a:bodyPr>
            <a:normAutofit fontScale="70000" lnSpcReduction="20000"/>
          </a:bodyPr>
          <a:lstStyle/>
          <a:p>
            <a:pPr marL="0" indent="0">
              <a:buNone/>
            </a:pPr>
            <a:r>
              <a:rPr lang="en-GB" dirty="0" smtClean="0"/>
              <a:t>Enhanced </a:t>
            </a:r>
            <a:r>
              <a:rPr lang="en-GB" dirty="0"/>
              <a:t>support for all children should include: </a:t>
            </a:r>
          </a:p>
          <a:p>
            <a:r>
              <a:rPr lang="en-GB" dirty="0" smtClean="0"/>
              <a:t>comprehensive </a:t>
            </a:r>
            <a:r>
              <a:rPr lang="en-GB" dirty="0"/>
              <a:t>identification of the range of issues that might adversely affect children’s wellbeing and mental health;  </a:t>
            </a:r>
            <a:endParaRPr lang="en-GB" dirty="0" smtClean="0"/>
          </a:p>
          <a:p>
            <a:r>
              <a:rPr lang="en-GB" dirty="0" smtClean="0"/>
              <a:t>a </a:t>
            </a:r>
            <a:r>
              <a:rPr lang="en-GB" dirty="0"/>
              <a:t>bespoke plan for the first few weeks back in these settings (including an inclusive approach to behaviour management);  </a:t>
            </a:r>
          </a:p>
          <a:p>
            <a:r>
              <a:rPr lang="en-GB" dirty="0" smtClean="0"/>
              <a:t>good </a:t>
            </a:r>
            <a:r>
              <a:rPr lang="en-GB" dirty="0"/>
              <a:t>joint working with partners to ensure children with identified needs receive early help and support. </a:t>
            </a:r>
          </a:p>
        </p:txBody>
      </p:sp>
      <p:sp>
        <p:nvSpPr>
          <p:cNvPr id="5" name="Rectangle 4"/>
          <p:cNvSpPr/>
          <p:nvPr/>
        </p:nvSpPr>
        <p:spPr>
          <a:xfrm>
            <a:off x="773430" y="6040219"/>
            <a:ext cx="6096000" cy="646331"/>
          </a:xfrm>
          <a:prstGeom prst="rect">
            <a:avLst/>
          </a:prstGeom>
        </p:spPr>
        <p:txBody>
          <a:bodyPr>
            <a:spAutoFit/>
          </a:bodyPr>
          <a:lstStyle/>
          <a:p>
            <a:r>
              <a:rPr lang="en-GB" dirty="0">
                <a:hlinkClick r:id="rId3"/>
              </a:rPr>
              <a:t>NSPCC Social isolation and the risk of child abuse during and after the coronavirus pandemic – June 2020</a:t>
            </a:r>
            <a:endParaRPr lang="en-GB" dirty="0"/>
          </a:p>
        </p:txBody>
      </p:sp>
      <p:sp>
        <p:nvSpPr>
          <p:cNvPr id="7" name="TextBox 6"/>
          <p:cNvSpPr txBox="1"/>
          <p:nvPr/>
        </p:nvSpPr>
        <p:spPr>
          <a:xfrm>
            <a:off x="7715250" y="744905"/>
            <a:ext cx="4023360" cy="5909310"/>
          </a:xfrm>
          <a:prstGeom prst="rect">
            <a:avLst/>
          </a:prstGeom>
          <a:solidFill>
            <a:schemeClr val="bg1"/>
          </a:solidFill>
        </p:spPr>
        <p:txBody>
          <a:bodyPr wrap="square" rtlCol="0">
            <a:spAutoFit/>
          </a:bodyPr>
          <a:lstStyle/>
          <a:p>
            <a:r>
              <a:rPr lang="en-GB" dirty="0">
                <a:solidFill>
                  <a:schemeClr val="accent5"/>
                </a:solidFill>
              </a:rPr>
              <a:t>Mental health difficulties are presenting as the main issue in both adults and children and in parents, I have heard reports of suicidal ideation …. This relates to the lack of routines, non-school attendance, too much technology as parents … use technology to give them peace, … sleep patterns are disrupted and many families are reporting they are sleeping later and going to bed later … There also appears to be an increase in substance misuse, both with families engaged with addiction services and families imbibing in alcohol to help them ‘cope’. Lack of stimulation for children and adults, boredom and parents feeling at a loss as to how to keep their children entertained. Together for Childhood Diaries Project</a:t>
            </a:r>
          </a:p>
        </p:txBody>
      </p:sp>
    </p:spTree>
    <p:extLst>
      <p:ext uri="{BB962C8B-B14F-4D97-AF65-F5344CB8AC3E}">
        <p14:creationId xmlns:p14="http://schemas.microsoft.com/office/powerpoint/2010/main" val="1598761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Hidden Harm </a:t>
            </a:r>
            <a:r>
              <a:rPr lang="en-GB" dirty="0"/>
              <a:t>and Adverse Childhood </a:t>
            </a:r>
            <a:r>
              <a:rPr lang="en-GB" dirty="0" smtClean="0"/>
              <a:t>Experience</a:t>
            </a:r>
            <a:endParaRPr lang="en-GB" dirty="0"/>
          </a:p>
        </p:txBody>
      </p:sp>
      <p:sp>
        <p:nvSpPr>
          <p:cNvPr id="3" name="Content Placeholder 2"/>
          <p:cNvSpPr>
            <a:spLocks noGrp="1"/>
          </p:cNvSpPr>
          <p:nvPr>
            <p:ph idx="1"/>
          </p:nvPr>
        </p:nvSpPr>
        <p:spPr>
          <a:xfrm>
            <a:off x="677334" y="2160589"/>
            <a:ext cx="6737103" cy="3880773"/>
          </a:xfrm>
        </p:spPr>
        <p:txBody>
          <a:bodyPr>
            <a:normAutofit/>
          </a:bodyPr>
          <a:lstStyle/>
          <a:p>
            <a:r>
              <a:rPr lang="en-GB" dirty="0"/>
              <a:t>Adverse Childhood Experiences </a:t>
            </a:r>
            <a:endParaRPr lang="en-GB" dirty="0" smtClean="0"/>
          </a:p>
          <a:p>
            <a:pPr lvl="1"/>
            <a:r>
              <a:rPr lang="en-GB" dirty="0" smtClean="0"/>
              <a:t>These </a:t>
            </a:r>
            <a:r>
              <a:rPr lang="en-GB" dirty="0"/>
              <a:t>are stressful or traumatic events including abuse and </a:t>
            </a:r>
            <a:r>
              <a:rPr lang="en-GB" dirty="0" smtClean="0"/>
              <a:t>neglect</a:t>
            </a:r>
          </a:p>
          <a:p>
            <a:pPr lvl="1"/>
            <a:r>
              <a:rPr lang="en-GB" dirty="0" smtClean="0"/>
              <a:t>They </a:t>
            </a:r>
            <a:r>
              <a:rPr lang="en-GB" dirty="0"/>
              <a:t>may also involve household dysfunction such as domestic violence or growing up with family members who have substance misuse </a:t>
            </a:r>
            <a:r>
              <a:rPr lang="en-GB" dirty="0" smtClean="0"/>
              <a:t>disorders</a:t>
            </a:r>
          </a:p>
        </p:txBody>
      </p:sp>
      <p:pic>
        <p:nvPicPr>
          <p:cNvPr id="4" name="Picture 3"/>
          <p:cNvPicPr>
            <a:picLocks noChangeAspect="1"/>
          </p:cNvPicPr>
          <p:nvPr/>
        </p:nvPicPr>
        <p:blipFill>
          <a:blip r:embed="rId3"/>
          <a:stretch>
            <a:fillRect/>
          </a:stretch>
        </p:blipFill>
        <p:spPr>
          <a:xfrm>
            <a:off x="8406917" y="695901"/>
            <a:ext cx="3675106" cy="2612866"/>
          </a:xfrm>
          <a:prstGeom prst="rect">
            <a:avLst/>
          </a:prstGeom>
        </p:spPr>
      </p:pic>
      <p:sp>
        <p:nvSpPr>
          <p:cNvPr id="5" name="Rectangle 4"/>
          <p:cNvSpPr/>
          <p:nvPr/>
        </p:nvSpPr>
        <p:spPr>
          <a:xfrm>
            <a:off x="7355012" y="3395068"/>
            <a:ext cx="4070553" cy="2862322"/>
          </a:xfrm>
          <a:prstGeom prst="rect">
            <a:avLst/>
          </a:prstGeom>
          <a:solidFill>
            <a:schemeClr val="bg1"/>
          </a:solidFill>
        </p:spPr>
        <p:txBody>
          <a:bodyPr wrap="square">
            <a:spAutoFit/>
          </a:bodyPr>
          <a:lstStyle/>
          <a:p>
            <a:r>
              <a:rPr lang="en-GB" u="sng" dirty="0" smtClean="0"/>
              <a:t>Please </a:t>
            </a:r>
            <a:r>
              <a:rPr lang="en-GB" u="sng" dirty="0" smtClean="0"/>
              <a:t>contact the NYCC Virtual School for more information and how to access</a:t>
            </a:r>
            <a:r>
              <a:rPr lang="en-GB" dirty="0" smtClean="0"/>
              <a:t> </a:t>
            </a:r>
            <a:endParaRPr lang="en-GB" dirty="0" smtClean="0"/>
          </a:p>
          <a:p>
            <a:pPr lvl="1"/>
            <a:r>
              <a:rPr lang="en-GB" u="sng" dirty="0">
                <a:hlinkClick r:id="rId4"/>
              </a:rPr>
              <a:t>https://vimeo.com/434377424</a:t>
            </a:r>
            <a:endParaRPr lang="en-GB" dirty="0"/>
          </a:p>
          <a:p>
            <a:pPr lvl="1"/>
            <a:r>
              <a:rPr lang="en-GB" dirty="0"/>
              <a:t>Password: </a:t>
            </a:r>
            <a:r>
              <a:rPr lang="en-GB" b="1" dirty="0"/>
              <a:t>NYCC2020</a:t>
            </a:r>
            <a:endParaRPr lang="en-GB" dirty="0"/>
          </a:p>
          <a:p>
            <a:pPr lvl="1"/>
            <a:r>
              <a:rPr lang="en-GB" dirty="0"/>
              <a:t>Monday 6 July 1-6pm</a:t>
            </a:r>
          </a:p>
          <a:p>
            <a:pPr lvl="1"/>
            <a:r>
              <a:rPr lang="en-GB" dirty="0"/>
              <a:t>Monday 13 July 1-6pm </a:t>
            </a:r>
          </a:p>
          <a:p>
            <a:pPr lvl="1"/>
            <a:r>
              <a:rPr lang="en-GB" dirty="0"/>
              <a:t>Further screenings will be available from September.</a:t>
            </a:r>
          </a:p>
          <a:p>
            <a:endParaRPr lang="en-GB" dirty="0"/>
          </a:p>
        </p:txBody>
      </p:sp>
    </p:spTree>
    <p:extLst>
      <p:ext uri="{BB962C8B-B14F-4D97-AF65-F5344CB8AC3E}">
        <p14:creationId xmlns:p14="http://schemas.microsoft.com/office/powerpoint/2010/main" val="150330640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5522</TotalTime>
  <Words>2595</Words>
  <Application>Microsoft Office PowerPoint</Application>
  <PresentationFormat>Widescreen</PresentationFormat>
  <Paragraphs>333</Paragraphs>
  <Slides>38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Trebuchet MS</vt:lpstr>
      <vt:lpstr>Wingdings 3</vt:lpstr>
      <vt:lpstr>Facet</vt:lpstr>
      <vt:lpstr>    Safeguarding Hidden Harm   COVID -19 June 2020 </vt:lpstr>
      <vt:lpstr>Purpose </vt:lpstr>
      <vt:lpstr>What is Hidden Harm?</vt:lpstr>
      <vt:lpstr>Hidden Harm  - what are the issues affecting children and families?</vt:lpstr>
      <vt:lpstr>Hidden Harm  - what are the issues affecting children and families?</vt:lpstr>
      <vt:lpstr>NSPCC Social isolation and the risk of child abuse during and after the coronavirus pandemic – June 2020: Key Findings      </vt:lpstr>
      <vt:lpstr>NSPCC Social isolation and the risk of child abuse during and after the coronavirus pandemic – June 2020:  Recommendations for schools</vt:lpstr>
      <vt:lpstr>Wider opening: mental health and wellbeing priority</vt:lpstr>
      <vt:lpstr>Hidden Harm and Adverse Childhood Experience</vt:lpstr>
      <vt:lpstr>Domestic Abuse</vt:lpstr>
      <vt:lpstr>Mental Health</vt:lpstr>
      <vt:lpstr>Mental Health</vt:lpstr>
      <vt:lpstr>Substance Misuse </vt:lpstr>
      <vt:lpstr>Online Child Sexual Exploitation </vt:lpstr>
      <vt:lpstr>Child Criminal Exploitation</vt:lpstr>
      <vt:lpstr>North Yorkshire Hidden Harm Campaign</vt:lpstr>
      <vt:lpstr>Safeguarding Week took place w/b 22nd June </vt:lpstr>
      <vt:lpstr>Pause</vt:lpstr>
      <vt:lpstr>Recognising Hidden Harm</vt:lpstr>
      <vt:lpstr>Recognising Hidden Harm</vt:lpstr>
      <vt:lpstr>Recognising Hidden Harm</vt:lpstr>
      <vt:lpstr>Hidden Harm  - it is recognised schools are having to work in a very different way during Covid-19</vt:lpstr>
      <vt:lpstr>What is already happening in schools which is a strong contribution to the Hidden Harm partnership strategy </vt:lpstr>
      <vt:lpstr>Opportunities for children and young people to talk </vt:lpstr>
      <vt:lpstr>Supporting children at home</vt:lpstr>
      <vt:lpstr>Curriculum teaching sessions</vt:lpstr>
      <vt:lpstr>Curriculum teaching sessions</vt:lpstr>
      <vt:lpstr>Guidance for schools to support the Hidden Harm Strategy </vt:lpstr>
      <vt:lpstr>Pause</vt:lpstr>
      <vt:lpstr>How is Early Help supporting schools to identify and respond to Hidden Harm concerns?</vt:lpstr>
      <vt:lpstr>Using The Early Help Assessment </vt:lpstr>
      <vt:lpstr>How to make a referral related to Hidden Harm </vt:lpstr>
      <vt:lpstr>Early Help Contacts </vt:lpstr>
      <vt:lpstr>How is Children’s Social Care  working  with schools to identify and respond to  Hidden Harm concerns?</vt:lpstr>
      <vt:lpstr>For more information on the NYSCP Hidden Harm Strategy and Campaign materials </vt:lpstr>
      <vt:lpstr>Future Hidden Harm Campaign Resources </vt:lpstr>
      <vt:lpstr>National Campaign Resources </vt:lpstr>
      <vt:lpstr>Final Questions/Sharing Practice</vt:lpstr>
    </vt:vector>
  </TitlesOfParts>
  <Company>Wakefield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School After COVID -19</dc:title>
  <dc:creator>Griffiths, Laura</dc:creator>
  <cp:lastModifiedBy>Katharine Bruce</cp:lastModifiedBy>
  <cp:revision>342</cp:revision>
  <dcterms:created xsi:type="dcterms:W3CDTF">2020-04-28T13:03:20Z</dcterms:created>
  <dcterms:modified xsi:type="dcterms:W3CDTF">2020-07-06T11:43:06Z</dcterms:modified>
</cp:coreProperties>
</file>